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SzPct val="100000"/>
              <a:defRPr sz="3000"/>
            </a:lvl1pPr>
            <a:lvl2pPr indent="-133350" marL="742950">
              <a:spcBef>
                <a:spcPts val="480"/>
              </a:spcBef>
              <a:buSzPct val="100000"/>
              <a:defRPr sz="2400"/>
            </a:lvl2pPr>
            <a:lvl3pPr indent="-76200" marL="1143000">
              <a:spcBef>
                <a:spcPts val="480"/>
              </a:spcBef>
              <a:buSzPct val="100000"/>
              <a:defRPr sz="2400"/>
            </a:lvl3pPr>
            <a:lvl4pPr indent="-114300" marL="1600200">
              <a:spcBef>
                <a:spcPts val="360"/>
              </a:spcBef>
              <a:buSzPct val="100000"/>
              <a:defRPr sz="1800"/>
            </a:lvl4pPr>
            <a:lvl5pPr indent="-114300" marL="2057400">
              <a:spcBef>
                <a:spcPts val="360"/>
              </a:spcBef>
              <a:buSzPct val="100000"/>
              <a:defRPr sz="1800"/>
            </a:lvl5pPr>
            <a:lvl6pPr indent="-114300" marL="2514600">
              <a:spcBef>
                <a:spcPts val="360"/>
              </a:spcBef>
              <a:buSzPct val="100000"/>
              <a:defRPr sz="1800"/>
            </a:lvl6pPr>
            <a:lvl7pPr indent="-114300" marL="2971800">
              <a:spcBef>
                <a:spcPts val="360"/>
              </a:spcBef>
              <a:buSzPct val="100000"/>
              <a:defRPr sz="1800"/>
            </a:lvl7pPr>
            <a:lvl8pPr indent="-114300" marL="3429000">
              <a:spcBef>
                <a:spcPts val="360"/>
              </a:spcBef>
              <a:buSzPct val="100000"/>
              <a:defRPr sz="1800"/>
            </a:lvl8pPr>
            <a:lvl9pPr indent="-114300" marL="3886200">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idx="1" type="subTitle"/>
          </p:nvPr>
        </p:nvSpPr>
        <p:spPr>
          <a:xfrm>
            <a:off y="2230825" x="685800"/>
            <a:ext cy="1575600" cx="3845400"/>
          </a:xfrm>
          <a:prstGeom prst="rect">
            <a:avLst/>
          </a:prstGeom>
        </p:spPr>
        <p:txBody>
          <a:bodyPr bIns="91425" rIns="91425" lIns="91425" tIns="91425" anchor="t" anchorCtr="0">
            <a:noAutofit/>
          </a:bodyPr>
          <a:lstStyle/>
          <a:p>
            <a:pPr algn="l" rtl="0" lvl="0">
              <a:buNone/>
            </a:pPr>
            <a:r>
              <a:rPr sz="2000" lang="en"/>
              <a:t>James Cadek</a:t>
            </a:r>
          </a:p>
          <a:p>
            <a:pPr algn="l" rtl="0" lvl="0">
              <a:buNone/>
            </a:pPr>
            <a:r>
              <a:rPr sz="2000" lang="en"/>
              <a:t>Zachary Lubinski</a:t>
            </a:r>
          </a:p>
          <a:p>
            <a:pPr algn="l" rtl="0" lvl="0">
              <a:buNone/>
            </a:pPr>
            <a:r>
              <a:rPr sz="2000" lang="en"/>
              <a:t>James Moore</a:t>
            </a:r>
          </a:p>
          <a:p>
            <a:pPr algn="l" rtl="0" lvl="0">
              <a:buNone/>
            </a:pPr>
            <a:r>
              <a:rPr sz="2000" lang="en"/>
              <a:t>Kyle Ross</a:t>
            </a:r>
          </a:p>
          <a:p>
            <a:pPr algn="l" rtl="0" lvl="0">
              <a:buNone/>
            </a:pPr>
            <a:r>
              <a:rPr sz="2000" lang="en"/>
              <a:t>Tanvir Sajed</a:t>
            </a:r>
          </a:p>
          <a:p>
            <a:pPr algn="l" rtl="0" lvl="0">
              <a:buNone/>
            </a:pPr>
            <a:r>
              <a:rPr sz="2000" lang="en"/>
              <a:t>Jeremy Smereka</a:t>
            </a:r>
          </a:p>
          <a:p>
            <a:pPr algn="l">
              <a:buNone/>
            </a:pPr>
            <a:r>
              <a:rPr sz="2000" lang="en"/>
              <a:t>Scott Vig</a:t>
            </a:r>
          </a:p>
        </p:txBody>
      </p:sp>
      <p:pic>
        <p:nvPicPr>
          <p:cNvPr id="24" name="Shape 24"/>
          <p:cNvPicPr preferRelativeResize="0"/>
          <p:nvPr/>
        </p:nvPicPr>
        <p:blipFill>
          <a:blip r:embed="rId3"/>
          <a:stretch>
            <a:fillRect/>
          </a:stretch>
        </p:blipFill>
        <p:spPr>
          <a:xfrm>
            <a:off y="678252" x="3025027"/>
            <a:ext cy="1810749" cx="45657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idx="1" type="body"/>
          </p:nvPr>
        </p:nvSpPr>
        <p:spPr>
          <a:xfrm>
            <a:off y="1144125" x="382525"/>
            <a:ext cy="3725699" cx="8229600"/>
          </a:xfrm>
          <a:prstGeom prst="rect">
            <a:avLst/>
          </a:prstGeom>
        </p:spPr>
        <p:txBody>
          <a:bodyPr bIns="91425" rIns="91425" lIns="91425" tIns="91425" anchor="t" anchorCtr="0">
            <a:noAutofit/>
          </a:bodyPr>
          <a:lstStyle/>
          <a:p>
            <a:pPr rtl="0" lvl="0" indent="-342900" marL="457200">
              <a:buClr>
                <a:srgbClr val="000000"/>
              </a:buClr>
              <a:buSzPct val="100000"/>
              <a:buFont typeface="Arial"/>
              <a:buChar char="➢"/>
            </a:pPr>
            <a:r>
              <a:rPr sz="1800" lang="en"/>
              <a:t>Managing differences in requirements between professor, teaching assistants, and client.</a:t>
            </a:r>
          </a:p>
          <a:p>
            <a:r>
              <a:t/>
            </a:r>
          </a:p>
          <a:p>
            <a:pPr rtl="0" lvl="0" indent="-342900" marL="457200">
              <a:buClr>
                <a:srgbClr val="000000"/>
              </a:buClr>
              <a:buSzPct val="100000"/>
              <a:buFont typeface="Arial"/>
              <a:buChar char="➢"/>
            </a:pPr>
            <a:r>
              <a:rPr sz="1800" lang="en"/>
              <a:t>Burndown chart plugin didn’t function properly.</a:t>
            </a:r>
          </a:p>
          <a:p>
            <a:r>
              <a:t/>
            </a:r>
          </a:p>
          <a:p>
            <a:pPr rtl="0" lvl="0" indent="-342900" marL="457200">
              <a:buClr>
                <a:srgbClr val="000000"/>
              </a:buClr>
              <a:buSzPct val="100000"/>
              <a:buFont typeface="Arial"/>
              <a:buChar char="➢"/>
            </a:pPr>
            <a:r>
              <a:rPr sz="1800" lang="en"/>
              <a:t>Adapting to changing requirements:</a:t>
            </a:r>
          </a:p>
          <a:p>
            <a:pPr rtl="0" lvl="1" indent="-342900" marL="914400">
              <a:buClr>
                <a:srgbClr val="000000"/>
              </a:buClr>
              <a:buSzPct val="100000"/>
              <a:buFont typeface="Arial"/>
              <a:buChar char="○"/>
            </a:pPr>
            <a:r>
              <a:rPr sz="1800" lang="en"/>
              <a:t>Removal of protocols section</a:t>
            </a:r>
          </a:p>
          <a:p>
            <a:pPr rtl="0" lvl="1" indent="-342900" marL="914400">
              <a:buClr>
                <a:srgbClr val="000000"/>
              </a:buClr>
              <a:buSzPct val="100000"/>
              <a:buFont typeface="Arial"/>
              <a:buChar char="○"/>
            </a:pPr>
            <a:r>
              <a:rPr sz="1800" lang="en"/>
              <a:t>Removal of options page</a:t>
            </a:r>
          </a:p>
          <a:p>
            <a:pPr rtl="0" lvl="1" indent="-342900" marL="914400">
              <a:buClr>
                <a:srgbClr val="000000"/>
              </a:buClr>
              <a:buSzPct val="100000"/>
              <a:buFont typeface="Arial"/>
              <a:buChar char="○"/>
            </a:pPr>
            <a:r>
              <a:rPr sz="1800" lang="en"/>
              <a:t>Changing the whole appearance of the website</a:t>
            </a:r>
          </a:p>
          <a:p>
            <a:r>
              <a:t/>
            </a:r>
          </a:p>
          <a:p>
            <a:pPr rtl="0" lvl="0" indent="-342900" marL="457200">
              <a:buClr>
                <a:srgbClr val="000000"/>
              </a:buClr>
              <a:buSzPct val="100000"/>
              <a:buFont typeface="Arial"/>
              <a:buChar char="➢"/>
            </a:pPr>
            <a:r>
              <a:rPr sz="1800" lang="en"/>
              <a:t>Waiting for information on requirements from pharmacists.</a:t>
            </a:r>
          </a:p>
        </p:txBody>
      </p:sp>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Management Challenges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rgbClr val="000000"/>
              </a:buClr>
              <a:buSzPct val="100000"/>
              <a:buFont typeface="Arial"/>
              <a:buChar char="➢"/>
            </a:pPr>
            <a:r>
              <a:rPr sz="1800" lang="en"/>
              <a:t>Project stakeholders aren’t as interested in the back-end functionality of a project as compared to the front-end appearance.  All they want is for the project to work fast and look pretty.</a:t>
            </a:r>
          </a:p>
          <a:p>
            <a:r>
              <a:t/>
            </a:r>
          </a:p>
          <a:p>
            <a:pPr rtl="0" lvl="0" indent="-342900" marL="457200">
              <a:buClr>
                <a:srgbClr val="000000"/>
              </a:buClr>
              <a:buSzPct val="100000"/>
              <a:buFont typeface="Arial"/>
              <a:buChar char="➢"/>
            </a:pPr>
            <a:r>
              <a:rPr sz="1800" lang="en"/>
              <a:t>Often it’s best to wait to develop front-end interfaces until after the back-end functionality is complete, since back-end structures may change suddenly.</a:t>
            </a:r>
          </a:p>
          <a:p>
            <a:r>
              <a:t/>
            </a:r>
          </a:p>
          <a:p>
            <a:pPr lvl="0" indent="-342900" marL="457200">
              <a:buClr>
                <a:srgbClr val="000000"/>
              </a:buClr>
              <a:buSzPct val="100000"/>
              <a:buFont typeface="Arial"/>
              <a:buChar char="➢"/>
            </a:pPr>
            <a:r>
              <a:rPr sz="1800" lang="en"/>
              <a:t>Burndown charts are a valuable form of time management feedback.</a:t>
            </a:r>
          </a:p>
        </p:txBody>
      </p:sp>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Lessons Learned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39578" x="2714475"/>
            <a:ext cy="857400" cx="8229600"/>
          </a:xfrm>
          <a:prstGeom prst="rect">
            <a:avLst/>
          </a:prstGeom>
        </p:spPr>
        <p:txBody>
          <a:bodyPr bIns="91425" rIns="91425" lIns="91425" tIns="91425" anchor="b" anchorCtr="0">
            <a:noAutofit/>
          </a:bodyPr>
          <a:lstStyle/>
          <a:p>
            <a:pPr>
              <a:buNone/>
            </a:pPr>
            <a:r>
              <a:rPr sz="4800" lang="en">
                <a:solidFill>
                  <a:srgbClr val="4A86E8"/>
                </a:solidFill>
              </a:rPr>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idx="1" type="body"/>
          </p:nvPr>
        </p:nvSpPr>
        <p:spPr>
          <a:xfrm>
            <a:off y="1213375" x="457200"/>
            <a:ext cy="3725699" cx="8229600"/>
          </a:xfrm>
          <a:prstGeom prst="rect">
            <a:avLst/>
          </a:prstGeom>
        </p:spPr>
        <p:txBody>
          <a:bodyPr bIns="91425" rIns="91425" lIns="91425" tIns="91425" anchor="t" anchorCtr="0">
            <a:noAutofit/>
          </a:bodyPr>
          <a:lstStyle/>
          <a:p>
            <a:pPr rtl="0" lvl="0" indent="-342900" marL="457200">
              <a:buClr>
                <a:srgbClr val="000000"/>
              </a:buClr>
              <a:buSzPct val="100000"/>
              <a:buFont typeface="Arial"/>
              <a:buChar char="➢"/>
            </a:pPr>
            <a:r>
              <a:rPr sz="1800" lang="en"/>
              <a:t>AntiC provides easy access for non-oncology pharmacists to browse important information regarding oral chemotherapeutics.</a:t>
            </a:r>
          </a:p>
          <a:p>
            <a:pPr rtl="0" lvl="0" indent="-342900" marL="457200">
              <a:buClr>
                <a:srgbClr val="000000"/>
              </a:buClr>
              <a:buSzPct val="100000"/>
              <a:buFont typeface="Arial"/>
              <a:buChar char="➢"/>
            </a:pPr>
            <a:r>
              <a:rPr sz="1800" lang="en"/>
              <a:t>The AntiC project is separated into 3 distinct areas: </a:t>
            </a:r>
          </a:p>
          <a:p>
            <a:pPr rtl="0" lvl="1" indent="-342900" marL="914400">
              <a:buClr>
                <a:srgbClr val="000000"/>
              </a:buClr>
              <a:buSzPct val="100000"/>
              <a:buFont typeface="Arial"/>
              <a:buChar char="○"/>
            </a:pPr>
            <a:r>
              <a:rPr sz="1800" lang="en"/>
              <a:t>Mobile device application</a:t>
            </a:r>
          </a:p>
          <a:p>
            <a:pPr rtl="0" lvl="1" indent="-342900" marL="914400">
              <a:buClr>
                <a:srgbClr val="000000"/>
              </a:buClr>
              <a:buSzPct val="100000"/>
              <a:buFont typeface="Arial"/>
              <a:buChar char="○"/>
            </a:pPr>
            <a:r>
              <a:rPr sz="1800" lang="en"/>
              <a:t>Website</a:t>
            </a:r>
          </a:p>
          <a:p>
            <a:pPr rtl="0" lvl="1" indent="-342900" marL="914400">
              <a:buClr>
                <a:srgbClr val="000000"/>
              </a:buClr>
              <a:buSzPct val="100000"/>
              <a:buFont typeface="Arial"/>
              <a:buChar char="○"/>
            </a:pPr>
            <a:r>
              <a:rPr sz="1800" lang="en"/>
              <a:t>Server</a:t>
            </a:r>
          </a:p>
          <a:p>
            <a:pPr rtl="0" lvl="0" indent="-342900" marL="457200">
              <a:buClr>
                <a:srgbClr val="000000"/>
              </a:buClr>
              <a:buSzPct val="100000"/>
              <a:buFont typeface="Arial"/>
              <a:buChar char="➢"/>
            </a:pPr>
            <a:r>
              <a:rPr sz="1800" lang="en"/>
              <a:t>The server hosts the pertinent medical information and provides an API for the website and mobile app to communicate and download the information.</a:t>
            </a:r>
          </a:p>
          <a:p>
            <a:pPr rtl="0" lvl="0" indent="-342900" marL="457200">
              <a:buClr>
                <a:srgbClr val="000000"/>
              </a:buClr>
              <a:buSzPct val="100000"/>
              <a:buFont typeface="Arial"/>
              <a:buChar char="➢"/>
            </a:pPr>
            <a:r>
              <a:rPr sz="1800" lang="en"/>
              <a:t>The mobile app and website display the information in a friendly manner to the health care professional.</a:t>
            </a:r>
          </a:p>
          <a:p>
            <a:pPr rtl="0" lvl="0" indent="-342900" marL="457200">
              <a:buClr>
                <a:srgbClr val="000000"/>
              </a:buClr>
              <a:buSzPct val="100000"/>
              <a:buFont typeface="Arial"/>
              <a:buChar char="➢"/>
            </a:pPr>
            <a:r>
              <a:rPr sz="1800" lang="en"/>
              <a:t>The website contains an admin console which can be used to add, delete, or update information regarding oral chemotherapeutics.</a:t>
            </a:r>
          </a:p>
        </p:txBody>
      </p:sp>
      <p:sp>
        <p:nvSpPr>
          <p:cNvPr id="30" name="Shape 3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Product Overview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Chosen Architecture - Website</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rgbClr val="000000"/>
              </a:buClr>
              <a:buSzPct val="100000"/>
              <a:buFont typeface="Arial"/>
              <a:buChar char="➢"/>
            </a:pPr>
            <a:r>
              <a:rPr sz="2400" lang="en"/>
              <a:t>Our website is built on the Silex PHP microframework.</a:t>
            </a:r>
          </a:p>
          <a:p>
            <a:r>
              <a:t/>
            </a:r>
          </a:p>
          <a:p>
            <a:pPr rtl="0" lvl="0" indent="-381000" marL="457200">
              <a:buClr>
                <a:srgbClr val="000000"/>
              </a:buClr>
              <a:buSzPct val="100000"/>
              <a:buFont typeface="Arial"/>
              <a:buChar char="➢"/>
            </a:pPr>
            <a:r>
              <a:rPr sz="2400" lang="en"/>
              <a:t>HTML5 and Javascript are used in conjunction with Bootstrap, JQuery and AngularJS.</a:t>
            </a:r>
          </a:p>
          <a:p>
            <a:r>
              <a:t/>
            </a:r>
          </a:p>
          <a:p>
            <a:pPr rtl="0" lvl="0" indent="-381000" marL="457200">
              <a:buClr>
                <a:srgbClr val="000000"/>
              </a:buClr>
              <a:buSzPct val="100000"/>
              <a:buFont typeface="Arial"/>
              <a:buChar char="➢"/>
            </a:pPr>
            <a:r>
              <a:rPr sz="2400" lang="en"/>
              <a:t>Twig was used for HTML templating.</a:t>
            </a:r>
          </a:p>
          <a:p>
            <a:r>
              <a:t/>
            </a:r>
          </a:p>
          <a:p>
            <a:pPr rtl="0" lvl="0" indent="-381000" marL="457200">
              <a:buClr>
                <a:srgbClr val="000000"/>
              </a:buClr>
              <a:buSzPct val="100000"/>
              <a:buFont typeface="Arial"/>
              <a:buChar char="➢"/>
            </a:pPr>
            <a:r>
              <a:rPr sz="2400" lang="en"/>
              <a:t>Composer was used to amalgamate libraries.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body"/>
          </p:nvPr>
        </p:nvSpPr>
        <p:spPr>
          <a:xfrm>
            <a:off y="1063375" x="457200"/>
            <a:ext cy="3862500" cx="5682599"/>
          </a:xfrm>
          <a:prstGeom prst="rect">
            <a:avLst/>
          </a:prstGeom>
        </p:spPr>
        <p:txBody>
          <a:bodyPr bIns="91425" rIns="91425" lIns="91425" tIns="91425" anchor="t" anchorCtr="0">
            <a:noAutofit/>
          </a:bodyPr>
          <a:lstStyle/>
          <a:p>
            <a:pPr rtl="0" lvl="0" indent="-323850" marL="457200">
              <a:lnSpc>
                <a:spcPct val="100000"/>
              </a:lnSpc>
              <a:buClr>
                <a:srgbClr val="000000"/>
              </a:buClr>
              <a:buSzPct val="100000"/>
              <a:buFont typeface="Arial"/>
              <a:buChar char="➢"/>
            </a:pPr>
            <a:r>
              <a:rPr sz="1500" lang="en"/>
              <a:t>The AntiC mobile app was developed using PhoneGap 2.3.0 on the Android platform, and was later ported to iOS.</a:t>
            </a:r>
          </a:p>
          <a:p>
            <a:r>
              <a:t/>
            </a:r>
          </a:p>
          <a:p>
            <a:pPr rtl="0" lvl="0" indent="-323850" marL="457200">
              <a:lnSpc>
                <a:spcPct val="100000"/>
              </a:lnSpc>
              <a:buClr>
                <a:srgbClr val="000000"/>
              </a:buClr>
              <a:buSzPct val="100000"/>
              <a:buFont typeface="Arial"/>
              <a:buChar char="➢"/>
            </a:pPr>
            <a:r>
              <a:rPr sz="1500" lang="en"/>
              <a:t>The app uses jQuery Mobile Framework as a user interface system for creating buttons, list elements, and styles.</a:t>
            </a:r>
          </a:p>
          <a:p>
            <a:r>
              <a:t/>
            </a:r>
          </a:p>
          <a:p>
            <a:pPr rtl="0" lvl="0" indent="-323850" marL="457200">
              <a:lnSpc>
                <a:spcPct val="100000"/>
              </a:lnSpc>
              <a:buClr>
                <a:srgbClr val="000000"/>
              </a:buClr>
              <a:buSzPct val="100000"/>
              <a:buFont typeface="Arial"/>
              <a:buChar char="➢"/>
            </a:pPr>
            <a:r>
              <a:rPr sz="1500" lang="en"/>
              <a:t>The connection with the remote server is done via jQuery. Ajax is called to download the medical information and images.</a:t>
            </a:r>
          </a:p>
          <a:p>
            <a:r>
              <a:t/>
            </a:r>
          </a:p>
          <a:p>
            <a:pPr rtl="0" lvl="0" indent="-323850" marL="457200">
              <a:lnSpc>
                <a:spcPct val="100000"/>
              </a:lnSpc>
              <a:buClr>
                <a:srgbClr val="000000"/>
              </a:buClr>
              <a:buSzPct val="100000"/>
              <a:buFont typeface="Arial"/>
              <a:buChar char="➢"/>
            </a:pPr>
            <a:r>
              <a:rPr sz="1500" lang="en"/>
              <a:t>For information storage, the app uses the FileStorage API from PhoneGap to save the medical data and images on the permanent storage of the phone, allowing for offline usage.</a:t>
            </a:r>
          </a:p>
        </p:txBody>
      </p:sp>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Chosen Architecture - Mobile</a:t>
            </a:r>
          </a:p>
        </p:txBody>
      </p:sp>
      <p:pic>
        <p:nvPicPr>
          <p:cNvPr id="43" name="Shape 43"/>
          <p:cNvPicPr preferRelativeResize="0"/>
          <p:nvPr/>
        </p:nvPicPr>
        <p:blipFill>
          <a:blip r:embed="rId3"/>
          <a:stretch>
            <a:fillRect/>
          </a:stretch>
        </p:blipFill>
        <p:spPr>
          <a:xfrm>
            <a:off y="1063375" x="6417397"/>
            <a:ext cy="3926950" cx="22069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Chosen Architecture - Server</a:t>
            </a:r>
          </a:p>
        </p:txBody>
      </p:sp>
      <p:sp>
        <p:nvSpPr>
          <p:cNvPr id="49" name="Shape 49"/>
          <p:cNvSpPr txBox="1"/>
          <p:nvPr>
            <p:ph idx="1" type="body"/>
          </p:nvPr>
        </p:nvSpPr>
        <p:spPr>
          <a:xfrm>
            <a:off y="1233250" x="430350"/>
            <a:ext cy="3725699" cx="8283300"/>
          </a:xfrm>
          <a:prstGeom prst="rect">
            <a:avLst/>
          </a:prstGeom>
        </p:spPr>
        <p:txBody>
          <a:bodyPr bIns="91425" rIns="91425" lIns="91425" tIns="91425" anchor="t" anchorCtr="0">
            <a:noAutofit/>
          </a:bodyPr>
          <a:lstStyle/>
          <a:p>
            <a:pPr rtl="0" lvl="0" indent="-368300" marL="457200">
              <a:lnSpc>
                <a:spcPct val="150000"/>
              </a:lnSpc>
              <a:spcBef>
                <a:spcPts val="600"/>
              </a:spcBef>
              <a:buClr>
                <a:srgbClr val="000000"/>
              </a:buClr>
              <a:buSzPct val="100000"/>
              <a:buFont typeface="Arial"/>
              <a:buChar char="➢"/>
            </a:pPr>
            <a:r>
              <a:rPr sz="2200" lang="en"/>
              <a:t>The Server is built on an Amazon EC2 instance with Ubuntu.</a:t>
            </a:r>
          </a:p>
          <a:p>
            <a:r>
              <a:t/>
            </a:r>
          </a:p>
          <a:p>
            <a:pPr rtl="0" lvl="0" indent="-368300" marL="457200">
              <a:lnSpc>
                <a:spcPct val="150000"/>
              </a:lnSpc>
              <a:spcBef>
                <a:spcPts val="600"/>
              </a:spcBef>
              <a:buClr>
                <a:srgbClr val="000000"/>
              </a:buClr>
              <a:buSzPct val="100000"/>
              <a:buFont typeface="Arial"/>
              <a:buChar char="➢"/>
            </a:pPr>
            <a:r>
              <a:rPr sz="2200" lang="en"/>
              <a:t>We used MySQL for the database host.</a:t>
            </a:r>
          </a:p>
          <a:p>
            <a:r>
              <a:t/>
            </a:r>
          </a:p>
          <a:p>
            <a:pPr rtl="0" lvl="0" indent="-368300" marL="457200">
              <a:lnSpc>
                <a:spcPct val="100000"/>
              </a:lnSpc>
              <a:spcBef>
                <a:spcPts val="600"/>
              </a:spcBef>
              <a:buClr>
                <a:srgbClr val="000000"/>
              </a:buClr>
              <a:buSzPct val="100000"/>
              <a:buFont typeface="Arial"/>
              <a:buChar char="➢"/>
            </a:pPr>
            <a:r>
              <a:rPr sz="2200" lang="en"/>
              <a:t>The API is set up to accept PUT, GET, POST, and DELETE requests and uses basic json objects for data transfer.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Database ER Diagram</a:t>
            </a:r>
          </a:p>
        </p:txBody>
      </p:sp>
      <p:pic>
        <p:nvPicPr>
          <p:cNvPr id="55" name="Shape 55"/>
          <p:cNvPicPr preferRelativeResize="0"/>
          <p:nvPr/>
        </p:nvPicPr>
        <p:blipFill>
          <a:blip r:embed="rId3"/>
          <a:stretch>
            <a:fillRect/>
          </a:stretch>
        </p:blipFill>
        <p:spPr>
          <a:xfrm>
            <a:off y="1063374" x="1823000"/>
            <a:ext cy="3944724" cx="51002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idx="1" type="body"/>
          </p:nvPr>
        </p:nvSpPr>
        <p:spPr>
          <a:xfrm>
            <a:off y="1123950" x="457200"/>
            <a:ext cy="3725699" cx="8229600"/>
          </a:xfrm>
          <a:prstGeom prst="rect">
            <a:avLst/>
          </a:prstGeom>
        </p:spPr>
        <p:txBody>
          <a:bodyPr bIns="91425" rIns="91425" lIns="91425" tIns="91425" anchor="t" anchorCtr="0">
            <a:noAutofit/>
          </a:bodyPr>
          <a:lstStyle/>
          <a:p>
            <a:pPr rtl="0" lvl="0" indent="-336550" marL="457200">
              <a:buClr>
                <a:srgbClr val="000000"/>
              </a:buClr>
              <a:buSzPct val="100000"/>
              <a:buFont typeface="Arial"/>
              <a:buChar char="➢"/>
            </a:pPr>
            <a:r>
              <a:rPr sz="1700" lang="en">
                <a:solidFill>
                  <a:schemeClr val="dk1"/>
                </a:solidFill>
              </a:rPr>
              <a:t>Dealing with differing opinions on stylistic choices kept us on our toes. For example, the risk icons were changed several times before all of the TAs and our client were satisfied.</a:t>
            </a:r>
          </a:p>
          <a:p>
            <a:r>
              <a:t/>
            </a:r>
          </a:p>
          <a:p>
            <a:pPr rtl="0" lvl="0" indent="-336550" marL="457200">
              <a:buClr>
                <a:schemeClr val="dk1"/>
              </a:buClr>
              <a:buSzPct val="100000"/>
              <a:buFont typeface="Arial"/>
              <a:buChar char="➢"/>
            </a:pPr>
            <a:r>
              <a:rPr sz="1700" lang="en">
                <a:solidFill>
                  <a:schemeClr val="dk1"/>
                </a:solidFill>
              </a:rPr>
              <a:t>Optimization for the mobile app was often centred around finding subtle performance issues with jQuery and PhoneGap.</a:t>
            </a:r>
          </a:p>
          <a:p>
            <a:r>
              <a:t/>
            </a:r>
          </a:p>
          <a:p>
            <a:pPr rtl="0" lvl="0" indent="-336550" marL="457200">
              <a:buClr>
                <a:schemeClr val="dk1"/>
              </a:buClr>
              <a:buSzPct val="100000"/>
              <a:buFont typeface="Arial"/>
              <a:buChar char="➢"/>
            </a:pPr>
            <a:r>
              <a:rPr sz="1700" lang="en">
                <a:solidFill>
                  <a:schemeClr val="dk1"/>
                </a:solidFill>
              </a:rPr>
              <a:t>Making sure features added to mobile application were supported by multiple platforms (Android and iOS).</a:t>
            </a:r>
          </a:p>
          <a:p>
            <a:r>
              <a:t/>
            </a:r>
          </a:p>
          <a:p>
            <a:pPr rtl="0" lvl="0" indent="-342900" marL="457200">
              <a:buClr>
                <a:schemeClr val="dk1"/>
              </a:buClr>
              <a:buSzPct val="105882"/>
              <a:buFont typeface="Arial"/>
              <a:buChar char="➢"/>
            </a:pPr>
            <a:r>
              <a:rPr sz="1700" lang="en">
                <a:solidFill>
                  <a:schemeClr val="dk1"/>
                </a:solidFill>
              </a:rPr>
              <a:t>Lack of test data for front end of mobile application. This occurred because back end of project took longer to complete than </a:t>
            </a:r>
            <a:r>
              <a:rPr sz="1800" lang="en">
                <a:solidFill>
                  <a:schemeClr val="dk1"/>
                </a:solidFill>
              </a:rPr>
              <a:t>the front end.</a:t>
            </a:r>
          </a:p>
        </p:txBody>
      </p:sp>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Implementation Challenges - Mobile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5" x="274725"/>
            <a:ext cy="857400" cx="8411999"/>
          </a:xfrm>
          <a:prstGeom prst="rect">
            <a:avLst/>
          </a:prstGeom>
        </p:spPr>
        <p:txBody>
          <a:bodyPr bIns="91425" rIns="91425" lIns="91425" tIns="91425" anchor="b" anchorCtr="0">
            <a:noAutofit/>
          </a:bodyPr>
          <a:lstStyle/>
          <a:p>
            <a:pPr>
              <a:buNone/>
            </a:pPr>
            <a:r>
              <a:rPr lang="en">
                <a:solidFill>
                  <a:srgbClr val="4A86E8"/>
                </a:solidFill>
              </a:rPr>
              <a:t>Implementation Challenges - Website</a:t>
            </a:r>
          </a:p>
        </p:txBody>
      </p:sp>
      <p:sp>
        <p:nvSpPr>
          <p:cNvPr id="67" name="Shape 67"/>
          <p:cNvSpPr txBox="1"/>
          <p:nvPr>
            <p:ph idx="1" type="body"/>
          </p:nvPr>
        </p:nvSpPr>
        <p:spPr>
          <a:xfrm>
            <a:off y="1129600" x="457200"/>
            <a:ext cy="3725699" cx="8229600"/>
          </a:xfrm>
          <a:prstGeom prst="rect">
            <a:avLst/>
          </a:prstGeom>
        </p:spPr>
        <p:txBody>
          <a:bodyPr bIns="91425" rIns="91425" lIns="91425" tIns="91425" anchor="t" anchorCtr="0">
            <a:noAutofit/>
          </a:bodyPr>
          <a:lstStyle/>
          <a:p>
            <a:pPr rtl="0" lvl="0" indent="-342900" marL="457200">
              <a:buClr>
                <a:schemeClr val="dk1"/>
              </a:buClr>
              <a:buSzPct val="100000"/>
              <a:buFont typeface="Arial"/>
              <a:buChar char="➢"/>
            </a:pPr>
            <a:r>
              <a:rPr sz="1800" lang="en">
                <a:solidFill>
                  <a:schemeClr val="dk1"/>
                </a:solidFill>
              </a:rPr>
              <a:t>Using an external library for the system proved challenging due to most of the functionality needing to be heavily modified.</a:t>
            </a:r>
          </a:p>
          <a:p>
            <a:r>
              <a:t/>
            </a:r>
          </a:p>
          <a:p>
            <a:pPr rtl="0" lvl="0" indent="-342900" marL="457200">
              <a:buClr>
                <a:schemeClr val="dk1"/>
              </a:buClr>
              <a:buSzPct val="100000"/>
              <a:buFont typeface="Arial"/>
              <a:buChar char="➢"/>
            </a:pPr>
            <a:r>
              <a:rPr sz="1800" lang="en">
                <a:solidFill>
                  <a:schemeClr val="dk1"/>
                </a:solidFill>
              </a:rPr>
              <a:t>It was challenging to provide a useful template for entering the incoming data.</a:t>
            </a:r>
          </a:p>
          <a:p>
            <a:r>
              <a:t/>
            </a:r>
          </a:p>
          <a:p>
            <a:pPr rtl="0" lvl="0" indent="-342900" marL="457200">
              <a:buClr>
                <a:schemeClr val="dk1"/>
              </a:buClr>
              <a:buSzPct val="100000"/>
              <a:buFont typeface="Arial"/>
              <a:buChar char="➢"/>
            </a:pPr>
            <a:r>
              <a:rPr sz="1800" lang="en">
                <a:solidFill>
                  <a:schemeClr val="dk1"/>
                </a:solidFill>
              </a:rPr>
              <a:t>The POST api proved difficult.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solidFill>
                  <a:srgbClr val="4A86E8"/>
                </a:solidFill>
              </a:rPr>
              <a:t>Implementation Challenges - Server</a:t>
            </a:r>
          </a:p>
        </p:txBody>
      </p:sp>
      <p:sp>
        <p:nvSpPr>
          <p:cNvPr id="73" name="Shape 73"/>
          <p:cNvSpPr txBox="1"/>
          <p:nvPr>
            <p:ph idx="1" type="body"/>
          </p:nvPr>
        </p:nvSpPr>
        <p:spPr>
          <a:xfrm>
            <a:off y="1312675" x="457200"/>
            <a:ext cy="3725699" cx="8229600"/>
          </a:xfrm>
          <a:prstGeom prst="rect">
            <a:avLst/>
          </a:prstGeom>
        </p:spPr>
        <p:txBody>
          <a:bodyPr bIns="91425" rIns="91425" lIns="91425" tIns="91425" anchor="t" anchorCtr="0">
            <a:noAutofit/>
          </a:bodyPr>
          <a:lstStyle/>
          <a:p>
            <a:pPr rtl="0" lvl="0" indent="-381000" marL="457200">
              <a:lnSpc>
                <a:spcPct val="100000"/>
              </a:lnSpc>
              <a:buClr>
                <a:srgbClr val="000000"/>
              </a:buClr>
              <a:buSzPct val="100000"/>
              <a:buFont typeface="Arial"/>
              <a:buChar char="➢"/>
            </a:pPr>
            <a:r>
              <a:rPr sz="2400" lang="en"/>
              <a:t>The medical data didn’t follow a consistent format. This made parsing the existing data impossible to completely automate.</a:t>
            </a:r>
          </a:p>
          <a:p>
            <a:r>
              <a:t/>
            </a:r>
          </a:p>
          <a:p>
            <a:pPr rtl="0" lvl="0" indent="-381000" marL="457200">
              <a:lnSpc>
                <a:spcPct val="100000"/>
              </a:lnSpc>
              <a:buClr>
                <a:srgbClr val="000000"/>
              </a:buClr>
              <a:buSzPct val="100000"/>
              <a:buFont typeface="Arial"/>
              <a:buChar char="➢"/>
            </a:pPr>
            <a:r>
              <a:rPr sz="2400" lang="en"/>
              <a:t>This made creating a database structure difficult as well, as it was difficult to define a structure.</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