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85" r:id="rId3"/>
    <p:sldId id="313" r:id="rId4"/>
    <p:sldId id="300" r:id="rId5"/>
    <p:sldId id="257" r:id="rId6"/>
    <p:sldId id="298" r:id="rId7"/>
    <p:sldId id="299" r:id="rId8"/>
    <p:sldId id="301" r:id="rId9"/>
    <p:sldId id="302" r:id="rId10"/>
    <p:sldId id="303" r:id="rId11"/>
    <p:sldId id="304" r:id="rId12"/>
    <p:sldId id="305" r:id="rId13"/>
    <p:sldId id="306" r:id="rId14"/>
    <p:sldId id="307" r:id="rId15"/>
    <p:sldId id="308" r:id="rId16"/>
    <p:sldId id="309" r:id="rId17"/>
    <p:sldId id="312" r:id="rId18"/>
    <p:sldId id="310" r:id="rId19"/>
    <p:sldId id="311" r:id="rId20"/>
    <p:sldId id="278" r:id="rId21"/>
    <p:sldId id="294" r:id="rId22"/>
    <p:sldId id="295" r:id="rId23"/>
  </p:sldIdLst>
  <p:sldSz cx="9144000" cy="5143500" type="screen16x9"/>
  <p:notesSz cx="6858000" cy="9144000"/>
  <p:embeddedFontLst>
    <p:embeddedFont>
      <p:font typeface="Barlow" panose="00000500000000000000" pitchFamily="2" charset="0"/>
      <p:regular r:id="rId25"/>
      <p:bold r:id="rId26"/>
      <p:italic r:id="rId27"/>
      <p:boldItalic r:id="rId28"/>
    </p:embeddedFont>
    <p:embeddedFont>
      <p:font typeface="Barlow Light" panose="00000400000000000000" pitchFamily="2" charset="0"/>
      <p:regular r:id="rId29"/>
      <p:bold r:id="rId30"/>
      <p:italic r:id="rId31"/>
      <p:boldItalic r:id="rId32"/>
    </p:embeddedFont>
    <p:embeddedFont>
      <p:font typeface="Barlow SemiBold" panose="00000700000000000000" pitchFamily="2" charset="0"/>
      <p:regular r:id="rId33"/>
      <p:bold r:id="rId34"/>
      <p:italic r:id="rId35"/>
      <p:boldItalic r:id="rId36"/>
    </p:embeddedFont>
    <p:embeddedFont>
      <p:font typeface="Raleway" pitchFamily="2" charset="0"/>
      <p:regular r:id="rId37"/>
      <p:bold r:id="rId38"/>
      <p:italic r:id="rId39"/>
      <p:boldItalic r:id="rId40"/>
    </p:embeddedFont>
    <p:embeddedFont>
      <p:font typeface="Raleway Thin"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73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16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70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70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15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53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766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539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70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5"/>
        <p:cNvGrpSpPr/>
        <p:nvPr/>
      </p:nvGrpSpPr>
      <p:grpSpPr>
        <a:xfrm>
          <a:off x="0" y="0"/>
          <a:ext cx="0" cy="0"/>
          <a:chOff x="0" y="0"/>
          <a:chExt cx="0" cy="0"/>
        </a:xfrm>
      </p:grpSpPr>
      <p:sp>
        <p:nvSpPr>
          <p:cNvPr id="4996" name="Google Shape;4996;g77a0abe9bc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7" name="Google Shape;4997;g77a0abe9bc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5"/>
        <p:cNvGrpSpPr/>
        <p:nvPr/>
      </p:nvGrpSpPr>
      <p:grpSpPr>
        <a:xfrm>
          <a:off x="0" y="0"/>
          <a:ext cx="0" cy="0"/>
          <a:chOff x="0" y="0"/>
          <a:chExt cx="0" cy="0"/>
        </a:xfrm>
      </p:grpSpPr>
      <p:sp>
        <p:nvSpPr>
          <p:cNvPr id="5446" name="Google Shape;544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7" name="Google Shape;544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1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6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25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4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7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4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5" name="Picture 4">
            <a:extLst>
              <a:ext uri="{FF2B5EF4-FFF2-40B4-BE49-F238E27FC236}">
                <a16:creationId xmlns:a16="http://schemas.microsoft.com/office/drawing/2014/main" id="{59737543-1F09-EA94-3CB9-C6600E1360B8}"/>
              </a:ext>
            </a:extLst>
          </p:cNvPr>
          <p:cNvPicPr>
            <a:picLocks noChangeAspect="1"/>
          </p:cNvPicPr>
          <p:nvPr/>
        </p:nvPicPr>
        <p:blipFill>
          <a:blip r:embed="rId3"/>
          <a:stretch>
            <a:fillRect/>
          </a:stretch>
        </p:blipFill>
        <p:spPr>
          <a:xfrm>
            <a:off x="205145" y="100901"/>
            <a:ext cx="961143" cy="961143"/>
          </a:xfrm>
          <a:prstGeom prst="rect">
            <a:avLst/>
          </a:prstGeom>
        </p:spPr>
      </p:pic>
      <p:grpSp>
        <p:nvGrpSpPr>
          <p:cNvPr id="63" name="Google Shape;63;p12"/>
          <p:cNvGrpSpPr/>
          <p:nvPr/>
        </p:nvGrpSpPr>
        <p:grpSpPr>
          <a:xfrm>
            <a:off x="5452518" y="712899"/>
            <a:ext cx="3691482" cy="386476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29238" y="1492091"/>
            <a:ext cx="5384447" cy="277271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4000" b="1">
                <a:solidFill>
                  <a:schemeClr val="dk2"/>
                </a:solidFill>
                <a:latin typeface="Arial" panose="020B0604020202020204" pitchFamily="34" charset="0"/>
                <a:cs typeface="Arial" panose="020B0604020202020204" pitchFamily="34" charset="0"/>
              </a:rPr>
              <a:t>NGHIÊN CỨU CÁCH SỬ DỤNG</a:t>
            </a:r>
            <a:r>
              <a:rPr lang="en" sz="4000" b="1">
                <a:latin typeface="Arial" panose="020B0604020202020204" pitchFamily="34" charset="0"/>
                <a:cs typeface="Arial" panose="020B0604020202020204" pitchFamily="34" charset="0"/>
              </a:rPr>
              <a:t> </a:t>
            </a:r>
            <a:r>
              <a:rPr lang="en"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POSTMAN </a:t>
            </a:r>
            <a:r>
              <a:rPr lang="en" sz="4000" b="1">
                <a:solidFill>
                  <a:schemeClr val="dk2"/>
                </a:solidFill>
                <a:latin typeface="Arial" panose="020B0604020202020204" pitchFamily="34" charset="0"/>
                <a:cs typeface="Arial" panose="020B0604020202020204" pitchFamily="34" charset="0"/>
              </a:rPr>
              <a:t>ĐỂ KIỂM TRA</a:t>
            </a:r>
            <a:r>
              <a:rPr lang="en" sz="4000" b="1">
                <a:effectLst>
                  <a:outerShdw blurRad="38100" dist="38100" dir="2700000" algn="tl">
                    <a:srgbClr val="000000">
                      <a:alpha val="43137"/>
                    </a:srgbClr>
                  </a:outerShdw>
                </a:effectLst>
                <a:latin typeface="Arial" panose="020B0604020202020204" pitchFamily="34" charset="0"/>
                <a:cs typeface="Arial" panose="020B0604020202020204" pitchFamily="34" charset="0"/>
              </a:rPr>
              <a:t> RESTFUL API</a:t>
            </a:r>
            <a:br>
              <a:rPr lang="en" sz="3800" b="1">
                <a:latin typeface="Arial" panose="020B0604020202020204" pitchFamily="34" charset="0"/>
                <a:cs typeface="Arial" panose="020B0604020202020204" pitchFamily="34" charset="0"/>
              </a:rPr>
            </a:br>
            <a:endParaRPr sz="38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D970EB-8AF4-6A7D-11B9-BD00D8977F4F}"/>
              </a:ext>
            </a:extLst>
          </p:cNvPr>
          <p:cNvSpPr txBox="1"/>
          <p:nvPr/>
        </p:nvSpPr>
        <p:spPr>
          <a:xfrm>
            <a:off x="2178473" y="66568"/>
            <a:ext cx="4572000" cy="646331"/>
          </a:xfrm>
          <a:prstGeom prst="rect">
            <a:avLst/>
          </a:prstGeom>
          <a:noFill/>
        </p:spPr>
        <p:txBody>
          <a:bodyPr wrap="square">
            <a:spAutoFit/>
          </a:bodyPr>
          <a:lstStyle/>
          <a:p>
            <a:pPr algn="ctr"/>
            <a:r>
              <a:rPr lang="vi-VN" sz="1200" b="1"/>
              <a:t>TRƯỜNG ĐẠI HỌC TRÀ VINH</a:t>
            </a:r>
            <a:endParaRPr lang="en-US" sz="1200" b="1"/>
          </a:p>
          <a:p>
            <a:pPr algn="ctr"/>
            <a:r>
              <a:rPr lang="vi-VN" sz="1200"/>
              <a:t> KHOA KỸ THUẬT VÀ CÔNG NGHỆ</a:t>
            </a:r>
            <a:endParaRPr lang="en-US" sz="1200"/>
          </a:p>
          <a:p>
            <a:pPr algn="ctr"/>
            <a:r>
              <a:rPr lang="vi-VN" sz="1200"/>
              <a:t> BỘ MÔN CÔNG NGHỆ THÔNG TIN</a:t>
            </a:r>
            <a:endParaRPr lang="en-US" sz="1200"/>
          </a:p>
        </p:txBody>
      </p:sp>
      <p:sp>
        <p:nvSpPr>
          <p:cNvPr id="6" name="TextBox 5">
            <a:extLst>
              <a:ext uri="{FF2B5EF4-FFF2-40B4-BE49-F238E27FC236}">
                <a16:creationId xmlns:a16="http://schemas.microsoft.com/office/drawing/2014/main" id="{8584C0D0-C36A-8C4E-0159-641E5F66EF3D}"/>
              </a:ext>
            </a:extLst>
          </p:cNvPr>
          <p:cNvSpPr txBox="1"/>
          <p:nvPr/>
        </p:nvSpPr>
        <p:spPr>
          <a:xfrm>
            <a:off x="770217" y="3943048"/>
            <a:ext cx="2513385" cy="1169551"/>
          </a:xfrm>
          <a:prstGeom prst="rect">
            <a:avLst/>
          </a:prstGeom>
          <a:noFill/>
        </p:spPr>
        <p:txBody>
          <a:bodyPr wrap="square" rtlCol="0">
            <a:spAutoFit/>
          </a:bodyPr>
          <a:lstStyle/>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GVHD: ThS. Ngô Thanh Huy</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Họ và tên SV: Trần Văn Sang</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Lớp: DA21TTB</a:t>
            </a:r>
          </a:p>
          <a:p>
            <a:pPr marL="0" lvl="0" indent="0" algn="l" rtl="0">
              <a:spcBef>
                <a:spcPts val="0"/>
              </a:spcBef>
              <a:spcAft>
                <a:spcPts val="0"/>
              </a:spcAft>
              <a:buNone/>
            </a:pPr>
            <a:r>
              <a:rPr lang="en-US">
                <a:latin typeface="Aptos" panose="020B0004020202020204" pitchFamily="34" charset="0"/>
                <a:cs typeface="Times New Roman" panose="02020603050405020304" pitchFamily="18" charset="0"/>
              </a:rPr>
              <a:t>MSSV: 110121094</a:t>
            </a:r>
          </a:p>
          <a:p>
            <a:endParaRPr lang="en-US"/>
          </a:p>
        </p:txBody>
      </p:sp>
      <p:sp>
        <p:nvSpPr>
          <p:cNvPr id="8" name="TextBox 7">
            <a:extLst>
              <a:ext uri="{FF2B5EF4-FFF2-40B4-BE49-F238E27FC236}">
                <a16:creationId xmlns:a16="http://schemas.microsoft.com/office/drawing/2014/main" id="{1EDBCD23-C43C-4A17-B657-93857E229704}"/>
              </a:ext>
            </a:extLst>
          </p:cNvPr>
          <p:cNvSpPr txBox="1"/>
          <p:nvPr/>
        </p:nvSpPr>
        <p:spPr>
          <a:xfrm>
            <a:off x="3168899" y="906186"/>
            <a:ext cx="3136952" cy="292388"/>
          </a:xfrm>
          <a:prstGeom prst="rect">
            <a:avLst/>
          </a:prstGeom>
          <a:noFill/>
        </p:spPr>
        <p:txBody>
          <a:bodyPr wrap="square" rtlCol="0">
            <a:spAutoFit/>
          </a:bodyPr>
          <a:lstStyle/>
          <a:p>
            <a:r>
              <a:rPr lang="en-US" sz="1300"/>
              <a:t>BÁO CÁO ĐỒ ÁN CƠ SỞ NGÀNH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28556" y="1297512"/>
            <a:ext cx="9077369"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chemeClr val="tx1">
                    <a:lumMod val="50000"/>
                  </a:schemeClr>
                </a:solidFill>
                <a:latin typeface="Barlow" panose="00000500000000000000" pitchFamily="2" charset="0"/>
                <a:cs typeface="Times New Roman" panose="02020603050405020304" pitchFamily="18" charset="0"/>
              </a:rPr>
              <a:t>Resquest:</a:t>
            </a:r>
          </a:p>
          <a:p>
            <a:r>
              <a:rPr lang="en-US" sz="1800" b="1">
                <a:solidFill>
                  <a:schemeClr val="tx1">
                    <a:lumMod val="50000"/>
                  </a:schemeClr>
                </a:solidFill>
                <a:latin typeface="Barlow" panose="00000500000000000000" pitchFamily="2" charset="0"/>
                <a:cs typeface="Times New Roman" panose="02020603050405020304" pitchFamily="18" charset="0"/>
              </a:rPr>
              <a:t>URL</a:t>
            </a:r>
            <a:r>
              <a:rPr lang="en-US">
                <a:solidFill>
                  <a:schemeClr val="tx1">
                    <a:lumMod val="50000"/>
                  </a:schemeClr>
                </a:solidFill>
                <a:latin typeface="Barlow" panose="00000500000000000000" pitchFamily="2"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(Uniform Resouce Indentifier): là địa chỉ để định vị tài nguyên dữ liệu.</a:t>
            </a: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HTTP Method </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(Phương thức HTTP):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 được sử dụng để thực hiện các thao tác khác nhau trên dữ liệu. Các phương thức chính bao gồm: GET, POST, PUT, DELETE.</a:t>
            </a: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Header</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là phần đầu của một gói tin HTTP, chứa các thông tin bổ sung về Request hoặc Response.</a:t>
            </a:r>
            <a:endPar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endParaRPr>
          </a:p>
          <a:p>
            <a:r>
              <a:rPr lang="en-US" sz="1800" b="1">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Body</a:t>
            </a:r>
            <a:r>
              <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 </a:t>
            </a:r>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là phần chứa dữ liệu của Request hoặc Response.</a:t>
            </a:r>
            <a:endParaRPr lang="en-US" sz="1800">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641916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19038" y="1555035"/>
            <a:ext cx="9124962"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chemeClr val="tx1">
                    <a:lumMod val="50000"/>
                  </a:schemeClr>
                </a:solidFill>
                <a:latin typeface="Barlow" panose="00000500000000000000" pitchFamily="2" charset="0"/>
                <a:cs typeface="Times New Roman" panose="02020603050405020304" pitchFamily="18" charset="0"/>
              </a:rPr>
              <a:t>Respone:</a:t>
            </a:r>
          </a:p>
          <a:p>
            <a:r>
              <a:rPr lang="en-US" sz="1800" b="1">
                <a:solidFill>
                  <a:schemeClr val="tx1">
                    <a:lumMod val="50000"/>
                  </a:schemeClr>
                </a:solidFill>
                <a:effectLst/>
                <a:latin typeface="Barlow" panose="00000500000000000000" pitchFamily="2" charset="0"/>
                <a:ea typeface="Calibri" panose="020F0502020204030204" pitchFamily="34" charset="0"/>
              </a:rPr>
              <a:t>Status Code </a:t>
            </a:r>
            <a:r>
              <a:rPr lang="en-US" sz="1800">
                <a:solidFill>
                  <a:schemeClr val="tx1">
                    <a:lumMod val="50000"/>
                  </a:schemeClr>
                </a:solidFill>
                <a:effectLst/>
                <a:latin typeface="Barlow" panose="00000500000000000000" pitchFamily="2" charset="0"/>
                <a:ea typeface="Calibri" panose="020F0502020204030204" pitchFamily="34" charset="0"/>
              </a:rPr>
              <a:t>(Mã trạng thái): định nghĩa kết quả của yêu cầu HTTP mà client đã gửi tới server. Mỗi mã trạng thái có duy nhất một ý nghĩa.</a:t>
            </a:r>
          </a:p>
          <a:p>
            <a:r>
              <a:rPr lang="en-US" sz="1800" b="1">
                <a:solidFill>
                  <a:schemeClr val="tx1">
                    <a:lumMod val="50000"/>
                  </a:schemeClr>
                </a:solidFill>
                <a:latin typeface="Barlow" panose="00000500000000000000" pitchFamily="2" charset="0"/>
                <a:ea typeface="Calibri" panose="020F0502020204030204" pitchFamily="34" charset="0"/>
              </a:rPr>
              <a:t>Header/ Body</a:t>
            </a:r>
            <a:r>
              <a:rPr lang="en-US" sz="1800">
                <a:solidFill>
                  <a:schemeClr val="tx1">
                    <a:lumMod val="50000"/>
                  </a:schemeClr>
                </a:solidFill>
                <a:latin typeface="Barlow" panose="00000500000000000000" pitchFamily="2" charset="0"/>
                <a:ea typeface="Calibri" panose="020F0502020204030204" pitchFamily="34" charset="0"/>
              </a:rPr>
              <a:t>:</a:t>
            </a:r>
            <a:r>
              <a:rPr lang="en-US" sz="1800">
                <a:solidFill>
                  <a:schemeClr val="tx1">
                    <a:lumMod val="50000"/>
                  </a:schemeClr>
                </a:solidFill>
                <a:effectLst/>
                <a:latin typeface="Barlow" panose="00000500000000000000" pitchFamily="2" charset="0"/>
                <a:ea typeface="Calibri" panose="020F0502020204030204" pitchFamily="34" charset="0"/>
              </a:rPr>
              <a:t> tương tự như Request.</a:t>
            </a:r>
            <a:endParaRPr lang="en-US">
              <a:solidFill>
                <a:schemeClr val="tx1">
                  <a:lumMod val="50000"/>
                </a:schemeClr>
              </a:solidFill>
              <a:latin typeface="Barlow" panose="00000500000000000000" pitchFamily="2"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68640040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68680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2.3 Cách hoạt động của RESTful API</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C3A9C2E1-488E-5768-7BBC-AFCA7B2C1FE7}"/>
              </a:ext>
            </a:extLst>
          </p:cNvPr>
          <p:cNvPicPr>
            <a:picLocks noChangeAspect="1"/>
          </p:cNvPicPr>
          <p:nvPr/>
        </p:nvPicPr>
        <p:blipFill>
          <a:blip r:embed="rId3"/>
          <a:stretch>
            <a:fillRect/>
          </a:stretch>
        </p:blipFill>
        <p:spPr>
          <a:xfrm>
            <a:off x="1778793" y="1688300"/>
            <a:ext cx="6043612" cy="2936973"/>
          </a:xfrm>
          <a:prstGeom prst="rect">
            <a:avLst/>
          </a:prstGeom>
          <a:ln>
            <a:solidFill>
              <a:schemeClr val="accent1"/>
            </a:solidFill>
          </a:ln>
        </p:spPr>
      </p:pic>
    </p:spTree>
    <p:extLst>
      <p:ext uri="{BB962C8B-B14F-4D97-AF65-F5344CB8AC3E}">
        <p14:creationId xmlns:p14="http://schemas.microsoft.com/office/powerpoint/2010/main" val="4206916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2.4 Các phương thức xác thực</a:t>
            </a:r>
            <a:endParaRPr sz="4400"/>
          </a:p>
        </p:txBody>
      </p:sp>
      <p:sp>
        <p:nvSpPr>
          <p:cNvPr id="345" name="Google Shape;345;p13"/>
          <p:cNvSpPr txBox="1">
            <a:spLocks noGrp="1"/>
          </p:cNvSpPr>
          <p:nvPr>
            <p:ph type="body" idx="1"/>
          </p:nvPr>
        </p:nvSpPr>
        <p:spPr>
          <a:xfrm>
            <a:off x="457199" y="1498495"/>
            <a:ext cx="3645706" cy="2446822"/>
          </a:xfrm>
          <a:prstGeom prst="rect">
            <a:avLst/>
          </a:prstGeom>
        </p:spPr>
        <p:txBody>
          <a:bodyPr spcFirstLastPara="1" wrap="square" lIns="0" tIns="0" rIns="0" bIns="0" anchor="t" anchorCtr="0">
            <a:noAutofit/>
          </a:bodyPr>
          <a:lstStyle/>
          <a:p>
            <a:r>
              <a:rPr lang="en-US" sz="1800">
                <a:solidFill>
                  <a:schemeClr val="tx1">
                    <a:lumMod val="50000"/>
                  </a:schemeClr>
                </a:solidFill>
                <a:effectLst/>
                <a:latin typeface="Barlow" panose="00000500000000000000" pitchFamily="2" charset="0"/>
                <a:ea typeface="Calibri" panose="020F0502020204030204" pitchFamily="34" charset="0"/>
              </a:rPr>
              <a:t>API Key</a:t>
            </a:r>
          </a:p>
          <a:p>
            <a:r>
              <a:rPr lang="en-US" sz="1800">
                <a:solidFill>
                  <a:schemeClr val="tx1">
                    <a:lumMod val="50000"/>
                  </a:schemeClr>
                </a:solidFill>
                <a:effectLst/>
                <a:latin typeface="Barlow" panose="00000500000000000000" pitchFamily="2" charset="0"/>
                <a:ea typeface="Calibri" panose="020F0502020204030204" pitchFamily="34" charset="0"/>
              </a:rPr>
              <a:t>Basic Authentication</a:t>
            </a:r>
          </a:p>
          <a:p>
            <a:r>
              <a:rPr lang="en-US" sz="1800">
                <a:solidFill>
                  <a:schemeClr val="tx1">
                    <a:lumMod val="50000"/>
                  </a:schemeClr>
                </a:solidFill>
                <a:effectLst/>
                <a:latin typeface="Barlow" panose="00000500000000000000" pitchFamily="2" charset="0"/>
                <a:ea typeface="Calibri" panose="020F0502020204030204" pitchFamily="34" charset="0"/>
              </a:rPr>
              <a:t>OAuth (Open Authorization</a:t>
            </a:r>
            <a:r>
              <a:rPr lang="en-US" sz="1800">
                <a:solidFill>
                  <a:schemeClr val="tx1">
                    <a:lumMod val="50000"/>
                  </a:schemeClr>
                </a:solidFill>
                <a:latin typeface="Barlow" panose="00000500000000000000" pitchFamily="2" charset="0"/>
                <a:ea typeface="Calibri" panose="020F0502020204030204" pitchFamily="34" charset="0"/>
              </a:rPr>
              <a:t>)</a:t>
            </a:r>
          </a:p>
          <a:p>
            <a:r>
              <a:rPr lang="en-US" sz="1800">
                <a:solidFill>
                  <a:schemeClr val="tx1">
                    <a:lumMod val="50000"/>
                  </a:schemeClr>
                </a:solidFill>
                <a:effectLst/>
                <a:latin typeface="Barlow" panose="00000500000000000000" pitchFamily="2" charset="0"/>
                <a:ea typeface="Calibri" panose="020F0502020204030204" pitchFamily="34" charset="0"/>
              </a:rPr>
              <a:t>Bearer Token</a:t>
            </a:r>
          </a:p>
          <a:p>
            <a:r>
              <a:rPr lang="en-US" sz="1800">
                <a:solidFill>
                  <a:schemeClr val="tx1">
                    <a:lumMod val="50000"/>
                  </a:schemeClr>
                </a:solidFill>
                <a:effectLst/>
                <a:latin typeface="Barlow" panose="00000500000000000000" pitchFamily="2" charset="0"/>
                <a:ea typeface="Calibri" panose="020F0502020204030204" pitchFamily="34" charset="0"/>
              </a:rPr>
              <a:t>JWT (JSON Web Tokens)</a:t>
            </a: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 name="Google Shape;520;p16">
            <a:extLst>
              <a:ext uri="{FF2B5EF4-FFF2-40B4-BE49-F238E27FC236}">
                <a16:creationId xmlns:a16="http://schemas.microsoft.com/office/drawing/2014/main" id="{057E6021-4F7A-D021-0EBF-D56BA0E6BCF1}"/>
              </a:ext>
            </a:extLst>
          </p:cNvPr>
          <p:cNvGrpSpPr/>
          <p:nvPr/>
        </p:nvGrpSpPr>
        <p:grpSpPr>
          <a:xfrm>
            <a:off x="4789885" y="1250425"/>
            <a:ext cx="2516990" cy="3549187"/>
            <a:chOff x="6661328" y="2103554"/>
            <a:chExt cx="850574" cy="1325340"/>
          </a:xfrm>
        </p:grpSpPr>
        <p:sp>
          <p:nvSpPr>
            <p:cNvPr id="3" name="Google Shape;521;p16">
              <a:extLst>
                <a:ext uri="{FF2B5EF4-FFF2-40B4-BE49-F238E27FC236}">
                  <a16:creationId xmlns:a16="http://schemas.microsoft.com/office/drawing/2014/main" id="{C1528D18-78CC-1A70-5788-5FF2342F0E1E}"/>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522;p16">
              <a:extLst>
                <a:ext uri="{FF2B5EF4-FFF2-40B4-BE49-F238E27FC236}">
                  <a16:creationId xmlns:a16="http://schemas.microsoft.com/office/drawing/2014/main" id="{EFAD3D4F-55F4-229D-DDF5-8CFDE398AF46}"/>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523;p16">
              <a:extLst>
                <a:ext uri="{FF2B5EF4-FFF2-40B4-BE49-F238E27FC236}">
                  <a16:creationId xmlns:a16="http://schemas.microsoft.com/office/drawing/2014/main" id="{EB493FF6-099C-2606-5C3E-0AFD53212C30}"/>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24;p16">
              <a:extLst>
                <a:ext uri="{FF2B5EF4-FFF2-40B4-BE49-F238E27FC236}">
                  <a16:creationId xmlns:a16="http://schemas.microsoft.com/office/drawing/2014/main" id="{065F07C2-38E5-2E29-0416-0F493A957489}"/>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25;p16">
              <a:extLst>
                <a:ext uri="{FF2B5EF4-FFF2-40B4-BE49-F238E27FC236}">
                  <a16:creationId xmlns:a16="http://schemas.microsoft.com/office/drawing/2014/main" id="{63F76D5B-7080-3600-CCCE-0245E2B62717}"/>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26;p16">
              <a:extLst>
                <a:ext uri="{FF2B5EF4-FFF2-40B4-BE49-F238E27FC236}">
                  <a16:creationId xmlns:a16="http://schemas.microsoft.com/office/drawing/2014/main" id="{93B1D42F-042E-625F-A975-2D6D632D9DA7}"/>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27;p16">
              <a:extLst>
                <a:ext uri="{FF2B5EF4-FFF2-40B4-BE49-F238E27FC236}">
                  <a16:creationId xmlns:a16="http://schemas.microsoft.com/office/drawing/2014/main" id="{FB1E39F6-C679-9D64-2640-3BFC12854321}"/>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28;p16">
              <a:extLst>
                <a:ext uri="{FF2B5EF4-FFF2-40B4-BE49-F238E27FC236}">
                  <a16:creationId xmlns:a16="http://schemas.microsoft.com/office/drawing/2014/main" id="{010E0827-E5AE-CBE2-995A-58D38BB2C8C5}"/>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29;p16">
              <a:extLst>
                <a:ext uri="{FF2B5EF4-FFF2-40B4-BE49-F238E27FC236}">
                  <a16:creationId xmlns:a16="http://schemas.microsoft.com/office/drawing/2014/main" id="{E0F6AE77-8EE9-FAA8-B37A-B1D711E1F7AA}"/>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0;p16">
              <a:extLst>
                <a:ext uri="{FF2B5EF4-FFF2-40B4-BE49-F238E27FC236}">
                  <a16:creationId xmlns:a16="http://schemas.microsoft.com/office/drawing/2014/main" id="{29821EFB-9388-2FEE-1FF7-CC537CE08E4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1;p16">
              <a:extLst>
                <a:ext uri="{FF2B5EF4-FFF2-40B4-BE49-F238E27FC236}">
                  <a16:creationId xmlns:a16="http://schemas.microsoft.com/office/drawing/2014/main" id="{45D0EE0E-08B3-915C-66DA-4DBAFF423ABB}"/>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2;p16">
              <a:extLst>
                <a:ext uri="{FF2B5EF4-FFF2-40B4-BE49-F238E27FC236}">
                  <a16:creationId xmlns:a16="http://schemas.microsoft.com/office/drawing/2014/main" id="{EB2F7B67-85E4-DDA8-A898-A2D056EFA499}"/>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3;p16">
              <a:extLst>
                <a:ext uri="{FF2B5EF4-FFF2-40B4-BE49-F238E27FC236}">
                  <a16:creationId xmlns:a16="http://schemas.microsoft.com/office/drawing/2014/main" id="{0A45BDBB-E3BB-91F9-3E06-E8B2E2D930A8}"/>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34;p16">
              <a:extLst>
                <a:ext uri="{FF2B5EF4-FFF2-40B4-BE49-F238E27FC236}">
                  <a16:creationId xmlns:a16="http://schemas.microsoft.com/office/drawing/2014/main" id="{E511C5AC-1C8D-5635-3D55-633AD7121ED4}"/>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35;p16">
              <a:extLst>
                <a:ext uri="{FF2B5EF4-FFF2-40B4-BE49-F238E27FC236}">
                  <a16:creationId xmlns:a16="http://schemas.microsoft.com/office/drawing/2014/main" id="{4AD5EF45-8273-FBE1-1C7E-22AF44779831}"/>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36;p16">
              <a:extLst>
                <a:ext uri="{FF2B5EF4-FFF2-40B4-BE49-F238E27FC236}">
                  <a16:creationId xmlns:a16="http://schemas.microsoft.com/office/drawing/2014/main" id="{A2ACE45E-992F-4263-8511-073DC833C7A2}"/>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37;p16">
              <a:extLst>
                <a:ext uri="{FF2B5EF4-FFF2-40B4-BE49-F238E27FC236}">
                  <a16:creationId xmlns:a16="http://schemas.microsoft.com/office/drawing/2014/main" id="{A33F8FDE-36A1-46E7-DF8C-E8EA45DCB140}"/>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38;p16">
              <a:extLst>
                <a:ext uri="{FF2B5EF4-FFF2-40B4-BE49-F238E27FC236}">
                  <a16:creationId xmlns:a16="http://schemas.microsoft.com/office/drawing/2014/main" id="{0C796C7D-470F-82A2-413C-BCC5BB2E1DD7}"/>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39;p16">
              <a:extLst>
                <a:ext uri="{FF2B5EF4-FFF2-40B4-BE49-F238E27FC236}">
                  <a16:creationId xmlns:a16="http://schemas.microsoft.com/office/drawing/2014/main" id="{77D9B567-F177-F3B4-C7EE-00B89575AC90}"/>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40;p16">
              <a:extLst>
                <a:ext uri="{FF2B5EF4-FFF2-40B4-BE49-F238E27FC236}">
                  <a16:creationId xmlns:a16="http://schemas.microsoft.com/office/drawing/2014/main" id="{8B2BFC15-23EE-49B8-8A69-40077C9C4783}"/>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41;p16">
              <a:extLst>
                <a:ext uri="{FF2B5EF4-FFF2-40B4-BE49-F238E27FC236}">
                  <a16:creationId xmlns:a16="http://schemas.microsoft.com/office/drawing/2014/main" id="{1C5365A1-B677-7BBB-A3B9-39C0989A60D5}"/>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42;p16">
              <a:extLst>
                <a:ext uri="{FF2B5EF4-FFF2-40B4-BE49-F238E27FC236}">
                  <a16:creationId xmlns:a16="http://schemas.microsoft.com/office/drawing/2014/main" id="{230F044A-7123-9B07-F52D-ACD6755E6A20}"/>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43;p16">
              <a:extLst>
                <a:ext uri="{FF2B5EF4-FFF2-40B4-BE49-F238E27FC236}">
                  <a16:creationId xmlns:a16="http://schemas.microsoft.com/office/drawing/2014/main" id="{82A6A948-F987-C510-B424-AC77C517DC8A}"/>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44;p16">
              <a:extLst>
                <a:ext uri="{FF2B5EF4-FFF2-40B4-BE49-F238E27FC236}">
                  <a16:creationId xmlns:a16="http://schemas.microsoft.com/office/drawing/2014/main" id="{E8CA111D-79EA-820B-541B-0AD3A580F0F2}"/>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45;p16">
              <a:extLst>
                <a:ext uri="{FF2B5EF4-FFF2-40B4-BE49-F238E27FC236}">
                  <a16:creationId xmlns:a16="http://schemas.microsoft.com/office/drawing/2014/main" id="{0A0E2300-9AA8-1809-4B00-ACC2222CB0E4}"/>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46;p16">
              <a:extLst>
                <a:ext uri="{FF2B5EF4-FFF2-40B4-BE49-F238E27FC236}">
                  <a16:creationId xmlns:a16="http://schemas.microsoft.com/office/drawing/2014/main" id="{9B9FA5C6-A984-169D-A106-5DED59B60561}"/>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47;p16">
              <a:extLst>
                <a:ext uri="{FF2B5EF4-FFF2-40B4-BE49-F238E27FC236}">
                  <a16:creationId xmlns:a16="http://schemas.microsoft.com/office/drawing/2014/main" id="{B94F7F16-CB85-E095-28AA-DFB03F7830D7}"/>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48;p16">
              <a:extLst>
                <a:ext uri="{FF2B5EF4-FFF2-40B4-BE49-F238E27FC236}">
                  <a16:creationId xmlns:a16="http://schemas.microsoft.com/office/drawing/2014/main" id="{2E1ED434-BDD0-8491-018E-537DBB967E1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49;p16">
              <a:extLst>
                <a:ext uri="{FF2B5EF4-FFF2-40B4-BE49-F238E27FC236}">
                  <a16:creationId xmlns:a16="http://schemas.microsoft.com/office/drawing/2014/main" id="{EAFC1A7D-575A-D863-419F-9E192A952083}"/>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50;p16">
              <a:extLst>
                <a:ext uri="{FF2B5EF4-FFF2-40B4-BE49-F238E27FC236}">
                  <a16:creationId xmlns:a16="http://schemas.microsoft.com/office/drawing/2014/main" id="{C69078EA-D1AD-99FA-E79D-EAB24AA1361A}"/>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551;p16">
              <a:extLst>
                <a:ext uri="{FF2B5EF4-FFF2-40B4-BE49-F238E27FC236}">
                  <a16:creationId xmlns:a16="http://schemas.microsoft.com/office/drawing/2014/main" id="{7C1E8938-0801-1681-D138-966184FD8C9E}"/>
                </a:ext>
              </a:extLst>
            </p:cNvPr>
            <p:cNvGrpSpPr/>
            <p:nvPr/>
          </p:nvGrpSpPr>
          <p:grpSpPr>
            <a:xfrm>
              <a:off x="6930455" y="2860622"/>
              <a:ext cx="82395" cy="49453"/>
              <a:chOff x="4865564" y="4292025"/>
              <a:chExt cx="220130" cy="132120"/>
            </a:xfrm>
          </p:grpSpPr>
          <p:sp>
            <p:nvSpPr>
              <p:cNvPr id="42" name="Google Shape;552;p16">
                <a:extLst>
                  <a:ext uri="{FF2B5EF4-FFF2-40B4-BE49-F238E27FC236}">
                    <a16:creationId xmlns:a16="http://schemas.microsoft.com/office/drawing/2014/main" id="{ABA3DB5C-69E5-1810-F0BE-1800299A1EA7}"/>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553;p16">
                <a:extLst>
                  <a:ext uri="{FF2B5EF4-FFF2-40B4-BE49-F238E27FC236}">
                    <a16:creationId xmlns:a16="http://schemas.microsoft.com/office/drawing/2014/main" id="{1922A220-5705-1D84-C38D-E3EA070521AD}"/>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554;p16">
                <a:extLst>
                  <a:ext uri="{FF2B5EF4-FFF2-40B4-BE49-F238E27FC236}">
                    <a16:creationId xmlns:a16="http://schemas.microsoft.com/office/drawing/2014/main" id="{81359F1E-C246-C3DF-AC95-DD2497EE1067}"/>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555;p16">
                <a:extLst>
                  <a:ext uri="{FF2B5EF4-FFF2-40B4-BE49-F238E27FC236}">
                    <a16:creationId xmlns:a16="http://schemas.microsoft.com/office/drawing/2014/main" id="{C5ECE4FD-C6BC-A916-9AFC-39697A01D81B}"/>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556;p16">
                <a:extLst>
                  <a:ext uri="{FF2B5EF4-FFF2-40B4-BE49-F238E27FC236}">
                    <a16:creationId xmlns:a16="http://schemas.microsoft.com/office/drawing/2014/main" id="{8D0E5BD3-8E0E-13C3-2013-B211D40D4E4C}"/>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557;p16">
                <a:extLst>
                  <a:ext uri="{FF2B5EF4-FFF2-40B4-BE49-F238E27FC236}">
                    <a16:creationId xmlns:a16="http://schemas.microsoft.com/office/drawing/2014/main" id="{772EB9A7-3A2F-711B-4068-9984D27D367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558;p16">
                <a:extLst>
                  <a:ext uri="{FF2B5EF4-FFF2-40B4-BE49-F238E27FC236}">
                    <a16:creationId xmlns:a16="http://schemas.microsoft.com/office/drawing/2014/main" id="{76268388-8D1E-CC89-DC13-C387FF1BF534}"/>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559;p16">
                <a:extLst>
                  <a:ext uri="{FF2B5EF4-FFF2-40B4-BE49-F238E27FC236}">
                    <a16:creationId xmlns:a16="http://schemas.microsoft.com/office/drawing/2014/main" id="{46ACB4A7-D6B2-06ED-2E32-693A54525024}"/>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60;p16">
                <a:extLst>
                  <a:ext uri="{FF2B5EF4-FFF2-40B4-BE49-F238E27FC236}">
                    <a16:creationId xmlns:a16="http://schemas.microsoft.com/office/drawing/2014/main" id="{E2972547-38B2-C1F7-4D88-1A683B662A88}"/>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61;p16">
                <a:extLst>
                  <a:ext uri="{FF2B5EF4-FFF2-40B4-BE49-F238E27FC236}">
                    <a16:creationId xmlns:a16="http://schemas.microsoft.com/office/drawing/2014/main" id="{B1603D3E-6656-970A-BDB1-1E3E8FA124F4}"/>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62;p16">
                <a:extLst>
                  <a:ext uri="{FF2B5EF4-FFF2-40B4-BE49-F238E27FC236}">
                    <a16:creationId xmlns:a16="http://schemas.microsoft.com/office/drawing/2014/main" id="{52629636-91E5-6349-F0A0-8108598AFC78}"/>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63;p16">
                <a:extLst>
                  <a:ext uri="{FF2B5EF4-FFF2-40B4-BE49-F238E27FC236}">
                    <a16:creationId xmlns:a16="http://schemas.microsoft.com/office/drawing/2014/main" id="{9930BC28-8ED5-F79C-AE77-933A8872D2F8}"/>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64;p16">
                <a:extLst>
                  <a:ext uri="{FF2B5EF4-FFF2-40B4-BE49-F238E27FC236}">
                    <a16:creationId xmlns:a16="http://schemas.microsoft.com/office/drawing/2014/main" id="{06590048-1546-3B7F-7EC4-64057BE08640}"/>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65;p16">
                <a:extLst>
                  <a:ext uri="{FF2B5EF4-FFF2-40B4-BE49-F238E27FC236}">
                    <a16:creationId xmlns:a16="http://schemas.microsoft.com/office/drawing/2014/main" id="{7EE1E05F-8212-6894-2EDF-425BA64EA3FE}"/>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6;p16">
                <a:extLst>
                  <a:ext uri="{FF2B5EF4-FFF2-40B4-BE49-F238E27FC236}">
                    <a16:creationId xmlns:a16="http://schemas.microsoft.com/office/drawing/2014/main" id="{5EE81C63-7741-641E-B050-FDC7E73DE5D9}"/>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67;p16">
                <a:extLst>
                  <a:ext uri="{FF2B5EF4-FFF2-40B4-BE49-F238E27FC236}">
                    <a16:creationId xmlns:a16="http://schemas.microsoft.com/office/drawing/2014/main" id="{05342D7C-785D-E635-D9EC-A4CC1C90CFE2}"/>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68;p16">
                <a:extLst>
                  <a:ext uri="{FF2B5EF4-FFF2-40B4-BE49-F238E27FC236}">
                    <a16:creationId xmlns:a16="http://schemas.microsoft.com/office/drawing/2014/main" id="{F902A913-6A6A-F2E8-6113-66FE8CB90C16}"/>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69;p16">
                <a:extLst>
                  <a:ext uri="{FF2B5EF4-FFF2-40B4-BE49-F238E27FC236}">
                    <a16:creationId xmlns:a16="http://schemas.microsoft.com/office/drawing/2014/main" id="{BA218DA3-CC20-9441-0F6A-1032EAE97469}"/>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70;p16">
                <a:extLst>
                  <a:ext uri="{FF2B5EF4-FFF2-40B4-BE49-F238E27FC236}">
                    <a16:creationId xmlns:a16="http://schemas.microsoft.com/office/drawing/2014/main" id="{7BBD3C94-2734-7F88-09FF-C6840BD1928B}"/>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571;p16">
                <a:extLst>
                  <a:ext uri="{FF2B5EF4-FFF2-40B4-BE49-F238E27FC236}">
                    <a16:creationId xmlns:a16="http://schemas.microsoft.com/office/drawing/2014/main" id="{2072337B-CEDC-D54B-F095-C4D689892CA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572;p16">
              <a:extLst>
                <a:ext uri="{FF2B5EF4-FFF2-40B4-BE49-F238E27FC236}">
                  <a16:creationId xmlns:a16="http://schemas.microsoft.com/office/drawing/2014/main" id="{8649A979-88A9-C21B-7E86-744D79DEC79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73;p16">
              <a:extLst>
                <a:ext uri="{FF2B5EF4-FFF2-40B4-BE49-F238E27FC236}">
                  <a16:creationId xmlns:a16="http://schemas.microsoft.com/office/drawing/2014/main" id="{982FB2C5-66A3-4508-53B7-62D6183BAD09}"/>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74;p16">
              <a:extLst>
                <a:ext uri="{FF2B5EF4-FFF2-40B4-BE49-F238E27FC236}">
                  <a16:creationId xmlns:a16="http://schemas.microsoft.com/office/drawing/2014/main" id="{5E6C7D69-72BA-F4B4-3194-CA543D41C74B}"/>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575;p16">
              <a:extLst>
                <a:ext uri="{FF2B5EF4-FFF2-40B4-BE49-F238E27FC236}">
                  <a16:creationId xmlns:a16="http://schemas.microsoft.com/office/drawing/2014/main" id="{6586C5FE-4388-BFCC-06A3-72CE3328C5DE}"/>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576;p16">
              <a:extLst>
                <a:ext uri="{FF2B5EF4-FFF2-40B4-BE49-F238E27FC236}">
                  <a16:creationId xmlns:a16="http://schemas.microsoft.com/office/drawing/2014/main" id="{45028C2F-7D0A-B4D4-EE86-CA249B92F48F}"/>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577;p16">
              <a:extLst>
                <a:ext uri="{FF2B5EF4-FFF2-40B4-BE49-F238E27FC236}">
                  <a16:creationId xmlns:a16="http://schemas.microsoft.com/office/drawing/2014/main" id="{C4E96017-7BA2-9954-9CBB-67549D50BC91}"/>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578;p16">
              <a:extLst>
                <a:ext uri="{FF2B5EF4-FFF2-40B4-BE49-F238E27FC236}">
                  <a16:creationId xmlns:a16="http://schemas.microsoft.com/office/drawing/2014/main" id="{3084FF7E-BE7C-710A-A713-5CA131F05190}"/>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579;p16">
              <a:extLst>
                <a:ext uri="{FF2B5EF4-FFF2-40B4-BE49-F238E27FC236}">
                  <a16:creationId xmlns:a16="http://schemas.microsoft.com/office/drawing/2014/main" id="{54D34FD4-A65D-9A19-5928-7E79E5A8343B}"/>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6169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GIỚI THIỆU VỀ POSTMAN</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3</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38130BB6-5850-64DA-C4EA-413ED3AF4199}"/>
              </a:ext>
            </a:extLst>
          </p:cNvPr>
          <p:cNvPicPr>
            <a:picLocks noChangeAspect="1"/>
          </p:cNvPicPr>
          <p:nvPr/>
        </p:nvPicPr>
        <p:blipFill>
          <a:blip r:embed="rId3"/>
          <a:stretch>
            <a:fillRect/>
          </a:stretch>
        </p:blipFill>
        <p:spPr>
          <a:xfrm>
            <a:off x="4758435" y="418953"/>
            <a:ext cx="3913615" cy="4305594"/>
          </a:xfrm>
          <a:prstGeom prst="rect">
            <a:avLst/>
          </a:prstGeom>
          <a:ln>
            <a:noFill/>
          </a:ln>
        </p:spPr>
      </p:pic>
    </p:spTree>
    <p:extLst>
      <p:ext uri="{BB962C8B-B14F-4D97-AF65-F5344CB8AC3E}">
        <p14:creationId xmlns:p14="http://schemas.microsoft.com/office/powerpoint/2010/main" val="567425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3.1 Giới thiệu về Postman</a:t>
            </a:r>
            <a:endParaRPr sz="4400"/>
          </a:p>
        </p:txBody>
      </p:sp>
      <p:sp>
        <p:nvSpPr>
          <p:cNvPr id="345" name="Google Shape;345;p13"/>
          <p:cNvSpPr txBox="1">
            <a:spLocks noGrp="1"/>
          </p:cNvSpPr>
          <p:nvPr>
            <p:ph type="body" idx="1"/>
          </p:nvPr>
        </p:nvSpPr>
        <p:spPr>
          <a:xfrm>
            <a:off x="-1" y="1214125"/>
            <a:ext cx="8843963" cy="1024208"/>
          </a:xfrm>
          <a:prstGeom prst="rect">
            <a:avLst/>
          </a:prstGeom>
        </p:spPr>
        <p:txBody>
          <a:bodyPr spcFirstLastPara="1" wrap="square" lIns="0" tIns="0" rIns="0" bIns="0" anchor="t" anchorCtr="0">
            <a:noAutofit/>
          </a:bodyPr>
          <a:lstStyle/>
          <a:p>
            <a:r>
              <a:rPr lang="en-US" sz="1800" b="1">
                <a:solidFill>
                  <a:schemeClr val="tx1">
                    <a:lumMod val="50000"/>
                  </a:schemeClr>
                </a:solidFill>
                <a:effectLst/>
                <a:latin typeface="Barlow" panose="00000500000000000000" pitchFamily="2" charset="0"/>
                <a:ea typeface="Calibri" panose="020F0502020204030204" pitchFamily="34" charset="0"/>
              </a:rPr>
              <a:t>Postman</a:t>
            </a:r>
            <a:r>
              <a:rPr lang="en-US" sz="1800">
                <a:solidFill>
                  <a:schemeClr val="tx1">
                    <a:lumMod val="50000"/>
                  </a:schemeClr>
                </a:solidFill>
                <a:effectLst/>
                <a:latin typeface="Barlow" panose="00000500000000000000" pitchFamily="2" charset="0"/>
                <a:ea typeface="Calibri" panose="020F0502020204030204" pitchFamily="34" charset="0"/>
              </a:rPr>
              <a:t> là một ứng dụng cho phép người dùng kiểm thử, quản lí và tương tác với API, giúp cho thao tác người dùng với API trở nên dễ dàng hơn.</a:t>
            </a:r>
            <a:r>
              <a:rPr lang="vi-VN" b="1" i="0">
                <a:solidFill>
                  <a:schemeClr val="tx1">
                    <a:lumMod val="50000"/>
                  </a:schemeClr>
                </a:solidFill>
                <a:effectLst/>
                <a:latin typeface="Barlow" panose="00000500000000000000" pitchFamily="2" charset="0"/>
              </a:rPr>
              <a:t> </a:t>
            </a:r>
            <a:endParaRPr lang="en-US" b="1" i="0">
              <a:solidFill>
                <a:schemeClr val="tx1">
                  <a:lumMod val="50000"/>
                </a:schemeClr>
              </a:solidFill>
              <a:effectLst/>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AFAEC3E5-4515-5346-82B9-DB4A916663CC}"/>
              </a:ext>
            </a:extLst>
          </p:cNvPr>
          <p:cNvPicPr>
            <a:picLocks noChangeAspect="1"/>
          </p:cNvPicPr>
          <p:nvPr/>
        </p:nvPicPr>
        <p:blipFill>
          <a:blip r:embed="rId3"/>
          <a:stretch>
            <a:fillRect/>
          </a:stretch>
        </p:blipFill>
        <p:spPr>
          <a:xfrm>
            <a:off x="4772026" y="2034008"/>
            <a:ext cx="3877000" cy="294262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Google Shape;345;p13">
            <a:extLst>
              <a:ext uri="{FF2B5EF4-FFF2-40B4-BE49-F238E27FC236}">
                <a16:creationId xmlns:a16="http://schemas.microsoft.com/office/drawing/2014/main" id="{352701A8-4CCB-BF53-67A2-16F06AD9B0EE}"/>
              </a:ext>
            </a:extLst>
          </p:cNvPr>
          <p:cNvSpPr txBox="1">
            <a:spLocks/>
          </p:cNvSpPr>
          <p:nvPr/>
        </p:nvSpPr>
        <p:spPr>
          <a:xfrm>
            <a:off x="300037" y="2059646"/>
            <a:ext cx="4200525" cy="2298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sz="1800">
                <a:solidFill>
                  <a:schemeClr val="tx1">
                    <a:lumMod val="50000"/>
                  </a:schemeClr>
                </a:solidFill>
                <a:effectLst/>
                <a:latin typeface="Barlow" panose="00000500000000000000" pitchFamily="2" charset="0"/>
                <a:ea typeface="Calibri" panose="020F0502020204030204" pitchFamily="34" charset="0"/>
                <a:cs typeface="Times New Roman" panose="02020603050405020304" pitchFamily="18" charset="0"/>
              </a:rPr>
              <a:t>Postman được phát triển bởi công ty Mỹ Postdot Technologies và ra mắt lần đầu vào năm 2012.</a:t>
            </a:r>
            <a:endParaRPr lang="en-US" sz="1800" b="1" i="0">
              <a:solidFill>
                <a:schemeClr val="tx1">
                  <a:lumMod val="50000"/>
                </a:schemeClr>
              </a:solidFill>
              <a:effectLst/>
              <a:latin typeface="Barlow" panose="00000500000000000000" pitchFamily="2" charset="0"/>
              <a:cs typeface="Times New Roman" panose="02020603050405020304" pitchFamily="18" charset="0"/>
            </a:endParaRPr>
          </a:p>
          <a:p>
            <a:r>
              <a:rPr lang="vi-VN" sz="1800" i="0">
                <a:solidFill>
                  <a:schemeClr val="tx1">
                    <a:lumMod val="50000"/>
                  </a:schemeClr>
                </a:solidFill>
                <a:effectLst/>
                <a:latin typeface="Barlow" panose="00000500000000000000" pitchFamily="2" charset="0"/>
                <a:cs typeface="Times New Roman" panose="02020603050405020304" pitchFamily="18" charset="0"/>
              </a:rPr>
              <a:t>Postman</a:t>
            </a:r>
            <a:r>
              <a:rPr lang="vi-VN" sz="1800" b="0" i="0">
                <a:solidFill>
                  <a:schemeClr val="tx1">
                    <a:lumMod val="50000"/>
                  </a:schemeClr>
                </a:solidFill>
                <a:effectLst/>
                <a:latin typeface="Barlow" panose="00000500000000000000" pitchFamily="2" charset="0"/>
                <a:cs typeface="Times New Roman" panose="02020603050405020304" pitchFamily="18" charset="0"/>
              </a:rPr>
              <a:t> hiện là một trong những </a:t>
            </a:r>
            <a:r>
              <a:rPr lang="vi-VN" sz="1800" i="0">
                <a:solidFill>
                  <a:schemeClr val="tx1">
                    <a:lumMod val="50000"/>
                  </a:schemeClr>
                </a:solidFill>
                <a:effectLst/>
                <a:latin typeface="Barlow" panose="00000500000000000000" pitchFamily="2" charset="0"/>
                <a:cs typeface="Times New Roman" panose="02020603050405020304" pitchFamily="18" charset="0"/>
              </a:rPr>
              <a:t>công cụ phổ biến nhất </a:t>
            </a:r>
            <a:r>
              <a:rPr lang="vi-VN" sz="1800" b="0" i="0">
                <a:solidFill>
                  <a:schemeClr val="tx1">
                    <a:lumMod val="50000"/>
                  </a:schemeClr>
                </a:solidFill>
                <a:effectLst/>
                <a:latin typeface="Barlow" panose="00000500000000000000" pitchFamily="2" charset="0"/>
                <a:cs typeface="Times New Roman" panose="02020603050405020304" pitchFamily="18" charset="0"/>
              </a:rPr>
              <a:t>được sử dụng trong thử nghiệm các API</a:t>
            </a:r>
            <a:r>
              <a:rPr lang="en-US" sz="1800" b="0" i="0">
                <a:solidFill>
                  <a:schemeClr val="tx1">
                    <a:lumMod val="50000"/>
                  </a:schemeClr>
                </a:solidFill>
                <a:effectLst/>
                <a:latin typeface="Barlow" panose="00000500000000000000" pitchFamily="2" charset="0"/>
                <a:cs typeface="Times New Roman" panose="02020603050405020304" pitchFamily="18" charset="0"/>
              </a:rPr>
              <a:t>.</a:t>
            </a:r>
          </a:p>
          <a:p>
            <a:pPr marL="114300" indent="0">
              <a:buNone/>
            </a:pPr>
            <a:endParaRPr lang="en-US" b="1">
              <a:solidFill>
                <a:srgbClr val="222222"/>
              </a:solidFill>
              <a:latin typeface="Verdana" panose="020B0604030504040204" pitchFamily="34" charset="0"/>
            </a:endParaRPr>
          </a:p>
        </p:txBody>
      </p:sp>
    </p:spTree>
    <p:extLst>
      <p:ext uri="{BB962C8B-B14F-4D97-AF65-F5344CB8AC3E}">
        <p14:creationId xmlns:p14="http://schemas.microsoft.com/office/powerpoint/2010/main" val="3646009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3.2 Chức năng chính của Postman</a:t>
            </a:r>
            <a:endParaRPr sz="4400"/>
          </a:p>
        </p:txBody>
      </p:sp>
      <p:sp>
        <p:nvSpPr>
          <p:cNvPr id="345" name="Google Shape;345;p13"/>
          <p:cNvSpPr txBox="1">
            <a:spLocks noGrp="1"/>
          </p:cNvSpPr>
          <p:nvPr>
            <p:ph type="body" idx="1"/>
          </p:nvPr>
        </p:nvSpPr>
        <p:spPr>
          <a:xfrm>
            <a:off x="457199" y="1583948"/>
            <a:ext cx="3521870" cy="2241076"/>
          </a:xfrm>
          <a:prstGeom prst="rect">
            <a:avLst/>
          </a:prstGeom>
        </p:spPr>
        <p:txBody>
          <a:bodyPr spcFirstLastPara="1" wrap="square" lIns="0" tIns="0" rIns="0" bIns="0" anchor="t" anchorCtr="0">
            <a:noAutofit/>
          </a:bodyPr>
          <a:lstStyle/>
          <a:p>
            <a:r>
              <a:rPr lang="en-US" i="0">
                <a:solidFill>
                  <a:srgbClr val="000000"/>
                </a:solidFill>
                <a:latin typeface="Barlow" panose="00000500000000000000" pitchFamily="2" charset="0"/>
                <a:ea typeface="Calibri" panose="020F0502020204030204" pitchFamily="34" charset="0"/>
              </a:rPr>
              <a:t>Gửi yêu cầu HTTP</a:t>
            </a:r>
          </a:p>
          <a:p>
            <a:r>
              <a:rPr lang="en-US">
                <a:solidFill>
                  <a:srgbClr val="000000"/>
                </a:solidFill>
                <a:effectLst/>
                <a:latin typeface="Barlow" panose="00000500000000000000" pitchFamily="2" charset="0"/>
                <a:ea typeface="Calibri" panose="020F0502020204030204" pitchFamily="34" charset="0"/>
              </a:rPr>
              <a:t>Tạo và quản lí môi trường</a:t>
            </a:r>
          </a:p>
          <a:p>
            <a:r>
              <a:rPr lang="en-US" i="0">
                <a:solidFill>
                  <a:srgbClr val="000000"/>
                </a:solidFill>
                <a:latin typeface="Barlow" panose="00000500000000000000" pitchFamily="2" charset="0"/>
                <a:ea typeface="Calibri" panose="020F0502020204030204" pitchFamily="34" charset="0"/>
              </a:rPr>
              <a:t>Kiểm </a:t>
            </a:r>
            <a:r>
              <a:rPr lang="en-US">
                <a:solidFill>
                  <a:srgbClr val="000000"/>
                </a:solidFill>
                <a:latin typeface="Barlow" panose="00000500000000000000" pitchFamily="2" charset="0"/>
                <a:ea typeface="Calibri" panose="020F0502020204030204" pitchFamily="34" charset="0"/>
              </a:rPr>
              <a:t>thử tự động </a:t>
            </a:r>
          </a:p>
          <a:p>
            <a:r>
              <a:rPr lang="en-US">
                <a:solidFill>
                  <a:srgbClr val="000000"/>
                </a:solidFill>
                <a:latin typeface="Barlow" panose="00000500000000000000" pitchFamily="2" charset="0"/>
                <a:ea typeface="Calibri" panose="020F0502020204030204" pitchFamily="34" charset="0"/>
              </a:rPr>
              <a:t>Xác thực và quyền truy cập</a:t>
            </a:r>
          </a:p>
          <a:p>
            <a:r>
              <a:rPr lang="en-US">
                <a:solidFill>
                  <a:srgbClr val="000000"/>
                </a:solidFill>
                <a:latin typeface="Barlow" panose="00000500000000000000" pitchFamily="2" charset="0"/>
                <a:ea typeface="Calibri" panose="020F0502020204030204" pitchFamily="34" charset="0"/>
              </a:rPr>
              <a:t>Chia sẻ và hợp tác</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EFE4B805-A657-8AD8-4CED-5F852FFB1C78}"/>
              </a:ext>
            </a:extLst>
          </p:cNvPr>
          <p:cNvPicPr>
            <a:picLocks noChangeAspect="1"/>
          </p:cNvPicPr>
          <p:nvPr/>
        </p:nvPicPr>
        <p:blipFill>
          <a:blip r:embed="rId3"/>
          <a:stretch>
            <a:fillRect/>
          </a:stretch>
        </p:blipFill>
        <p:spPr>
          <a:xfrm>
            <a:off x="4114808" y="1291492"/>
            <a:ext cx="4534217" cy="357955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50303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3.3 Đặc điểm của Postman</a:t>
            </a:r>
            <a:endParaRPr sz="4400"/>
          </a:p>
        </p:txBody>
      </p:sp>
      <p:sp>
        <p:nvSpPr>
          <p:cNvPr id="345" name="Google Shape;345;p13"/>
          <p:cNvSpPr txBox="1">
            <a:spLocks noGrp="1"/>
          </p:cNvSpPr>
          <p:nvPr>
            <p:ph type="body" idx="1"/>
          </p:nvPr>
        </p:nvSpPr>
        <p:spPr>
          <a:xfrm>
            <a:off x="457197" y="1349648"/>
            <a:ext cx="4114803" cy="352140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rgbClr val="000000"/>
                </a:solidFill>
                <a:latin typeface="Barlow" panose="00000500000000000000" pitchFamily="2" charset="0"/>
                <a:ea typeface="Calibri" panose="020F0502020204030204" pitchFamily="34" charset="0"/>
              </a:rPr>
              <a:t>Ưu điểm</a:t>
            </a:r>
            <a:endParaRPr lang="en-US" b="1" i="0">
              <a:solidFill>
                <a:srgbClr val="000000"/>
              </a:solidFill>
              <a:latin typeface="Barlow" panose="00000500000000000000" pitchFamily="2" charset="0"/>
              <a:ea typeface="Calibri" panose="020F0502020204030204" pitchFamily="34" charset="0"/>
            </a:endParaRPr>
          </a:p>
          <a:p>
            <a:r>
              <a:rPr lang="en-US" i="0">
                <a:solidFill>
                  <a:srgbClr val="000000"/>
                </a:solidFill>
                <a:latin typeface="Barlow" panose="00000500000000000000" pitchFamily="2" charset="0"/>
                <a:ea typeface="Calibri" panose="020F0502020204030204" pitchFamily="34" charset="0"/>
              </a:rPr>
              <a:t>Giao diện thân thiện, dễ dàng sử dụng.</a:t>
            </a:r>
          </a:p>
          <a:p>
            <a:r>
              <a:rPr lang="en-US">
                <a:solidFill>
                  <a:srgbClr val="000000"/>
                </a:solidFill>
                <a:latin typeface="Barlow" panose="00000500000000000000" pitchFamily="2" charset="0"/>
                <a:ea typeface="Calibri" panose="020F0502020204030204" pitchFamily="34" charset="0"/>
              </a:rPr>
              <a:t>Collection giúp dễ dàng quản lí các request.</a:t>
            </a:r>
            <a:endParaRPr lang="en-US">
              <a:solidFill>
                <a:srgbClr val="000000"/>
              </a:solidFill>
              <a:effectLst/>
              <a:latin typeface="Barlow" panose="00000500000000000000" pitchFamily="2" charset="0"/>
              <a:ea typeface="Calibri" panose="020F0502020204030204" pitchFamily="34" charset="0"/>
            </a:endParaRPr>
          </a:p>
          <a:p>
            <a:r>
              <a:rPr lang="en-US" b="0" i="0">
                <a:solidFill>
                  <a:schemeClr val="tx1">
                    <a:lumMod val="50000"/>
                  </a:schemeClr>
                </a:solidFill>
                <a:effectLst/>
                <a:latin typeface="Barlow" panose="00000500000000000000" pitchFamily="2" charset="0"/>
                <a:cs typeface="Times New Roman" panose="02020603050405020304" pitchFamily="18" charset="0"/>
              </a:rPr>
              <a:t>C</a:t>
            </a:r>
            <a:r>
              <a:rPr lang="vi-VN" b="0" i="0">
                <a:solidFill>
                  <a:schemeClr val="tx1">
                    <a:lumMod val="50000"/>
                  </a:schemeClr>
                </a:solidFill>
                <a:effectLst/>
                <a:latin typeface="Barlow" panose="00000500000000000000" pitchFamily="2" charset="0"/>
                <a:cs typeface="Times New Roman" panose="02020603050405020304" pitchFamily="18" charset="0"/>
              </a:rPr>
              <a:t>ó các công cụ đầy đủ nhất cho quá trình thiết kế, thử nghiệm, mô phỏng, lưu trữ đến chia sẻ API của người d</a:t>
            </a:r>
            <a:r>
              <a:rPr lang="en-US">
                <a:solidFill>
                  <a:schemeClr val="tx1">
                    <a:lumMod val="50000"/>
                  </a:schemeClr>
                </a:solidFill>
                <a:latin typeface="Barlow" panose="00000500000000000000" pitchFamily="2" charset="0"/>
                <a:cs typeface="Times New Roman" panose="02020603050405020304" pitchFamily="18" charset="0"/>
              </a:rPr>
              <a:t>ù</a:t>
            </a:r>
            <a:r>
              <a:rPr lang="vi-VN" b="0" i="0">
                <a:solidFill>
                  <a:schemeClr val="tx1">
                    <a:lumMod val="50000"/>
                  </a:schemeClr>
                </a:solidFill>
                <a:effectLst/>
                <a:latin typeface="Barlow" panose="00000500000000000000" pitchFamily="2" charset="0"/>
                <a:cs typeface="Times New Roman" panose="02020603050405020304" pitchFamily="18" charset="0"/>
              </a:rPr>
              <a:t>ng</a:t>
            </a:r>
            <a:r>
              <a:rPr lang="en-US" b="0" i="0">
                <a:solidFill>
                  <a:schemeClr val="tx1">
                    <a:lumMod val="50000"/>
                  </a:schemeClr>
                </a:solidFill>
                <a:effectLst/>
                <a:latin typeface="Barlow" panose="00000500000000000000" pitchFamily="2" charset="0"/>
                <a:cs typeface="Times New Roman" panose="02020603050405020304" pitchFamily="18" charset="0"/>
              </a:rPr>
              <a:t>.</a:t>
            </a:r>
          </a:p>
          <a:p>
            <a:r>
              <a:rPr lang="en-US">
                <a:solidFill>
                  <a:schemeClr val="tx1">
                    <a:lumMod val="50000"/>
                  </a:schemeClr>
                </a:solidFill>
                <a:latin typeface="Barlow" panose="00000500000000000000" pitchFamily="2" charset="0"/>
                <a:ea typeface="Calibri" panose="020F0502020204030204" pitchFamily="34" charset="0"/>
                <a:cs typeface="Times New Roman" panose="02020603050405020304" pitchFamily="18" charset="0"/>
              </a:rPr>
              <a:t>Sử dụng được trên nhiều nền tảng.</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345;p13">
            <a:extLst>
              <a:ext uri="{FF2B5EF4-FFF2-40B4-BE49-F238E27FC236}">
                <a16:creationId xmlns:a16="http://schemas.microsoft.com/office/drawing/2014/main" id="{EAAE086C-3E50-5E1D-D817-09C4E12901EF}"/>
              </a:ext>
            </a:extLst>
          </p:cNvPr>
          <p:cNvSpPr txBox="1">
            <a:spLocks/>
          </p:cNvSpPr>
          <p:nvPr/>
        </p:nvSpPr>
        <p:spPr>
          <a:xfrm>
            <a:off x="4629072" y="1359167"/>
            <a:ext cx="3521870" cy="2241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buFont typeface="Wingdings" panose="05000000000000000000" pitchFamily="2" charset="2"/>
              <a:buChar char="q"/>
            </a:pPr>
            <a:r>
              <a:rPr lang="en-US" b="1">
                <a:solidFill>
                  <a:srgbClr val="000000"/>
                </a:solidFill>
                <a:latin typeface="Barlow" panose="00000500000000000000" pitchFamily="2" charset="0"/>
                <a:ea typeface="Calibri" panose="020F0502020204030204" pitchFamily="34" charset="0"/>
              </a:rPr>
              <a:t>Nhược điểm</a:t>
            </a:r>
          </a:p>
          <a:p>
            <a:r>
              <a:rPr lang="en-US" sz="1800">
                <a:solidFill>
                  <a:srgbClr val="000000"/>
                </a:solidFill>
                <a:effectLst/>
                <a:latin typeface="Barlow" panose="00000500000000000000" pitchFamily="2" charset="0"/>
                <a:ea typeface="Calibri" panose="020F0502020204030204" pitchFamily="34" charset="0"/>
              </a:rPr>
              <a:t>Một số tính năng quan trọng bị giới hạn và chỉ có thể sử dụng khi mua các gói trả phí.</a:t>
            </a:r>
          </a:p>
        </p:txBody>
      </p:sp>
      <p:pic>
        <p:nvPicPr>
          <p:cNvPr id="7" name="Picture 6">
            <a:extLst>
              <a:ext uri="{FF2B5EF4-FFF2-40B4-BE49-F238E27FC236}">
                <a16:creationId xmlns:a16="http://schemas.microsoft.com/office/drawing/2014/main" id="{36176256-1AED-67DA-32B0-AC287AFD6486}"/>
              </a:ext>
            </a:extLst>
          </p:cNvPr>
          <p:cNvPicPr>
            <a:picLocks noChangeAspect="1"/>
          </p:cNvPicPr>
          <p:nvPr/>
        </p:nvPicPr>
        <p:blipFill>
          <a:blip r:embed="rId3"/>
          <a:stretch>
            <a:fillRect/>
          </a:stretch>
        </p:blipFill>
        <p:spPr>
          <a:xfrm>
            <a:off x="4951619" y="2902425"/>
            <a:ext cx="3413636" cy="2241076"/>
          </a:xfrm>
          <a:prstGeom prst="rect">
            <a:avLst/>
          </a:prstGeom>
        </p:spPr>
      </p:pic>
    </p:spTree>
    <p:extLst>
      <p:ext uri="{BB962C8B-B14F-4D97-AF65-F5344CB8AC3E}">
        <p14:creationId xmlns:p14="http://schemas.microsoft.com/office/powerpoint/2010/main" val="6739716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3.4 Giao diện của Postman</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9088D085-9CC0-E672-FBD4-0BCA840281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206" y="1146950"/>
            <a:ext cx="8293894" cy="3796510"/>
          </a:xfrm>
          <a:prstGeom prst="rect">
            <a:avLst/>
          </a:prstGeom>
          <a:noFill/>
          <a:ln w="95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a:effectLst/>
        </p:spPr>
      </p:pic>
    </p:spTree>
    <p:extLst>
      <p:ext uri="{BB962C8B-B14F-4D97-AF65-F5344CB8AC3E}">
        <p14:creationId xmlns:p14="http://schemas.microsoft.com/office/powerpoint/2010/main" val="2920589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THỰC HIỆN CÁC </a:t>
            </a:r>
            <a:br>
              <a:rPr lang="en-US" sz="4400" b="1">
                <a:latin typeface="Barlow SemiBold" panose="00000700000000000000" pitchFamily="2" charset="0"/>
              </a:rPr>
            </a:br>
            <a:r>
              <a:rPr lang="en-US" sz="4400" b="1">
                <a:latin typeface="Barlow SemiBold" panose="00000700000000000000" pitchFamily="2" charset="0"/>
              </a:rPr>
              <a:t>REQUEST</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4</a:t>
            </a:r>
            <a:endParaRPr sz="3600" b="1">
              <a:solidFill>
                <a:schemeClr val="lt1"/>
              </a:solidFill>
              <a:latin typeface="Barlow"/>
              <a:ea typeface="Barlow"/>
              <a:cs typeface="Barlow"/>
              <a:sym typeface="Barlow"/>
            </a:endParaRPr>
          </a:p>
        </p:txBody>
      </p:sp>
      <p:pic>
        <p:nvPicPr>
          <p:cNvPr id="6" name="Picture 5">
            <a:extLst>
              <a:ext uri="{FF2B5EF4-FFF2-40B4-BE49-F238E27FC236}">
                <a16:creationId xmlns:a16="http://schemas.microsoft.com/office/drawing/2014/main" id="{C8ACDC1D-DFBE-4706-AD2D-D6F672876873}"/>
              </a:ext>
            </a:extLst>
          </p:cNvPr>
          <p:cNvPicPr>
            <a:picLocks noChangeAspect="1"/>
          </p:cNvPicPr>
          <p:nvPr/>
        </p:nvPicPr>
        <p:blipFill>
          <a:blip r:embed="rId3"/>
          <a:stretch>
            <a:fillRect/>
          </a:stretch>
        </p:blipFill>
        <p:spPr>
          <a:xfrm>
            <a:off x="4889089" y="744693"/>
            <a:ext cx="3808443" cy="3654114"/>
          </a:xfrm>
          <a:prstGeom prst="rect">
            <a:avLst/>
          </a:prstGeom>
        </p:spPr>
      </p:pic>
    </p:spTree>
    <p:extLst>
      <p:ext uri="{BB962C8B-B14F-4D97-AF65-F5344CB8AC3E}">
        <p14:creationId xmlns:p14="http://schemas.microsoft.com/office/powerpoint/2010/main" val="3607173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rPr>
              <a:t>Lí do chọn đề tài </a:t>
            </a:r>
            <a:endParaRPr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F035ED36-F4EE-7745-FF57-075D9091DA8E}"/>
              </a:ext>
            </a:extLst>
          </p:cNvPr>
          <p:cNvSpPr txBox="1"/>
          <p:nvPr/>
        </p:nvSpPr>
        <p:spPr>
          <a:xfrm>
            <a:off x="457200" y="1235677"/>
            <a:ext cx="8143875" cy="2960875"/>
          </a:xfrm>
          <a:prstGeom prst="rect">
            <a:avLst/>
          </a:prstGeom>
          <a:noFill/>
        </p:spPr>
        <p:txBody>
          <a:bodyPr wrap="square" rtlCol="0">
            <a:spAutoFit/>
          </a:bodyPr>
          <a:lstStyle/>
          <a:p>
            <a:pPr indent="457200" algn="just">
              <a:lnSpc>
                <a:spcPct val="150000"/>
              </a:lnSpc>
              <a:spcBef>
                <a:spcPts val="600"/>
              </a:spcBef>
              <a:spcAft>
                <a:spcPts val="600"/>
              </a:spcAft>
            </a:pPr>
            <a:r>
              <a:rPr lang="en-US" sz="2000">
                <a:solidFill>
                  <a:srgbClr val="000000"/>
                </a:solidFill>
                <a:effectLst/>
                <a:latin typeface="Barlow" panose="00000500000000000000" pitchFamily="2" charset="0"/>
                <a:ea typeface="Calibri" panose="020F0502020204030204" pitchFamily="34" charset="0"/>
              </a:rPr>
              <a:t>Với sự phổ biến ngày càng tăng của ứng dụng và dịch vụ sử dụng API, đặt ra thách thức đối với quá trình phát triển khi cần đảm bảo tính ổn định và hiệu suất của các API này. </a:t>
            </a:r>
          </a:p>
          <a:p>
            <a:pPr indent="457200" algn="just">
              <a:lnSpc>
                <a:spcPct val="150000"/>
              </a:lnSpc>
              <a:spcBef>
                <a:spcPts val="600"/>
              </a:spcBef>
              <a:spcAft>
                <a:spcPts val="600"/>
              </a:spcAft>
            </a:pPr>
            <a:r>
              <a:rPr lang="en-US" sz="2000">
                <a:solidFill>
                  <a:srgbClr val="000000"/>
                </a:solidFill>
                <a:effectLst/>
                <a:latin typeface="Barlow" panose="00000500000000000000" pitchFamily="2" charset="0"/>
                <a:ea typeface="Calibri" panose="020F0502020204030204" pitchFamily="34" charset="0"/>
              </a:rPr>
              <a:t>Postman, một công cụ mạnh mẽ cho kiểm thử API, đã thu hút sự quan tâm của cộng đồng phát triển, và việc nghiên cứu về cách sử dụng nó có thể mang lại giải pháp hiệu quả cho bài toán trên.</a:t>
            </a:r>
            <a:endParaRPr lang="en-US" sz="2000">
              <a:effectLst/>
              <a:latin typeface="Barlow" panose="00000500000000000000" pitchFamily="2"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2224" name="Google Shape;2224;p34"/>
          <p:cNvSpPr txBox="1">
            <a:spLocks noGrp="1"/>
          </p:cNvSpPr>
          <p:nvPr>
            <p:ph type="subTitle" idx="4294967295"/>
          </p:nvPr>
        </p:nvSpPr>
        <p:spPr>
          <a:xfrm>
            <a:off x="871538" y="1611750"/>
            <a:ext cx="7943850" cy="1920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5400" b="1">
                <a:solidFill>
                  <a:schemeClr val="accent1"/>
                </a:solidFill>
                <a:latin typeface="Barlow"/>
                <a:ea typeface="Barlow"/>
                <a:cs typeface="Barlow"/>
                <a:sym typeface="Barlow"/>
              </a:rPr>
              <a:t>Cám ơn thầy cô và các bạn đã lắng nghe!</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8"/>
        <p:cNvGrpSpPr/>
        <p:nvPr/>
      </p:nvGrpSpPr>
      <p:grpSpPr>
        <a:xfrm>
          <a:off x="0" y="0"/>
          <a:ext cx="0" cy="0"/>
          <a:chOff x="0" y="0"/>
          <a:chExt cx="0" cy="0"/>
        </a:xfrm>
      </p:grpSpPr>
      <p:grpSp>
        <p:nvGrpSpPr>
          <p:cNvPr id="4999" name="Google Shape;4999;p50"/>
          <p:cNvGrpSpPr/>
          <p:nvPr/>
        </p:nvGrpSpPr>
        <p:grpSpPr>
          <a:xfrm>
            <a:off x="3058888" y="1550127"/>
            <a:ext cx="445718" cy="445753"/>
            <a:chOff x="3706812" y="1035050"/>
            <a:chExt cx="4792662" cy="4787899"/>
          </a:xfrm>
        </p:grpSpPr>
        <p:sp>
          <p:nvSpPr>
            <p:cNvPr id="5000" name="Google Shape;5000;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1" name="Google Shape;5001;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2" name="Google Shape;5002;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3" name="Google Shape;5003;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4" name="Google Shape;5004;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5" name="Google Shape;5005;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06" name="Google Shape;5006;p50"/>
          <p:cNvGrpSpPr/>
          <p:nvPr/>
        </p:nvGrpSpPr>
        <p:grpSpPr>
          <a:xfrm>
            <a:off x="1779393" y="1550157"/>
            <a:ext cx="443331" cy="445437"/>
            <a:chOff x="1400175" y="1220787"/>
            <a:chExt cx="4473575" cy="4476750"/>
          </a:xfrm>
        </p:grpSpPr>
        <p:sp>
          <p:nvSpPr>
            <p:cNvPr id="5007" name="Google Shape;5007;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8" name="Google Shape;5008;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9" name="Google Shape;5009;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0" name="Google Shape;5010;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1" name="Google Shape;5011;p50"/>
          <p:cNvGrpSpPr/>
          <p:nvPr/>
        </p:nvGrpSpPr>
        <p:grpSpPr>
          <a:xfrm>
            <a:off x="1138046" y="1550171"/>
            <a:ext cx="446045" cy="445465"/>
            <a:chOff x="1649412" y="927100"/>
            <a:chExt cx="5011737" cy="5016500"/>
          </a:xfrm>
        </p:grpSpPr>
        <p:sp>
          <p:nvSpPr>
            <p:cNvPr id="5012" name="Google Shape;5012;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3" name="Google Shape;5013;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4" name="Google Shape;5014;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5" name="Google Shape;5015;p50"/>
          <p:cNvGrpSpPr/>
          <p:nvPr/>
        </p:nvGrpSpPr>
        <p:grpSpPr>
          <a:xfrm>
            <a:off x="2418397" y="1550424"/>
            <a:ext cx="444870" cy="445286"/>
            <a:chOff x="1301750" y="920750"/>
            <a:chExt cx="5095875" cy="5100637"/>
          </a:xfrm>
        </p:grpSpPr>
        <p:sp>
          <p:nvSpPr>
            <p:cNvPr id="5016" name="Google Shape;5016;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7" name="Google Shape;5017;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8" name="Google Shape;5018;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9" name="Google Shape;5019;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0" name="Google Shape;5020;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1" name="Google Shape;5021;p50"/>
          <p:cNvGrpSpPr/>
          <p:nvPr/>
        </p:nvGrpSpPr>
        <p:grpSpPr>
          <a:xfrm>
            <a:off x="4341570" y="1550333"/>
            <a:ext cx="445621" cy="445591"/>
            <a:chOff x="5732756" y="2682276"/>
            <a:chExt cx="719905" cy="719856"/>
          </a:xfrm>
        </p:grpSpPr>
        <p:sp>
          <p:nvSpPr>
            <p:cNvPr id="5022" name="Google Shape;5022;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3" name="Google Shape;5023;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4" name="Google Shape;5024;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5" name="Google Shape;5025;p50"/>
          <p:cNvGrpSpPr/>
          <p:nvPr/>
        </p:nvGrpSpPr>
        <p:grpSpPr>
          <a:xfrm>
            <a:off x="4982887" y="1550327"/>
            <a:ext cx="445627" cy="445604"/>
            <a:chOff x="6768809" y="2682265"/>
            <a:chExt cx="719915" cy="719877"/>
          </a:xfrm>
        </p:grpSpPr>
        <p:sp>
          <p:nvSpPr>
            <p:cNvPr id="5026" name="Google Shape;5026;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7" name="Google Shape;5027;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8" name="Google Shape;5028;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9" name="Google Shape;5029;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0" name="Google Shape;5030;p50"/>
          <p:cNvGrpSpPr/>
          <p:nvPr/>
        </p:nvGrpSpPr>
        <p:grpSpPr>
          <a:xfrm>
            <a:off x="5624209" y="1550356"/>
            <a:ext cx="445753" cy="445545"/>
            <a:chOff x="7804870" y="2682313"/>
            <a:chExt cx="720118" cy="719782"/>
          </a:xfrm>
        </p:grpSpPr>
        <p:sp>
          <p:nvSpPr>
            <p:cNvPr id="5031" name="Google Shape;5031;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2" name="Google Shape;5032;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3" name="Google Shape;5033;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4" name="Google Shape;5034;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5" name="Google Shape;5035;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6" name="Google Shape;5036;p50"/>
          <p:cNvGrpSpPr/>
          <p:nvPr/>
        </p:nvGrpSpPr>
        <p:grpSpPr>
          <a:xfrm>
            <a:off x="6265657" y="1550125"/>
            <a:ext cx="446293" cy="446006"/>
            <a:chOff x="8841135" y="2681940"/>
            <a:chExt cx="720990" cy="720527"/>
          </a:xfrm>
        </p:grpSpPr>
        <p:sp>
          <p:nvSpPr>
            <p:cNvPr id="5037" name="Google Shape;5037;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8" name="Google Shape;5038;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9" name="Google Shape;5039;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0" name="Google Shape;5040;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1" name="Google Shape;5041;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2" name="Google Shape;5042;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3" name="Google Shape;5043;p50"/>
          <p:cNvGrpSpPr/>
          <p:nvPr/>
        </p:nvGrpSpPr>
        <p:grpSpPr>
          <a:xfrm>
            <a:off x="3699655" y="1550057"/>
            <a:ext cx="445260" cy="445260"/>
            <a:chOff x="4103687" y="1439862"/>
            <a:chExt cx="3986212" cy="3986211"/>
          </a:xfrm>
        </p:grpSpPr>
        <p:sp>
          <p:nvSpPr>
            <p:cNvPr id="5044" name="Google Shape;5044;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5" name="Google Shape;5045;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6" name="Google Shape;5046;p50"/>
          <p:cNvGrpSpPr/>
          <p:nvPr/>
        </p:nvGrpSpPr>
        <p:grpSpPr>
          <a:xfrm>
            <a:off x="6907645" y="1550361"/>
            <a:ext cx="445803" cy="445535"/>
            <a:chOff x="9878272" y="2682320"/>
            <a:chExt cx="720199" cy="719767"/>
          </a:xfrm>
        </p:grpSpPr>
        <p:sp>
          <p:nvSpPr>
            <p:cNvPr id="5047" name="Google Shape;5047;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8" name="Google Shape;5048;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9" name="Google Shape;5049;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0" name="Google Shape;5050;p50"/>
          <p:cNvGrpSpPr/>
          <p:nvPr/>
        </p:nvGrpSpPr>
        <p:grpSpPr>
          <a:xfrm>
            <a:off x="7549143" y="1550278"/>
            <a:ext cx="445700" cy="445701"/>
            <a:chOff x="10914618" y="2682187"/>
            <a:chExt cx="720033" cy="720033"/>
          </a:xfrm>
        </p:grpSpPr>
        <p:sp>
          <p:nvSpPr>
            <p:cNvPr id="5051" name="Google Shape;5051;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2" name="Google Shape;5052;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3" name="Google Shape;5053;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4" name="Google Shape;5054;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5" name="Google Shape;5055;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6" name="Google Shape;5056;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7" name="Google Shape;5057;p50"/>
          <p:cNvGrpSpPr/>
          <p:nvPr/>
        </p:nvGrpSpPr>
        <p:grpSpPr>
          <a:xfrm>
            <a:off x="1772664" y="843057"/>
            <a:ext cx="361521" cy="445816"/>
            <a:chOff x="1582665" y="1011072"/>
            <a:chExt cx="584040" cy="720220"/>
          </a:xfrm>
        </p:grpSpPr>
        <p:sp>
          <p:nvSpPr>
            <p:cNvPr id="5058" name="Google Shape;5058;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9" name="Google Shape;5059;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0" name="Google Shape;5060;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1" name="Google Shape;5061;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2" name="Google Shape;5062;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3" name="Google Shape;5063;p50"/>
          <p:cNvGrpSpPr/>
          <p:nvPr/>
        </p:nvGrpSpPr>
        <p:grpSpPr>
          <a:xfrm>
            <a:off x="2374048" y="843078"/>
            <a:ext cx="379481" cy="445796"/>
            <a:chOff x="2554206" y="1011105"/>
            <a:chExt cx="613055" cy="720187"/>
          </a:xfrm>
        </p:grpSpPr>
        <p:sp>
          <p:nvSpPr>
            <p:cNvPr id="5064" name="Google Shape;5064;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5" name="Google Shape;5065;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6" name="Google Shape;5066;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7" name="Google Shape;5067;p50"/>
          <p:cNvGrpSpPr/>
          <p:nvPr/>
        </p:nvGrpSpPr>
        <p:grpSpPr>
          <a:xfrm>
            <a:off x="6922223" y="797418"/>
            <a:ext cx="460705" cy="491455"/>
            <a:chOff x="9901824" y="937343"/>
            <a:chExt cx="744273" cy="793950"/>
          </a:xfrm>
        </p:grpSpPr>
        <p:grpSp>
          <p:nvGrpSpPr>
            <p:cNvPr id="5068" name="Google Shape;5068;p50"/>
            <p:cNvGrpSpPr/>
            <p:nvPr/>
          </p:nvGrpSpPr>
          <p:grpSpPr>
            <a:xfrm>
              <a:off x="9901824" y="937343"/>
              <a:ext cx="744273" cy="793950"/>
              <a:chOff x="9901824" y="937343"/>
              <a:chExt cx="744273" cy="793950"/>
            </a:xfrm>
          </p:grpSpPr>
          <p:sp>
            <p:nvSpPr>
              <p:cNvPr id="5069" name="Google Shape;5069;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0" name="Google Shape;5070;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1" name="Google Shape;5071;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2" name="Google Shape;5072;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3" name="Google Shape;5073;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4" name="Google Shape;5074;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5" name="Google Shape;5075;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6" name="Google Shape;5076;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7" name="Google Shape;5077;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8" name="Google Shape;5078;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5079" name="Google Shape;5079;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0" name="Google Shape;5080;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1" name="Google Shape;5081;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2" name="Google Shape;5082;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3" name="Google Shape;5083;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4" name="Google Shape;5084;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85" name="Google Shape;5085;p50"/>
          <p:cNvGrpSpPr/>
          <p:nvPr/>
        </p:nvGrpSpPr>
        <p:grpSpPr>
          <a:xfrm>
            <a:off x="2993392" y="843244"/>
            <a:ext cx="369868" cy="445629"/>
            <a:chOff x="3554761" y="1011374"/>
            <a:chExt cx="597525" cy="719918"/>
          </a:xfrm>
        </p:grpSpPr>
        <p:sp>
          <p:nvSpPr>
            <p:cNvPr id="5086" name="Google Shape;5086;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7" name="Google Shape;5087;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8" name="Google Shape;5088;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9" name="Google Shape;5089;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0" name="Google Shape;5090;p50"/>
          <p:cNvGrpSpPr/>
          <p:nvPr/>
        </p:nvGrpSpPr>
        <p:grpSpPr>
          <a:xfrm>
            <a:off x="3603122" y="843032"/>
            <a:ext cx="370755" cy="445841"/>
            <a:chOff x="4539787" y="1011032"/>
            <a:chExt cx="598958" cy="720261"/>
          </a:xfrm>
        </p:grpSpPr>
        <p:sp>
          <p:nvSpPr>
            <p:cNvPr id="5091" name="Google Shape;5091;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2" name="Google Shape;5092;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3" name="Google Shape;5093;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4" name="Google Shape;5094;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5" name="Google Shape;5095;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6" name="Google Shape;5096;p50"/>
          <p:cNvGrpSpPr/>
          <p:nvPr/>
        </p:nvGrpSpPr>
        <p:grpSpPr>
          <a:xfrm>
            <a:off x="4213740" y="843140"/>
            <a:ext cx="366917" cy="445733"/>
            <a:chOff x="5526246" y="1011207"/>
            <a:chExt cx="592758" cy="720086"/>
          </a:xfrm>
        </p:grpSpPr>
        <p:sp>
          <p:nvSpPr>
            <p:cNvPr id="5097" name="Google Shape;5097;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8" name="Google Shape;5098;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9" name="Google Shape;5099;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0" name="Google Shape;5100;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1" name="Google Shape;5101;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2" name="Google Shape;5102;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3" name="Google Shape;5103;p50"/>
          <p:cNvGrpSpPr/>
          <p:nvPr/>
        </p:nvGrpSpPr>
        <p:grpSpPr>
          <a:xfrm>
            <a:off x="1168508" y="843134"/>
            <a:ext cx="364294" cy="445740"/>
            <a:chOff x="606645" y="1011196"/>
            <a:chExt cx="588520" cy="720096"/>
          </a:xfrm>
        </p:grpSpPr>
        <p:sp>
          <p:nvSpPr>
            <p:cNvPr id="5104" name="Google Shape;5104;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5" name="Google Shape;5105;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6" name="Google Shape;5106;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7" name="Google Shape;5107;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8" name="Google Shape;5108;p50"/>
          <p:cNvGrpSpPr/>
          <p:nvPr/>
        </p:nvGrpSpPr>
        <p:grpSpPr>
          <a:xfrm>
            <a:off x="7622791" y="843111"/>
            <a:ext cx="298405" cy="445762"/>
            <a:chOff x="11033597" y="1011159"/>
            <a:chExt cx="482075" cy="720133"/>
          </a:xfrm>
        </p:grpSpPr>
        <p:sp>
          <p:nvSpPr>
            <p:cNvPr id="5109" name="Google Shape;5109;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0" name="Google Shape;5110;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1" name="Google Shape;5111;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2" name="Google Shape;5112;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13" name="Google Shape;5113;p50"/>
          <p:cNvGrpSpPr/>
          <p:nvPr/>
        </p:nvGrpSpPr>
        <p:grpSpPr>
          <a:xfrm>
            <a:off x="6221656" y="797418"/>
            <a:ext cx="460705" cy="491455"/>
            <a:chOff x="8770051" y="937343"/>
            <a:chExt cx="744273" cy="793950"/>
          </a:xfrm>
        </p:grpSpPr>
        <p:sp>
          <p:nvSpPr>
            <p:cNvPr id="5114" name="Google Shape;5114;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5" name="Google Shape;5115;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6" name="Google Shape;5116;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7" name="Google Shape;5117;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8" name="Google Shape;5118;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19" name="Google Shape;5119;p50"/>
            <p:cNvGrpSpPr/>
            <p:nvPr/>
          </p:nvGrpSpPr>
          <p:grpSpPr>
            <a:xfrm>
              <a:off x="8770051" y="937343"/>
              <a:ext cx="744273" cy="793950"/>
              <a:chOff x="6565437" y="1588001"/>
              <a:chExt cx="744273" cy="793950"/>
            </a:xfrm>
          </p:grpSpPr>
          <p:sp>
            <p:nvSpPr>
              <p:cNvPr id="5120" name="Google Shape;512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1" name="Google Shape;512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2" name="Google Shape;512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3" name="Google Shape;512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4" name="Google Shape;512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5" name="Google Shape;512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6" name="Google Shape;512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7" name="Google Shape;512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8" name="Google Shape;512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9" name="Google Shape;512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30" name="Google Shape;5130;p50"/>
          <p:cNvGrpSpPr/>
          <p:nvPr/>
        </p:nvGrpSpPr>
        <p:grpSpPr>
          <a:xfrm>
            <a:off x="4820520" y="797418"/>
            <a:ext cx="460705" cy="491455"/>
            <a:chOff x="6506504" y="937343"/>
            <a:chExt cx="744273" cy="793950"/>
          </a:xfrm>
        </p:grpSpPr>
        <p:sp>
          <p:nvSpPr>
            <p:cNvPr id="5131" name="Google Shape;5131;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2" name="Google Shape;5132;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3" name="Google Shape;5133;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34" name="Google Shape;5134;p50"/>
            <p:cNvGrpSpPr/>
            <p:nvPr/>
          </p:nvGrpSpPr>
          <p:grpSpPr>
            <a:xfrm>
              <a:off x="6506504" y="937343"/>
              <a:ext cx="744273" cy="793950"/>
              <a:chOff x="6565437" y="1588001"/>
              <a:chExt cx="744273" cy="793950"/>
            </a:xfrm>
          </p:grpSpPr>
          <p:sp>
            <p:nvSpPr>
              <p:cNvPr id="5135" name="Google Shape;5135;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6" name="Google Shape;5136;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7" name="Google Shape;5137;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8" name="Google Shape;5138;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9" name="Google Shape;5139;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0" name="Google Shape;5140;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1" name="Google Shape;5141;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2" name="Google Shape;5142;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3" name="Google Shape;5143;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4" name="Google Shape;5144;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45" name="Google Shape;5145;p50"/>
          <p:cNvGrpSpPr/>
          <p:nvPr/>
        </p:nvGrpSpPr>
        <p:grpSpPr>
          <a:xfrm>
            <a:off x="5521088" y="797418"/>
            <a:ext cx="460705" cy="491455"/>
            <a:chOff x="7638277" y="937343"/>
            <a:chExt cx="744273" cy="793950"/>
          </a:xfrm>
        </p:grpSpPr>
        <p:sp>
          <p:nvSpPr>
            <p:cNvPr id="5146" name="Google Shape;5146;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7" name="Google Shape;5147;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8" name="Google Shape;5148;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9" name="Google Shape;5149;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50" name="Google Shape;5150;p50"/>
            <p:cNvGrpSpPr/>
            <p:nvPr/>
          </p:nvGrpSpPr>
          <p:grpSpPr>
            <a:xfrm>
              <a:off x="7638277" y="937343"/>
              <a:ext cx="744273" cy="793950"/>
              <a:chOff x="6565437" y="1588001"/>
              <a:chExt cx="744273" cy="793950"/>
            </a:xfrm>
          </p:grpSpPr>
          <p:sp>
            <p:nvSpPr>
              <p:cNvPr id="5151" name="Google Shape;5151;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2" name="Google Shape;5152;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3" name="Google Shape;5153;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4" name="Google Shape;5154;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5" name="Google Shape;5155;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6" name="Google Shape;5156;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7" name="Google Shape;5157;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8" name="Google Shape;5158;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9" name="Google Shape;5159;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0" name="Google Shape;5160;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61" name="Google Shape;5161;p50"/>
          <p:cNvGrpSpPr/>
          <p:nvPr/>
        </p:nvGrpSpPr>
        <p:grpSpPr>
          <a:xfrm>
            <a:off x="3061198" y="2986973"/>
            <a:ext cx="445779" cy="400764"/>
            <a:chOff x="3778727" y="4460423"/>
            <a:chExt cx="720160" cy="647438"/>
          </a:xfrm>
        </p:grpSpPr>
        <p:sp>
          <p:nvSpPr>
            <p:cNvPr id="5162" name="Google Shape;5162;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3" name="Google Shape;5163;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4" name="Google Shape;5164;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5" name="Google Shape;5165;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6" name="Google Shape;5166;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7" name="Google Shape;5167;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8" name="Google Shape;5168;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69" name="Google Shape;5169;p50"/>
          <p:cNvGrpSpPr/>
          <p:nvPr/>
        </p:nvGrpSpPr>
        <p:grpSpPr>
          <a:xfrm>
            <a:off x="1138083" y="2972048"/>
            <a:ext cx="445680" cy="430613"/>
            <a:chOff x="557494" y="4436312"/>
            <a:chExt cx="720000" cy="695660"/>
          </a:xfrm>
        </p:grpSpPr>
        <p:sp>
          <p:nvSpPr>
            <p:cNvPr id="5170" name="Google Shape;5170;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1" name="Google Shape;5171;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2" name="Google Shape;5172;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3" name="Google Shape;5173;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4" name="Google Shape;5174;p50"/>
          <p:cNvGrpSpPr/>
          <p:nvPr/>
        </p:nvGrpSpPr>
        <p:grpSpPr>
          <a:xfrm>
            <a:off x="4343305" y="2964459"/>
            <a:ext cx="445833" cy="445792"/>
            <a:chOff x="5926265" y="4424051"/>
            <a:chExt cx="720246" cy="720181"/>
          </a:xfrm>
        </p:grpSpPr>
        <p:sp>
          <p:nvSpPr>
            <p:cNvPr id="5175" name="Google Shape;5175;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6" name="Google Shape;5176;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7" name="Google Shape;5177;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8" name="Google Shape;5178;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9" name="Google Shape;5179;p50"/>
          <p:cNvGrpSpPr/>
          <p:nvPr/>
        </p:nvGrpSpPr>
        <p:grpSpPr>
          <a:xfrm>
            <a:off x="1779066" y="2984013"/>
            <a:ext cx="445680" cy="406684"/>
            <a:chOff x="1631150" y="4455641"/>
            <a:chExt cx="720000" cy="657002"/>
          </a:xfrm>
        </p:grpSpPr>
        <p:sp>
          <p:nvSpPr>
            <p:cNvPr id="5180" name="Google Shape;5180;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1" name="Google Shape;5181;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2" name="Google Shape;5182;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3" name="Google Shape;5183;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4" name="Google Shape;5184;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85" name="Google Shape;5185;p50"/>
          <p:cNvGrpSpPr/>
          <p:nvPr/>
        </p:nvGrpSpPr>
        <p:grpSpPr>
          <a:xfrm>
            <a:off x="2420095" y="2983429"/>
            <a:ext cx="445680" cy="407853"/>
            <a:chOff x="2704878" y="4454697"/>
            <a:chExt cx="720000" cy="658889"/>
          </a:xfrm>
        </p:grpSpPr>
        <p:sp>
          <p:nvSpPr>
            <p:cNvPr id="5186" name="Google Shape;5186;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7" name="Google Shape;5187;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8" name="Google Shape;5188;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9" name="Google Shape;5189;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0" name="Google Shape;5190;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1" name="Google Shape;5191;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92" name="Google Shape;5192;p50"/>
          <p:cNvGrpSpPr/>
          <p:nvPr/>
        </p:nvGrpSpPr>
        <p:grpSpPr>
          <a:xfrm>
            <a:off x="3702366" y="2985387"/>
            <a:ext cx="445549" cy="403935"/>
            <a:chOff x="4852681" y="4457861"/>
            <a:chExt cx="719788" cy="652561"/>
          </a:xfrm>
        </p:grpSpPr>
        <p:sp>
          <p:nvSpPr>
            <p:cNvPr id="5193" name="Google Shape;5193;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4" name="Google Shape;5194;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5" name="Google Shape;5195;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96" name="Google Shape;5196;p50"/>
          <p:cNvGrpSpPr/>
          <p:nvPr/>
        </p:nvGrpSpPr>
        <p:grpSpPr>
          <a:xfrm>
            <a:off x="4984527" y="2975824"/>
            <a:ext cx="445818" cy="423063"/>
            <a:chOff x="7000306" y="4442411"/>
            <a:chExt cx="720224" cy="683463"/>
          </a:xfrm>
        </p:grpSpPr>
        <p:sp>
          <p:nvSpPr>
            <p:cNvPr id="5197" name="Google Shape;5197;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8" name="Google Shape;5198;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9" name="Google Shape;5199;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0" name="Google Shape;5200;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1" name="Google Shape;5201;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2" name="Google Shape;5202;p50"/>
          <p:cNvGrpSpPr/>
          <p:nvPr/>
        </p:nvGrpSpPr>
        <p:grpSpPr>
          <a:xfrm>
            <a:off x="5625735" y="2973621"/>
            <a:ext cx="445779" cy="427468"/>
            <a:chOff x="8074325" y="4438852"/>
            <a:chExt cx="720160" cy="690579"/>
          </a:xfrm>
        </p:grpSpPr>
        <p:sp>
          <p:nvSpPr>
            <p:cNvPr id="5203" name="Google Shape;5203;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4" name="Google Shape;5204;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5" name="Google Shape;5205;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6" name="Google Shape;5206;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7" name="Google Shape;5207;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8" name="Google Shape;5208;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9" name="Google Shape;5209;p50"/>
          <p:cNvGrpSpPr/>
          <p:nvPr/>
        </p:nvGrpSpPr>
        <p:grpSpPr>
          <a:xfrm>
            <a:off x="6908080" y="2987570"/>
            <a:ext cx="445629" cy="399565"/>
            <a:chOff x="9878975" y="4425243"/>
            <a:chExt cx="719918" cy="645502"/>
          </a:xfrm>
        </p:grpSpPr>
        <p:sp>
          <p:nvSpPr>
            <p:cNvPr id="5210" name="Google Shape;5210;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1" name="Google Shape;5211;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2" name="Google Shape;5212;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3" name="Google Shape;5213;p50"/>
          <p:cNvGrpSpPr/>
          <p:nvPr/>
        </p:nvGrpSpPr>
        <p:grpSpPr>
          <a:xfrm>
            <a:off x="7549097" y="2976371"/>
            <a:ext cx="445785" cy="421964"/>
            <a:chOff x="10914544" y="4407150"/>
            <a:chExt cx="720170" cy="681687"/>
          </a:xfrm>
        </p:grpSpPr>
        <p:sp>
          <p:nvSpPr>
            <p:cNvPr id="5214" name="Google Shape;5214;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5" name="Google Shape;5215;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6" name="Google Shape;5216;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7" name="Google Shape;5217;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8" name="Google Shape;5218;p50"/>
          <p:cNvGrpSpPr/>
          <p:nvPr/>
        </p:nvGrpSpPr>
        <p:grpSpPr>
          <a:xfrm>
            <a:off x="6266887" y="2984485"/>
            <a:ext cx="445805" cy="405735"/>
            <a:chOff x="8843122" y="4420259"/>
            <a:chExt cx="720202" cy="655469"/>
          </a:xfrm>
        </p:grpSpPr>
        <p:sp>
          <p:nvSpPr>
            <p:cNvPr id="5219" name="Google Shape;5219;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0" name="Google Shape;5220;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1" name="Google Shape;5221;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2" name="Google Shape;5222;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3" name="Google Shape;5223;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4" name="Google Shape;5224;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25" name="Google Shape;5225;p50"/>
          <p:cNvGrpSpPr/>
          <p:nvPr/>
        </p:nvGrpSpPr>
        <p:grpSpPr>
          <a:xfrm>
            <a:off x="3069757" y="2283047"/>
            <a:ext cx="445812" cy="394518"/>
            <a:chOff x="1510757" y="3225422"/>
            <a:chExt cx="720214" cy="637347"/>
          </a:xfrm>
        </p:grpSpPr>
        <p:sp>
          <p:nvSpPr>
            <p:cNvPr id="5226" name="Google Shape;5226;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7" name="Google Shape;5227;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8" name="Google Shape;5228;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9" name="Google Shape;5229;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0" name="Google Shape;5230;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1" name="Google Shape;5231;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2" name="Google Shape;5232;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3" name="Google Shape;5233;p50"/>
          <p:cNvGrpSpPr/>
          <p:nvPr/>
        </p:nvGrpSpPr>
        <p:grpSpPr>
          <a:xfrm>
            <a:off x="3761148" y="2300567"/>
            <a:ext cx="445767" cy="359478"/>
            <a:chOff x="2595501" y="3253725"/>
            <a:chExt cx="720141" cy="580739"/>
          </a:xfrm>
        </p:grpSpPr>
        <p:sp>
          <p:nvSpPr>
            <p:cNvPr id="5234" name="Google Shape;5234;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5" name="Google Shape;5235;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6" name="Google Shape;5236;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7" name="Google Shape;5237;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8" name="Google Shape;5238;p50"/>
          <p:cNvGrpSpPr/>
          <p:nvPr/>
        </p:nvGrpSpPr>
        <p:grpSpPr>
          <a:xfrm>
            <a:off x="5143819" y="2257535"/>
            <a:ext cx="443879" cy="445541"/>
            <a:chOff x="4764809" y="3184208"/>
            <a:chExt cx="717090" cy="719775"/>
          </a:xfrm>
        </p:grpSpPr>
        <p:sp>
          <p:nvSpPr>
            <p:cNvPr id="5239" name="Google Shape;5239;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0" name="Google Shape;5240;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1" name="Google Shape;5241;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2" name="Google Shape;5242;p50"/>
          <p:cNvGrpSpPr/>
          <p:nvPr/>
        </p:nvGrpSpPr>
        <p:grpSpPr>
          <a:xfrm>
            <a:off x="4452495" y="2286500"/>
            <a:ext cx="445746" cy="387612"/>
            <a:chOff x="3680173" y="3231000"/>
            <a:chExt cx="720106" cy="626190"/>
          </a:xfrm>
        </p:grpSpPr>
        <p:sp>
          <p:nvSpPr>
            <p:cNvPr id="5243" name="Google Shape;5243;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4" name="Google Shape;5244;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5" name="Google Shape;5245;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6" name="Google Shape;5246;p50"/>
          <p:cNvGrpSpPr/>
          <p:nvPr/>
        </p:nvGrpSpPr>
        <p:grpSpPr>
          <a:xfrm>
            <a:off x="6524582" y="2257496"/>
            <a:ext cx="443283" cy="445620"/>
            <a:chOff x="6931035" y="3184144"/>
            <a:chExt cx="716128" cy="719903"/>
          </a:xfrm>
        </p:grpSpPr>
        <p:sp>
          <p:nvSpPr>
            <p:cNvPr id="5247" name="Google Shape;5247;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8" name="Google Shape;5248;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9" name="Google Shape;5249;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0" name="Google Shape;5250;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1" name="Google Shape;5251;p50"/>
          <p:cNvGrpSpPr/>
          <p:nvPr/>
        </p:nvGrpSpPr>
        <p:grpSpPr>
          <a:xfrm>
            <a:off x="5833276" y="2257448"/>
            <a:ext cx="445727" cy="445714"/>
            <a:chOff x="5846429" y="3184067"/>
            <a:chExt cx="720076" cy="720055"/>
          </a:xfrm>
        </p:grpSpPr>
        <p:sp>
          <p:nvSpPr>
            <p:cNvPr id="5252" name="Google Shape;5252;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3" name="Google Shape;5253;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4" name="Google Shape;5254;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5" name="Google Shape;5255;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6" name="Google Shape;5256;p50"/>
          <p:cNvGrpSpPr/>
          <p:nvPr/>
        </p:nvGrpSpPr>
        <p:grpSpPr>
          <a:xfrm>
            <a:off x="2520481" y="2257393"/>
            <a:ext cx="303698" cy="445825"/>
            <a:chOff x="655600" y="3183978"/>
            <a:chExt cx="490627" cy="720234"/>
          </a:xfrm>
        </p:grpSpPr>
        <p:sp>
          <p:nvSpPr>
            <p:cNvPr id="5257" name="Google Shape;5257;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8" name="Google Shape;5258;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9" name="Google Shape;5259;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0" name="Google Shape;5260;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1" name="Google Shape;5261;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62" name="Google Shape;5262;p50"/>
          <p:cNvGrpSpPr/>
          <p:nvPr/>
        </p:nvGrpSpPr>
        <p:grpSpPr>
          <a:xfrm>
            <a:off x="7213443" y="2257509"/>
            <a:ext cx="189785" cy="445592"/>
            <a:chOff x="8011692" y="3184166"/>
            <a:chExt cx="306600" cy="719859"/>
          </a:xfrm>
        </p:grpSpPr>
        <p:sp>
          <p:nvSpPr>
            <p:cNvPr id="5263" name="Google Shape;5263;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4" name="Google Shape;5264;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5" name="Google Shape;5265;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6" name="Google Shape;5266;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7" name="Google Shape;5267;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8" name="Google Shape;5268;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69" name="Google Shape;5269;p50"/>
          <p:cNvGrpSpPr/>
          <p:nvPr/>
        </p:nvGrpSpPr>
        <p:grpSpPr>
          <a:xfrm>
            <a:off x="7648230" y="2257259"/>
            <a:ext cx="246199" cy="445516"/>
            <a:chOff x="4556125" y="630237"/>
            <a:chExt cx="3081338" cy="5568950"/>
          </a:xfrm>
        </p:grpSpPr>
        <p:sp>
          <p:nvSpPr>
            <p:cNvPr id="5270" name="Google Shape;5270;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1" name="Google Shape;5271;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2" name="Google Shape;5272;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3" name="Google Shape;5273;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4" name="Google Shape;5274;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5" name="Google Shape;5275;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6" name="Google Shape;5276;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77" name="Google Shape;5277;p50"/>
          <p:cNvGrpSpPr/>
          <p:nvPr/>
        </p:nvGrpSpPr>
        <p:grpSpPr>
          <a:xfrm>
            <a:off x="1829253" y="2257459"/>
            <a:ext cx="445768" cy="445697"/>
            <a:chOff x="1674084" y="3214987"/>
            <a:chExt cx="720142" cy="720027"/>
          </a:xfrm>
        </p:grpSpPr>
        <p:sp>
          <p:nvSpPr>
            <p:cNvPr id="5278" name="Google Shape;5278;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79" name="Google Shape;5279;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0" name="Google Shape;5280;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1" name="Google Shape;5281;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2" name="Google Shape;5282;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3" name="Google Shape;5283;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4" name="Google Shape;5284;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5" name="Google Shape;5285;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6" name="Google Shape;5286;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7" name="Google Shape;5287;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8" name="Google Shape;5288;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9" name="Google Shape;5289;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0" name="Google Shape;5290;p50"/>
          <p:cNvGrpSpPr/>
          <p:nvPr/>
        </p:nvGrpSpPr>
        <p:grpSpPr>
          <a:xfrm>
            <a:off x="1138094" y="2257421"/>
            <a:ext cx="445578" cy="445773"/>
            <a:chOff x="557511" y="3214925"/>
            <a:chExt cx="719836" cy="720150"/>
          </a:xfrm>
        </p:grpSpPr>
        <p:sp>
          <p:nvSpPr>
            <p:cNvPr id="5291" name="Google Shape;5291;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2" name="Google Shape;5292;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3" name="Google Shape;5293;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4" name="Google Shape;5294;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5" name="Google Shape;5295;p50"/>
          <p:cNvGrpSpPr/>
          <p:nvPr/>
        </p:nvGrpSpPr>
        <p:grpSpPr>
          <a:xfrm>
            <a:off x="1081977" y="3693756"/>
            <a:ext cx="445905" cy="400522"/>
            <a:chOff x="1147762" y="1131887"/>
            <a:chExt cx="5137150" cy="4619626"/>
          </a:xfrm>
        </p:grpSpPr>
        <p:sp>
          <p:nvSpPr>
            <p:cNvPr id="5296" name="Google Shape;5296;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7" name="Google Shape;5297;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8" name="Google Shape;5298;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9" name="Google Shape;5299;p50"/>
          <p:cNvGrpSpPr/>
          <p:nvPr/>
        </p:nvGrpSpPr>
        <p:grpSpPr>
          <a:xfrm>
            <a:off x="1879306" y="3687410"/>
            <a:ext cx="445901" cy="413282"/>
            <a:chOff x="1570037" y="1341437"/>
            <a:chExt cx="4943475" cy="4576762"/>
          </a:xfrm>
        </p:grpSpPr>
        <p:sp>
          <p:nvSpPr>
            <p:cNvPr id="5300" name="Google Shape;5300;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1" name="Google Shape;5301;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2" name="Google Shape;5302;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3" name="Google Shape;5303;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4" name="Google Shape;5304;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5" name="Google Shape;5305;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306" name="Google Shape;5306;p50"/>
          <p:cNvGrpSpPr/>
          <p:nvPr/>
        </p:nvGrpSpPr>
        <p:grpSpPr>
          <a:xfrm>
            <a:off x="4364629" y="3671511"/>
            <a:ext cx="441332" cy="445721"/>
            <a:chOff x="5770007" y="5489899"/>
            <a:chExt cx="712976" cy="720067"/>
          </a:xfrm>
        </p:grpSpPr>
        <p:sp>
          <p:nvSpPr>
            <p:cNvPr id="5307" name="Google Shape;5307;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8" name="Google Shape;5308;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9" name="Google Shape;5309;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0" name="Google Shape;5310;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1" name="Google Shape;5311;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2" name="Google Shape;5312;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3" name="Google Shape;5313;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4" name="Google Shape;5314;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15" name="Google Shape;5315;p50"/>
          <p:cNvGrpSpPr/>
          <p:nvPr/>
        </p:nvGrpSpPr>
        <p:grpSpPr>
          <a:xfrm>
            <a:off x="5157420" y="3693981"/>
            <a:ext cx="445651" cy="400824"/>
            <a:chOff x="7050768" y="5526199"/>
            <a:chExt cx="719953" cy="647534"/>
          </a:xfrm>
        </p:grpSpPr>
        <p:sp>
          <p:nvSpPr>
            <p:cNvPr id="5316" name="Google Shape;5316;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7" name="Google Shape;5317;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8" name="Google Shape;5318;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9" name="Google Shape;5319;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0" name="Google Shape;5320;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1" name="Google Shape;5321;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2" name="Google Shape;5322;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3" name="Google Shape;5323;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4" name="Google Shape;5324;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5" name="Google Shape;5325;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6" name="Google Shape;5326;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7" name="Google Shape;5327;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28" name="Google Shape;5328;p50"/>
          <p:cNvGrpSpPr/>
          <p:nvPr/>
        </p:nvGrpSpPr>
        <p:grpSpPr>
          <a:xfrm>
            <a:off x="6751936" y="3694051"/>
            <a:ext cx="445681" cy="400651"/>
            <a:chOff x="9626723" y="5526313"/>
            <a:chExt cx="720002" cy="647256"/>
          </a:xfrm>
        </p:grpSpPr>
        <p:sp>
          <p:nvSpPr>
            <p:cNvPr id="5329" name="Google Shape;5329;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0" name="Google Shape;5330;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1" name="Google Shape;5331;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2" name="Google Shape;5332;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3" name="Google Shape;5333;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4" name="Google Shape;5334;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5" name="Google Shape;5335;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6" name="Google Shape;5336;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7" name="Google Shape;5337;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8" name="Google Shape;5338;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9" name="Google Shape;5339;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0" name="Google Shape;5340;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41" name="Google Shape;5341;p50"/>
          <p:cNvGrpSpPr/>
          <p:nvPr/>
        </p:nvGrpSpPr>
        <p:grpSpPr>
          <a:xfrm>
            <a:off x="7549176" y="3671488"/>
            <a:ext cx="445582" cy="445743"/>
            <a:chOff x="10914672" y="5489861"/>
            <a:chExt cx="719842" cy="720102"/>
          </a:xfrm>
        </p:grpSpPr>
        <p:sp>
          <p:nvSpPr>
            <p:cNvPr id="5342" name="Google Shape;5342;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3" name="Google Shape;5343;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4" name="Google Shape;5344;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5" name="Google Shape;5345;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6" name="Google Shape;5346;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7" name="Google Shape;5347;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8" name="Google Shape;5348;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9" name="Google Shape;5349;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0" name="Google Shape;5350;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1" name="Google Shape;5351;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2" name="Google Shape;5352;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3" name="Google Shape;5353;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54" name="Google Shape;5354;p50"/>
          <p:cNvGrpSpPr/>
          <p:nvPr/>
        </p:nvGrpSpPr>
        <p:grpSpPr>
          <a:xfrm>
            <a:off x="5954636" y="3681752"/>
            <a:ext cx="445821" cy="425246"/>
            <a:chOff x="8338678" y="5506443"/>
            <a:chExt cx="720227" cy="686988"/>
          </a:xfrm>
        </p:grpSpPr>
        <p:sp>
          <p:nvSpPr>
            <p:cNvPr id="5355" name="Google Shape;5355;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6" name="Google Shape;5356;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7" name="Google Shape;5357;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8" name="Google Shape;5358;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9" name="Google Shape;5359;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0" name="Google Shape;5360;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61" name="Google Shape;5361;p50"/>
          <p:cNvGrpSpPr/>
          <p:nvPr/>
        </p:nvGrpSpPr>
        <p:grpSpPr>
          <a:xfrm>
            <a:off x="2676293" y="3736342"/>
            <a:ext cx="1336824" cy="316035"/>
            <a:chOff x="3042485" y="5594633"/>
            <a:chExt cx="2159652" cy="510557"/>
          </a:xfrm>
        </p:grpSpPr>
        <p:sp>
          <p:nvSpPr>
            <p:cNvPr id="5362" name="Google Shape;5362;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3" name="Google Shape;5363;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4" name="Google Shape;5364;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5" name="Google Shape;5365;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6" name="Google Shape;5366;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7" name="Google Shape;5367;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8" name="Google Shape;5368;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9" name="Google Shape;5369;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0" name="Google Shape;5370;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1" name="Google Shape;5371;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2" name="Google Shape;5372;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3" name="Google Shape;5373;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4" name="Google Shape;5374;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5" name="Google Shape;5375;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6" name="Google Shape;5376;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77" name="Google Shape;5377;p50"/>
          <p:cNvGrpSpPr/>
          <p:nvPr/>
        </p:nvGrpSpPr>
        <p:grpSpPr>
          <a:xfrm>
            <a:off x="1879183" y="4379878"/>
            <a:ext cx="445738" cy="442950"/>
            <a:chOff x="1879183" y="4379878"/>
            <a:chExt cx="445738" cy="442950"/>
          </a:xfrm>
        </p:grpSpPr>
        <p:sp>
          <p:nvSpPr>
            <p:cNvPr id="5378" name="Google Shape;5378;p50"/>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9" name="Google Shape;5379;p50"/>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0" name="Google Shape;5380;p50"/>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1" name="Google Shape;5381;p50"/>
            <p:cNvSpPr/>
            <p:nvPr/>
          </p:nvSpPr>
          <p:spPr>
            <a:xfrm>
              <a:off x="1977511" y="4756688"/>
              <a:ext cx="82019"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2" name="Google Shape;5382;p50"/>
          <p:cNvGrpSpPr/>
          <p:nvPr/>
        </p:nvGrpSpPr>
        <p:grpSpPr>
          <a:xfrm>
            <a:off x="6788033" y="4378458"/>
            <a:ext cx="373053" cy="445791"/>
            <a:chOff x="8095060" y="5664590"/>
            <a:chExt cx="497404" cy="594389"/>
          </a:xfrm>
        </p:grpSpPr>
        <p:grpSp>
          <p:nvGrpSpPr>
            <p:cNvPr id="5383" name="Google Shape;5383;p50"/>
            <p:cNvGrpSpPr/>
            <p:nvPr/>
          </p:nvGrpSpPr>
          <p:grpSpPr>
            <a:xfrm>
              <a:off x="8095060" y="5969027"/>
              <a:ext cx="497404" cy="289951"/>
              <a:chOff x="8095060" y="5969027"/>
              <a:chExt cx="497404" cy="289951"/>
            </a:xfrm>
          </p:grpSpPr>
          <p:sp>
            <p:nvSpPr>
              <p:cNvPr id="5384" name="Google Shape;5384;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5" name="Google Shape;5385;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6" name="Google Shape;5386;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7" name="Google Shape;5387;p50"/>
            <p:cNvGrpSpPr/>
            <p:nvPr/>
          </p:nvGrpSpPr>
          <p:grpSpPr>
            <a:xfrm>
              <a:off x="8095060" y="5867832"/>
              <a:ext cx="497404" cy="289312"/>
              <a:chOff x="8095060" y="5867832"/>
              <a:chExt cx="497404" cy="289312"/>
            </a:xfrm>
          </p:grpSpPr>
          <p:sp>
            <p:nvSpPr>
              <p:cNvPr id="5388" name="Google Shape;5388;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9" name="Google Shape;5389;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0" name="Google Shape;5390;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1" name="Google Shape;5391;p50"/>
            <p:cNvGrpSpPr/>
            <p:nvPr/>
          </p:nvGrpSpPr>
          <p:grpSpPr>
            <a:xfrm>
              <a:off x="8095060" y="5765998"/>
              <a:ext cx="497404" cy="289312"/>
              <a:chOff x="8095060" y="5765998"/>
              <a:chExt cx="497404" cy="289312"/>
            </a:xfrm>
          </p:grpSpPr>
          <p:sp>
            <p:nvSpPr>
              <p:cNvPr id="5392" name="Google Shape;5392;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3" name="Google Shape;5393;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4" name="Google Shape;5394;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5" name="Google Shape;5395;p50"/>
            <p:cNvGrpSpPr/>
            <p:nvPr/>
          </p:nvGrpSpPr>
          <p:grpSpPr>
            <a:xfrm>
              <a:off x="8095060" y="5664590"/>
              <a:ext cx="497404" cy="290164"/>
              <a:chOff x="8095060" y="5664590"/>
              <a:chExt cx="497404" cy="290164"/>
            </a:xfrm>
          </p:grpSpPr>
          <p:sp>
            <p:nvSpPr>
              <p:cNvPr id="5396" name="Google Shape;5396;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7" name="Google Shape;5397;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8" name="Google Shape;5398;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399" name="Google Shape;5399;p50"/>
          <p:cNvGrpSpPr/>
          <p:nvPr/>
        </p:nvGrpSpPr>
        <p:grpSpPr>
          <a:xfrm>
            <a:off x="2870825" y="4378486"/>
            <a:ext cx="557162" cy="445734"/>
            <a:chOff x="4607809" y="5664627"/>
            <a:chExt cx="742883" cy="594312"/>
          </a:xfrm>
        </p:grpSpPr>
        <p:sp>
          <p:nvSpPr>
            <p:cNvPr id="5400" name="Google Shape;5400;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1" name="Google Shape;5401;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2" name="Google Shape;5402;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3" name="Google Shape;5403;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4" name="Google Shape;5404;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5" name="Google Shape;5405;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6" name="Google Shape;5406;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7" name="Google Shape;5407;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08" name="Google Shape;5408;p50"/>
          <p:cNvGrpSpPr/>
          <p:nvPr/>
        </p:nvGrpSpPr>
        <p:grpSpPr>
          <a:xfrm>
            <a:off x="3973890" y="4378543"/>
            <a:ext cx="1079865" cy="445620"/>
            <a:chOff x="2571250" y="5664711"/>
            <a:chExt cx="1439820" cy="594160"/>
          </a:xfrm>
        </p:grpSpPr>
        <p:sp>
          <p:nvSpPr>
            <p:cNvPr id="5409" name="Google Shape;5409;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0" name="Google Shape;5410;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1" name="Google Shape;5411;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2" name="Google Shape;5412;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3" name="Google Shape;5413;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4" name="Google Shape;5414;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5" name="Google Shape;5415;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6" name="Google Shape;5416;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7" name="Google Shape;5417;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8" name="Google Shape;5418;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9" name="Google Shape;5419;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0" name="Google Shape;5420;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1" name="Google Shape;5421;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2" name="Google Shape;5422;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3" name="Google Shape;5423;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4" name="Google Shape;5424;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5" name="Google Shape;5425;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6" name="Google Shape;5426;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7" name="Google Shape;5427;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8" name="Google Shape;5428;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9" name="Google Shape;5429;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0" name="Google Shape;5430;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1" name="Google Shape;5431;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2" name="Google Shape;5432;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433" name="Google Shape;5433;p50"/>
          <p:cNvGrpSpPr/>
          <p:nvPr/>
        </p:nvGrpSpPr>
        <p:grpSpPr>
          <a:xfrm>
            <a:off x="5599659" y="4378335"/>
            <a:ext cx="642470" cy="446036"/>
            <a:chOff x="6332670" y="5663946"/>
            <a:chExt cx="856627" cy="594715"/>
          </a:xfrm>
        </p:grpSpPr>
        <p:grpSp>
          <p:nvGrpSpPr>
            <p:cNvPr id="5434" name="Google Shape;5434;p50"/>
            <p:cNvGrpSpPr/>
            <p:nvPr/>
          </p:nvGrpSpPr>
          <p:grpSpPr>
            <a:xfrm>
              <a:off x="6392364" y="5663946"/>
              <a:ext cx="796933" cy="185801"/>
              <a:chOff x="3321050" y="1066800"/>
              <a:chExt cx="6505573" cy="1508125"/>
            </a:xfrm>
          </p:grpSpPr>
          <p:sp>
            <p:nvSpPr>
              <p:cNvPr id="5435" name="Google Shape;543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6" name="Google Shape;543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37" name="Google Shape;5437;p50"/>
            <p:cNvGrpSpPr/>
            <p:nvPr/>
          </p:nvGrpSpPr>
          <p:grpSpPr>
            <a:xfrm flipH="1">
              <a:off x="6332670" y="5868403"/>
              <a:ext cx="796933" cy="185801"/>
              <a:chOff x="3321050" y="1066800"/>
              <a:chExt cx="6505573" cy="1508125"/>
            </a:xfrm>
          </p:grpSpPr>
          <p:sp>
            <p:nvSpPr>
              <p:cNvPr id="5438" name="Google Shape;5438;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9" name="Google Shape;5439;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40" name="Google Shape;5440;p50"/>
            <p:cNvGrpSpPr/>
            <p:nvPr/>
          </p:nvGrpSpPr>
          <p:grpSpPr>
            <a:xfrm>
              <a:off x="6392364" y="6072860"/>
              <a:ext cx="796933" cy="185801"/>
              <a:chOff x="3321050" y="1066800"/>
              <a:chExt cx="6505573" cy="1508125"/>
            </a:xfrm>
          </p:grpSpPr>
          <p:sp>
            <p:nvSpPr>
              <p:cNvPr id="5441" name="Google Shape;5441;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42" name="Google Shape;5442;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443" name="Google Shape;5443;p50"/>
          <p:cNvSpPr txBox="1">
            <a:spLocks noGrp="1"/>
          </p:cNvSpPr>
          <p:nvPr>
            <p:ph type="title" idx="4294967295"/>
          </p:nvPr>
        </p:nvSpPr>
        <p:spPr>
          <a:xfrm>
            <a:off x="855300" y="249075"/>
            <a:ext cx="74334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a:t>Diagrams and infographics</a:t>
            </a:r>
            <a:endParaRPr sz="2000"/>
          </a:p>
        </p:txBody>
      </p:sp>
      <p:sp>
        <p:nvSpPr>
          <p:cNvPr id="5444" name="Google Shape;5444;p5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48"/>
        <p:cNvGrpSpPr/>
        <p:nvPr/>
      </p:nvGrpSpPr>
      <p:grpSpPr>
        <a:xfrm>
          <a:off x="0" y="0"/>
          <a:ext cx="0" cy="0"/>
          <a:chOff x="0" y="0"/>
          <a:chExt cx="0" cy="0"/>
        </a:xfrm>
      </p:grpSpPr>
      <p:sp>
        <p:nvSpPr>
          <p:cNvPr id="5449" name="Google Shape;5449;p51"/>
          <p:cNvSpPr txBox="1"/>
          <p:nvPr/>
        </p:nvSpPr>
        <p:spPr>
          <a:xfrm>
            <a:off x="8843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lt1"/>
                </a:solidFill>
                <a:highlight>
                  <a:schemeClr val="accent2"/>
                </a:highlight>
                <a:latin typeface="Barlow"/>
                <a:ea typeface="Barlow"/>
                <a:cs typeface="Barlow"/>
                <a:sym typeface="Barlow"/>
              </a:rPr>
              <a:t> and many more...</a:t>
            </a:r>
            <a:endParaRPr sz="2400">
              <a:solidFill>
                <a:schemeClr val="lt1"/>
              </a:solidFill>
              <a:highlight>
                <a:schemeClr val="accent2"/>
              </a:highlight>
              <a:latin typeface="Barlow"/>
              <a:ea typeface="Barlow"/>
              <a:cs typeface="Barlow"/>
              <a:sym typeface="Barlow"/>
            </a:endParaRPr>
          </a:p>
        </p:txBody>
      </p:sp>
      <p:sp>
        <p:nvSpPr>
          <p:cNvPr id="5450" name="Google Shape;5450;p5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sp>
        <p:nvSpPr>
          <p:cNvPr id="5451" name="Google Shape;5451;p51"/>
          <p:cNvSpPr txBox="1">
            <a:spLocks noGrp="1"/>
          </p:cNvSpPr>
          <p:nvPr>
            <p:ph type="body" idx="4294967295"/>
          </p:nvPr>
        </p:nvSpPr>
        <p:spPr>
          <a:xfrm>
            <a:off x="884425" y="856425"/>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rPr>
              <a:t>Nội dung chính</a:t>
            </a:r>
            <a:endParaRPr sz="4400" b="1">
              <a:effectLst>
                <a:outerShdw blurRad="38100" dist="38100" dir="2700000" algn="tl">
                  <a:srgbClr val="000000">
                    <a:alpha val="43137"/>
                  </a:srgbClr>
                </a:outerShdw>
              </a:effectLst>
              <a:latin typeface="Barlow SemiBold" panose="00000700000000000000" pitchFamily="2"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ctr" rtl="0">
              <a:spcBef>
                <a:spcPts val="0"/>
              </a:spcBef>
              <a:spcAft>
                <a:spcPts val="0"/>
              </a:spcAft>
              <a:buNone/>
            </a:pPr>
            <a:r>
              <a:rPr lang="en-US" sz="2400" b="1">
                <a:latin typeface="+mn-lt"/>
              </a:rPr>
              <a:t>API là gì? </a:t>
            </a:r>
          </a:p>
          <a:p>
            <a:pPr marL="0" lvl="0" indent="0" algn="l" rtl="0">
              <a:spcBef>
                <a:spcPts val="0"/>
              </a:spcBef>
              <a:spcAft>
                <a:spcPts val="0"/>
              </a:spcAft>
              <a:buNone/>
            </a:pPr>
            <a:endParaRPr lang="en-US" sz="1600" b="1">
              <a:latin typeface="+mn-lt"/>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ctr" anchorCtr="0">
            <a:noAutofit/>
          </a:bodyPr>
          <a:lstStyle/>
          <a:p>
            <a:pPr algn="ctr">
              <a:buClr>
                <a:schemeClr val="dk1"/>
              </a:buClr>
              <a:buSzPts val="1100"/>
            </a:pPr>
            <a:r>
              <a:rPr lang="en-US" sz="2400" b="1">
                <a:latin typeface="+mn-lt"/>
              </a:rPr>
              <a:t>Khái niệm RESTful API</a:t>
            </a:r>
            <a:endParaRPr lang="en-US" sz="2400" b="1">
              <a:solidFill>
                <a:schemeClr val="dk1"/>
              </a:solidFill>
              <a:latin typeface="+mn-lt"/>
              <a:ea typeface="Barlow"/>
              <a:cs typeface="Barlow"/>
              <a:sym typeface="Barlow"/>
            </a:endParaRP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ctr" rtl="0">
              <a:spcBef>
                <a:spcPts val="0"/>
              </a:spcBef>
              <a:spcAft>
                <a:spcPts val="0"/>
              </a:spcAft>
              <a:buNone/>
            </a:pPr>
            <a:r>
              <a:rPr lang="en-US" sz="2400" b="1">
                <a:latin typeface="+mn-lt"/>
              </a:rPr>
              <a:t>Giới thiệu về Postman</a:t>
            </a: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ctr" anchorCtr="0">
            <a:noAutofit/>
          </a:bodyPr>
          <a:lstStyle/>
          <a:p>
            <a:pPr marL="0" lvl="0" indent="0" algn="ctr" rtl="0">
              <a:spcBef>
                <a:spcPts val="0"/>
              </a:spcBef>
              <a:spcAft>
                <a:spcPts val="0"/>
              </a:spcAft>
              <a:buNone/>
            </a:pPr>
            <a:r>
              <a:rPr lang="en-US" sz="2400" b="1">
                <a:latin typeface="+mn-lt"/>
              </a:rPr>
              <a:t>Thực hiện các Request</a:t>
            </a: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i="0">
                <a:ln>
                  <a:noFill/>
                </a:ln>
                <a:solidFill>
                  <a:schemeClr val="lt1"/>
                </a:solidFill>
                <a:latin typeface="Raleway"/>
              </a:rPr>
              <a:t>1</a:t>
            </a:r>
            <a:endParaRPr b="1" i="0">
              <a:ln>
                <a:noFill/>
              </a:ln>
              <a:solidFill>
                <a:schemeClr val="lt1"/>
              </a:solidFill>
              <a:latin typeface="Raleway"/>
            </a:endParaRPr>
          </a:p>
        </p:txBody>
      </p:sp>
      <p:sp>
        <p:nvSpPr>
          <p:cNvPr id="2344" name="Google Shape;2344;p41"/>
          <p:cNvSpPr/>
          <p:nvPr/>
        </p:nvSpPr>
        <p:spPr>
          <a:xfrm>
            <a:off x="4971978" y="2250297"/>
            <a:ext cx="365009" cy="438496"/>
          </a:xfrm>
          <a:prstGeom prst="rect">
            <a:avLst/>
          </a:prstGeom>
        </p:spPr>
        <p:txBody>
          <a:bodyPr>
            <a:prstTxWarp prst="textPlain">
              <a:avLst/>
            </a:prstTxWarp>
          </a:bodyPr>
          <a:lstStyle/>
          <a:p>
            <a:pPr lvl="0" algn="ctr"/>
            <a:r>
              <a:rPr lang="en-US" b="1">
                <a:solidFill>
                  <a:schemeClr val="lt1"/>
                </a:solidFill>
                <a:latin typeface="Raleway"/>
              </a:rPr>
              <a:t>2</a:t>
            </a:r>
            <a:endParaRPr b="1" i="0">
              <a:ln>
                <a:noFill/>
              </a:ln>
              <a:solidFill>
                <a:schemeClr val="lt1"/>
              </a:solidFill>
              <a:latin typeface="Raleway"/>
            </a:endParaRPr>
          </a:p>
        </p:txBody>
      </p:sp>
      <p:sp>
        <p:nvSpPr>
          <p:cNvPr id="2345" name="Google Shape;2345;p41"/>
          <p:cNvSpPr/>
          <p:nvPr/>
        </p:nvSpPr>
        <p:spPr>
          <a:xfrm>
            <a:off x="3842100" y="3348952"/>
            <a:ext cx="346482" cy="444672"/>
          </a:xfrm>
          <a:prstGeom prst="rect">
            <a:avLst/>
          </a:prstGeom>
        </p:spPr>
        <p:txBody>
          <a:bodyPr>
            <a:prstTxWarp prst="textPlain">
              <a:avLst/>
            </a:prstTxWarp>
          </a:bodyPr>
          <a:lstStyle/>
          <a:p>
            <a:pPr lvl="0" algn="ctr"/>
            <a:r>
              <a:rPr lang="en-US" b="1">
                <a:solidFill>
                  <a:schemeClr val="lt1"/>
                </a:solidFill>
                <a:latin typeface="Raleway"/>
              </a:rPr>
              <a:t>3</a:t>
            </a:r>
            <a:endParaRPr b="1" i="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a:solidFill>
                  <a:schemeClr val="lt1"/>
                </a:solidFill>
                <a:latin typeface="Raleway"/>
              </a:rPr>
              <a:t>4</a:t>
            </a:r>
            <a:endParaRPr b="1" i="0">
              <a:ln>
                <a:noFill/>
              </a:ln>
              <a:solidFill>
                <a:schemeClr val="lt1"/>
              </a:solidFill>
              <a:latin typeface="Raleway"/>
            </a:endParaRPr>
          </a:p>
        </p:txBody>
      </p:sp>
    </p:spTree>
    <p:extLst>
      <p:ext uri="{BB962C8B-B14F-4D97-AF65-F5344CB8AC3E}">
        <p14:creationId xmlns:p14="http://schemas.microsoft.com/office/powerpoint/2010/main" val="3453698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2711" y="981710"/>
            <a:ext cx="3913614" cy="190436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API LÀ GÌ?</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pic>
        <p:nvPicPr>
          <p:cNvPr id="10" name="Picture 9">
            <a:extLst>
              <a:ext uri="{FF2B5EF4-FFF2-40B4-BE49-F238E27FC236}">
                <a16:creationId xmlns:a16="http://schemas.microsoft.com/office/drawing/2014/main" id="{077C1BC0-3B54-FF06-9EA2-C742A6E5FA29}"/>
              </a:ext>
            </a:extLst>
          </p:cNvPr>
          <p:cNvPicPr>
            <a:picLocks noChangeAspect="1"/>
          </p:cNvPicPr>
          <p:nvPr/>
        </p:nvPicPr>
        <p:blipFill>
          <a:blip r:embed="rId3"/>
          <a:stretch>
            <a:fillRect/>
          </a:stretch>
        </p:blipFill>
        <p:spPr>
          <a:xfrm>
            <a:off x="3986213" y="868580"/>
            <a:ext cx="4626704" cy="3406339"/>
          </a:xfrm>
          <a:prstGeom prst="rect">
            <a:avLst/>
          </a:prstGeom>
        </p:spPr>
      </p:pic>
      <p:sp>
        <p:nvSpPr>
          <p:cNvPr id="420" name="Google Shape;2334;p41">
            <a:extLst>
              <a:ext uri="{FF2B5EF4-FFF2-40B4-BE49-F238E27FC236}">
                <a16:creationId xmlns:a16="http://schemas.microsoft.com/office/drawing/2014/main" id="{FD4C37E8-DC72-5B70-83C3-48F98079B4F8}"/>
              </a:ext>
            </a:extLst>
          </p:cNvPr>
          <p:cNvSpPr txBox="1">
            <a:spLocks/>
          </p:cNvSpPr>
          <p:nvPr/>
        </p:nvSpPr>
        <p:spPr>
          <a:xfrm>
            <a:off x="8649025" y="463675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accent1">
                    <a:lumMod val="75000"/>
                  </a:schemeClr>
                </a:solidFill>
              </a:rPr>
              <a:pPr algn="r"/>
              <a:t>4</a:t>
            </a:fld>
            <a:endParaRPr lang="en">
              <a:solidFill>
                <a:schemeClr val="accent1">
                  <a:lumMod val="75000"/>
                </a:schemeClr>
              </a:solidFill>
            </a:endParaRPr>
          </a:p>
        </p:txBody>
      </p:sp>
    </p:spTree>
    <p:extLst>
      <p:ext uri="{BB962C8B-B14F-4D97-AF65-F5344CB8AC3E}">
        <p14:creationId xmlns:p14="http://schemas.microsoft.com/office/powerpoint/2010/main" val="1986565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41371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1.1 Khái niệm API</a:t>
            </a:r>
            <a:endParaRPr sz="4400"/>
          </a:p>
        </p:txBody>
      </p:sp>
      <p:sp>
        <p:nvSpPr>
          <p:cNvPr id="345" name="Google Shape;345;p13"/>
          <p:cNvSpPr txBox="1">
            <a:spLocks noGrp="1"/>
          </p:cNvSpPr>
          <p:nvPr>
            <p:ph type="body" idx="1"/>
          </p:nvPr>
        </p:nvSpPr>
        <p:spPr>
          <a:xfrm>
            <a:off x="-13239" y="1739476"/>
            <a:ext cx="4569310" cy="2618474"/>
          </a:xfrm>
          <a:prstGeom prst="rect">
            <a:avLst/>
          </a:prstGeom>
        </p:spPr>
        <p:txBody>
          <a:bodyPr spcFirstLastPara="1" wrap="square" lIns="0" tIns="0" rIns="0" bIns="0" anchor="t" anchorCtr="0">
            <a:noAutofit/>
          </a:bodyPr>
          <a:lstStyle/>
          <a:p>
            <a:pPr algn="just"/>
            <a:r>
              <a:rPr lang="en-US" b="1">
                <a:effectLst/>
                <a:latin typeface="Barlow" panose="00000500000000000000" pitchFamily="2" charset="0"/>
                <a:ea typeface="Calibri" panose="020F0502020204030204" pitchFamily="34" charset="0"/>
              </a:rPr>
              <a:t>API</a:t>
            </a:r>
            <a:r>
              <a:rPr lang="en-US">
                <a:effectLst/>
                <a:latin typeface="Barlow" panose="00000500000000000000" pitchFamily="2" charset="0"/>
                <a:ea typeface="Calibri" panose="020F0502020204030204" pitchFamily="34" charset="0"/>
              </a:rPr>
              <a:t> là từ viết tắt của Application Programming Interface (giao diện lập trình ứng dụng), là một tập hợp các giao thức cho phép các thành phần phần mềm khác nhau giao tiếp và truyền dữ liệu.</a:t>
            </a:r>
          </a:p>
          <a:p>
            <a:pPr algn="just"/>
            <a:r>
              <a:rPr lang="en-US">
                <a:effectLst/>
                <a:latin typeface="Barlow" panose="00000500000000000000" pitchFamily="2" charset="0"/>
                <a:ea typeface="Calibri" panose="020F0502020204030204" pitchFamily="34" charset="0"/>
              </a:rPr>
              <a:t>API là cầu nối giữa client và server.</a:t>
            </a:r>
            <a:endParaRPr lang="en-US">
              <a:latin typeface="Barlow" panose="00000500000000000000" pitchFamily="2"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48" name="Google Shape;348;p13"/>
          <p:cNvGrpSpPr/>
          <p:nvPr/>
        </p:nvGrpSpPr>
        <p:grpSpPr>
          <a:xfrm>
            <a:off x="5816140" y="135042"/>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BFEC9974-3241-1265-1643-A560403E6FD7}"/>
              </a:ext>
            </a:extLst>
          </p:cNvPr>
          <p:cNvPicPr>
            <a:picLocks noChangeAspect="1"/>
          </p:cNvPicPr>
          <p:nvPr/>
        </p:nvPicPr>
        <p:blipFill>
          <a:blip r:embed="rId3"/>
          <a:stretch>
            <a:fillRect/>
          </a:stretch>
        </p:blipFill>
        <p:spPr>
          <a:xfrm>
            <a:off x="4682602" y="1705748"/>
            <a:ext cx="3839892" cy="29498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45832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1.2 Tầm quan trọng của API</a:t>
            </a:r>
            <a:endParaRPr sz="4400"/>
          </a:p>
        </p:txBody>
      </p:sp>
      <p:sp>
        <p:nvSpPr>
          <p:cNvPr id="345" name="Google Shape;345;p13"/>
          <p:cNvSpPr txBox="1">
            <a:spLocks noGrp="1"/>
          </p:cNvSpPr>
          <p:nvPr>
            <p:ph type="body" idx="1"/>
          </p:nvPr>
        </p:nvSpPr>
        <p:spPr>
          <a:xfrm>
            <a:off x="222842" y="1896033"/>
            <a:ext cx="4138074" cy="2569238"/>
          </a:xfrm>
          <a:prstGeom prst="rect">
            <a:avLst/>
          </a:prstGeom>
        </p:spPr>
        <p:txBody>
          <a:bodyPr spcFirstLastPara="1" wrap="square" lIns="0" tIns="0" rIns="0" bIns="0" anchor="t" anchorCtr="0">
            <a:noAutofit/>
          </a:bodyPr>
          <a:lstStyle/>
          <a:p>
            <a:pPr algn="just"/>
            <a:r>
              <a:rPr lang="vi-VN" b="0" i="0">
                <a:solidFill>
                  <a:schemeClr val="tx1"/>
                </a:solidFill>
                <a:effectLst/>
                <a:latin typeface="Barlow" panose="00000500000000000000" pitchFamily="2" charset="0"/>
                <a:cs typeface="Times New Roman" panose="02020603050405020304" pitchFamily="18" charset="0"/>
              </a:rPr>
              <a:t>API là một trong những yếu tố không thể thiếu trong việc </a:t>
            </a:r>
            <a:r>
              <a:rPr lang="vi-VN" i="0">
                <a:solidFill>
                  <a:schemeClr val="tx1"/>
                </a:solidFill>
                <a:effectLst/>
                <a:latin typeface="Barlow" panose="00000500000000000000" pitchFamily="2" charset="0"/>
                <a:cs typeface="Times New Roman" panose="02020603050405020304" pitchFamily="18" charset="0"/>
              </a:rPr>
              <a:t>điều hành</a:t>
            </a:r>
            <a:r>
              <a:rPr lang="vi-VN" b="0" i="0">
                <a:solidFill>
                  <a:schemeClr val="tx1"/>
                </a:solidFill>
                <a:effectLst/>
                <a:latin typeface="Barlow" panose="00000500000000000000" pitchFamily="2" charset="0"/>
                <a:cs typeface="Times New Roman" panose="02020603050405020304" pitchFamily="18" charset="0"/>
              </a:rPr>
              <a:t>, </a:t>
            </a:r>
            <a:r>
              <a:rPr lang="vi-VN" i="0">
                <a:solidFill>
                  <a:schemeClr val="tx1"/>
                </a:solidFill>
                <a:effectLst/>
                <a:latin typeface="Barlow" panose="00000500000000000000" pitchFamily="2" charset="0"/>
                <a:cs typeface="Times New Roman" panose="02020603050405020304" pitchFamily="18" charset="0"/>
              </a:rPr>
              <a:t>quản lý </a:t>
            </a:r>
            <a:r>
              <a:rPr lang="vi-VN" b="0" i="0">
                <a:solidFill>
                  <a:schemeClr val="tx1"/>
                </a:solidFill>
                <a:effectLst/>
                <a:latin typeface="Barlow" panose="00000500000000000000" pitchFamily="2" charset="0"/>
                <a:cs typeface="Times New Roman" panose="02020603050405020304" pitchFamily="18" charset="0"/>
              </a:rPr>
              <a:t>doanh nghiệp theo hướng dữ liệu. </a:t>
            </a:r>
            <a:endParaRPr lang="en-US" b="0" i="0">
              <a:solidFill>
                <a:schemeClr val="tx1"/>
              </a:solidFill>
              <a:effectLst/>
              <a:latin typeface="Barlow" panose="00000500000000000000" pitchFamily="2" charset="0"/>
              <a:cs typeface="Times New Roman" panose="02020603050405020304" pitchFamily="18" charset="0"/>
            </a:endParaRPr>
          </a:p>
          <a:p>
            <a:pPr algn="just"/>
            <a:r>
              <a:rPr lang="vi-VN" b="0" i="0">
                <a:solidFill>
                  <a:schemeClr val="tx1"/>
                </a:solidFill>
                <a:effectLst/>
                <a:latin typeface="Barlow" panose="00000500000000000000" pitchFamily="2" charset="0"/>
                <a:cs typeface="Times New Roman" panose="02020603050405020304" pitchFamily="18" charset="0"/>
              </a:rPr>
              <a:t>API cho phép người dùng doanh nghiệp và công nghệ thông tin tận dụng phần mềm, ứng dụng để tăng năng suất làm việc cũng như cải thiện lợi nhuận. </a:t>
            </a:r>
            <a:endParaRPr lang="en-US">
              <a:solidFill>
                <a:schemeClr val="tx1"/>
              </a:solidFill>
              <a:latin typeface="Barlow" panose="00000500000000000000" pitchFamily="2"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BFEC9974-3241-1265-1643-A560403E6FD7}"/>
              </a:ext>
            </a:extLst>
          </p:cNvPr>
          <p:cNvPicPr>
            <a:picLocks noChangeAspect="1"/>
          </p:cNvPicPr>
          <p:nvPr/>
        </p:nvPicPr>
        <p:blipFill>
          <a:blip r:embed="rId3"/>
          <a:stretch>
            <a:fillRect/>
          </a:stretch>
        </p:blipFill>
        <p:spPr>
          <a:xfrm>
            <a:off x="4682602" y="1705748"/>
            <a:ext cx="3803942" cy="2949809"/>
          </a:xfrm>
          <a:prstGeom prst="rect">
            <a:avLst/>
          </a:prstGeom>
        </p:spPr>
      </p:pic>
    </p:spTree>
    <p:extLst>
      <p:ext uri="{BB962C8B-B14F-4D97-AF65-F5344CB8AC3E}">
        <p14:creationId xmlns:p14="http://schemas.microsoft.com/office/powerpoint/2010/main" val="1333044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87510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1.3 Phân loại API</a:t>
            </a:r>
            <a:endParaRPr sz="4400"/>
          </a:p>
        </p:txBody>
      </p:sp>
      <p:sp>
        <p:nvSpPr>
          <p:cNvPr id="345" name="Google Shape;345;p13"/>
          <p:cNvSpPr txBox="1">
            <a:spLocks noGrp="1"/>
          </p:cNvSpPr>
          <p:nvPr>
            <p:ph type="body" idx="1"/>
          </p:nvPr>
        </p:nvSpPr>
        <p:spPr>
          <a:xfrm>
            <a:off x="507207" y="1814743"/>
            <a:ext cx="3484765" cy="1876933"/>
          </a:xfrm>
          <a:prstGeom prst="rect">
            <a:avLst/>
          </a:prstGeom>
        </p:spPr>
        <p:txBody>
          <a:bodyPr spcFirstLastPara="1" wrap="square" lIns="0" tIns="0" rIns="0" bIns="0" anchor="t" anchorCtr="0">
            <a:noAutofit/>
          </a:bodyPr>
          <a:lstStyle/>
          <a:p>
            <a:pPr marL="114300" indent="0">
              <a:lnSpc>
                <a:spcPct val="100000"/>
              </a:lnSpc>
              <a:buNone/>
            </a:pPr>
            <a:r>
              <a:rPr lang="en-US" b="1">
                <a:latin typeface="Barlow" panose="00000500000000000000" pitchFamily="2" charset="0"/>
                <a:ea typeface="Calibri" panose="020F0502020204030204" pitchFamily="34" charset="0"/>
                <a:cs typeface="Times New Roman" panose="02020603050405020304" pitchFamily="18" charset="0"/>
              </a:rPr>
              <a:t>Theo quyền truy cập:</a:t>
            </a:r>
            <a:r>
              <a:rPr lang="en-US" b="1">
                <a:effectLst/>
                <a:latin typeface="Barlow" panose="00000500000000000000" pitchFamily="2" charset="0"/>
                <a:ea typeface="Calibri" panose="020F0502020204030204" pitchFamily="34" charset="0"/>
                <a:cs typeface="Times New Roman" panose="02020603050405020304" pitchFamily="18" charset="0"/>
              </a:rPr>
              <a:t> </a:t>
            </a:r>
          </a:p>
          <a:p>
            <a:pPr algn="just">
              <a:lnSpc>
                <a:spcPct val="100000"/>
              </a:lnSpc>
            </a:pPr>
            <a:r>
              <a:rPr lang="en-US">
                <a:effectLst/>
                <a:latin typeface="Barlow" panose="00000500000000000000" pitchFamily="2" charset="0"/>
                <a:ea typeface="Calibri" panose="020F0502020204030204" pitchFamily="34" charset="0"/>
                <a:cs typeface="Times New Roman" panose="02020603050405020304" pitchFamily="18" charset="0"/>
              </a:rPr>
              <a:t>Private APIs (API riêng tư).</a:t>
            </a:r>
          </a:p>
          <a:p>
            <a:pPr algn="just">
              <a:lnSpc>
                <a:spcPct val="100000"/>
              </a:lnSpc>
            </a:pPr>
            <a:r>
              <a:rPr lang="en-US" b="0">
                <a:effectLst/>
                <a:latin typeface="Barlow" panose="00000500000000000000" pitchFamily="2" charset="0"/>
                <a:ea typeface="Calibri" panose="020F0502020204030204" pitchFamily="34" charset="0"/>
                <a:cs typeface="Times New Roman" panose="02020603050405020304" pitchFamily="18" charset="0"/>
              </a:rPr>
              <a:t>Public APIs (API công khai)</a:t>
            </a:r>
            <a:endParaRPr lang="en-US">
              <a:effectLst/>
              <a:latin typeface="Barlow" panose="00000500000000000000" pitchFamily="2" charset="0"/>
              <a:ea typeface="Calibri" panose="020F0502020204030204" pitchFamily="34" charset="0"/>
              <a:cs typeface="Times New Roman" panose="02020603050405020304" pitchFamily="18" charset="0"/>
            </a:endParaRPr>
          </a:p>
          <a:p>
            <a:pPr algn="just">
              <a:lnSpc>
                <a:spcPct val="100000"/>
              </a:lnSpc>
            </a:pPr>
            <a:r>
              <a:rPr lang="en-US">
                <a:effectLst/>
                <a:latin typeface="Barlow" panose="00000500000000000000" pitchFamily="2" charset="0"/>
                <a:ea typeface="Calibri" panose="020F0502020204030204" pitchFamily="34" charset="0"/>
                <a:cs typeface="Times New Roman" panose="02020603050405020304" pitchFamily="18" charset="0"/>
              </a:rPr>
              <a:t>Partner APIs (API đối tác).</a:t>
            </a:r>
            <a:endParaRPr lang="en-US">
              <a:latin typeface="Barlow" panose="00000500000000000000" pitchFamily="2"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345;p13">
            <a:extLst>
              <a:ext uri="{FF2B5EF4-FFF2-40B4-BE49-F238E27FC236}">
                <a16:creationId xmlns:a16="http://schemas.microsoft.com/office/drawing/2014/main" id="{154C2EA9-5606-E660-8B70-019A625B8A9C}"/>
              </a:ext>
            </a:extLst>
          </p:cNvPr>
          <p:cNvSpPr txBox="1">
            <a:spLocks/>
          </p:cNvSpPr>
          <p:nvPr/>
        </p:nvSpPr>
        <p:spPr>
          <a:xfrm>
            <a:off x="4753581" y="1851234"/>
            <a:ext cx="3484765" cy="1876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just">
              <a:lnSpc>
                <a:spcPct val="100000"/>
              </a:lnSpc>
              <a:buNone/>
            </a:pPr>
            <a:r>
              <a:rPr lang="en-US" sz="1800" b="1">
                <a:latin typeface="Barlow" panose="00000500000000000000" pitchFamily="2" charset="0"/>
                <a:cs typeface="Times New Roman" panose="02020603050405020304" pitchFamily="18" charset="0"/>
              </a:rPr>
              <a:t>Theo kiến trúc: </a:t>
            </a:r>
          </a:p>
          <a:p>
            <a:pPr algn="just">
              <a:lnSpc>
                <a:spcPct val="100000"/>
              </a:lnSpc>
            </a:pPr>
            <a:r>
              <a:rPr lang="en-US" sz="1800">
                <a:effectLst/>
                <a:latin typeface="Barlow" panose="00000500000000000000" pitchFamily="2" charset="0"/>
                <a:ea typeface="Calibri" panose="020F0502020204030204" pitchFamily="34" charset="0"/>
              </a:rPr>
              <a:t>REST API</a:t>
            </a:r>
          </a:p>
          <a:p>
            <a:pPr algn="just">
              <a:lnSpc>
                <a:spcPct val="100000"/>
              </a:lnSpc>
            </a:pPr>
            <a:r>
              <a:rPr lang="en-US" sz="1800">
                <a:effectLst/>
                <a:latin typeface="Barlow" panose="00000500000000000000" pitchFamily="2" charset="0"/>
                <a:ea typeface="Calibri" panose="020F0502020204030204" pitchFamily="34" charset="0"/>
              </a:rPr>
              <a:t>SOAP</a:t>
            </a:r>
          </a:p>
          <a:p>
            <a:pPr algn="just">
              <a:lnSpc>
                <a:spcPct val="100000"/>
              </a:lnSpc>
            </a:pPr>
            <a:r>
              <a:rPr lang="en-US" sz="1800">
                <a:effectLst/>
                <a:latin typeface="Barlow" panose="00000500000000000000" pitchFamily="2" charset="0"/>
                <a:ea typeface="Calibri" panose="020F0502020204030204" pitchFamily="34" charset="0"/>
              </a:rPr>
              <a:t>GraphQL</a:t>
            </a:r>
          </a:p>
          <a:p>
            <a:pPr algn="just">
              <a:lnSpc>
                <a:spcPct val="100000"/>
              </a:lnSpc>
            </a:pPr>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803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KHÁI NIỆM</a:t>
            </a:r>
            <a:br>
              <a:rPr lang="en-US" sz="4400" b="1">
                <a:latin typeface="Barlow SemiBold" panose="00000700000000000000" pitchFamily="2" charset="0"/>
              </a:rPr>
            </a:br>
            <a:r>
              <a:rPr lang="en-US" sz="4400" b="1">
                <a:latin typeface="Barlow SemiBold" panose="00000700000000000000" pitchFamily="2" charset="0"/>
              </a:rPr>
              <a:t>RESTFUL API</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F8083775-2D7B-0347-2B43-2245647DE1FD}"/>
              </a:ext>
            </a:extLst>
          </p:cNvPr>
          <p:cNvPicPr>
            <a:picLocks noChangeAspect="1"/>
          </p:cNvPicPr>
          <p:nvPr/>
        </p:nvPicPr>
        <p:blipFill>
          <a:blip r:embed="rId3"/>
          <a:stretch>
            <a:fillRect/>
          </a:stretch>
        </p:blipFill>
        <p:spPr>
          <a:xfrm>
            <a:off x="4572000" y="400050"/>
            <a:ext cx="4173794" cy="4343399"/>
          </a:xfrm>
          <a:prstGeom prst="rect">
            <a:avLst/>
          </a:prstGeom>
          <a:solidFill>
            <a:schemeClr val="accent1"/>
          </a:solidFill>
        </p:spPr>
      </p:pic>
    </p:spTree>
    <p:extLst>
      <p:ext uri="{BB962C8B-B14F-4D97-AF65-F5344CB8AC3E}">
        <p14:creationId xmlns:p14="http://schemas.microsoft.com/office/powerpoint/2010/main" val="387899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83" name="Google Shape;1047;p24">
            <a:extLst>
              <a:ext uri="{FF2B5EF4-FFF2-40B4-BE49-F238E27FC236}">
                <a16:creationId xmlns:a16="http://schemas.microsoft.com/office/drawing/2014/main" id="{597BE4E2-E570-1761-DEAC-B997B75F1DF6}"/>
              </a:ext>
            </a:extLst>
          </p:cNvPr>
          <p:cNvGrpSpPr/>
          <p:nvPr/>
        </p:nvGrpSpPr>
        <p:grpSpPr>
          <a:xfrm>
            <a:off x="128590" y="1627778"/>
            <a:ext cx="3386135" cy="2687047"/>
            <a:chOff x="2012475" y="393272"/>
            <a:chExt cx="4440240" cy="4609126"/>
          </a:xfrm>
        </p:grpSpPr>
        <p:sp>
          <p:nvSpPr>
            <p:cNvPr id="384" name="Google Shape;1048;p24">
              <a:extLst>
                <a:ext uri="{FF2B5EF4-FFF2-40B4-BE49-F238E27FC236}">
                  <a16:creationId xmlns:a16="http://schemas.microsoft.com/office/drawing/2014/main" id="{98908F33-1A48-170E-A55B-4A968B808EC2}"/>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049;p24">
              <a:extLst>
                <a:ext uri="{FF2B5EF4-FFF2-40B4-BE49-F238E27FC236}">
                  <a16:creationId xmlns:a16="http://schemas.microsoft.com/office/drawing/2014/main" id="{4E324360-BFD1-B625-AB7B-E803404994B4}"/>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050;p24">
              <a:extLst>
                <a:ext uri="{FF2B5EF4-FFF2-40B4-BE49-F238E27FC236}">
                  <a16:creationId xmlns:a16="http://schemas.microsoft.com/office/drawing/2014/main" id="{C389E7D7-520C-D60B-2C75-B4ADA74276A1}"/>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051;p24">
              <a:extLst>
                <a:ext uri="{FF2B5EF4-FFF2-40B4-BE49-F238E27FC236}">
                  <a16:creationId xmlns:a16="http://schemas.microsoft.com/office/drawing/2014/main" id="{E5D4644F-8E2F-BF98-ED84-CEB22530E67A}"/>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052;p24">
              <a:extLst>
                <a:ext uri="{FF2B5EF4-FFF2-40B4-BE49-F238E27FC236}">
                  <a16:creationId xmlns:a16="http://schemas.microsoft.com/office/drawing/2014/main" id="{58556FE6-8A63-CF7A-3065-CB1A66409105}"/>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053;p24">
              <a:extLst>
                <a:ext uri="{FF2B5EF4-FFF2-40B4-BE49-F238E27FC236}">
                  <a16:creationId xmlns:a16="http://schemas.microsoft.com/office/drawing/2014/main" id="{04875115-EAE1-889F-6FFF-8446F1D775B7}"/>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054;p24">
              <a:extLst>
                <a:ext uri="{FF2B5EF4-FFF2-40B4-BE49-F238E27FC236}">
                  <a16:creationId xmlns:a16="http://schemas.microsoft.com/office/drawing/2014/main" id="{547D054D-F8E0-20B3-14C6-7973C28C439C}"/>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055;p24">
              <a:extLst>
                <a:ext uri="{FF2B5EF4-FFF2-40B4-BE49-F238E27FC236}">
                  <a16:creationId xmlns:a16="http://schemas.microsoft.com/office/drawing/2014/main" id="{39D6E19C-9E5A-99BF-9B32-970BAB856B91}"/>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056;p24">
              <a:extLst>
                <a:ext uri="{FF2B5EF4-FFF2-40B4-BE49-F238E27FC236}">
                  <a16:creationId xmlns:a16="http://schemas.microsoft.com/office/drawing/2014/main" id="{8221B6C9-7452-0B64-36B8-6B28C04825A8}"/>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057;p24">
              <a:extLst>
                <a:ext uri="{FF2B5EF4-FFF2-40B4-BE49-F238E27FC236}">
                  <a16:creationId xmlns:a16="http://schemas.microsoft.com/office/drawing/2014/main" id="{9008591B-424E-1270-5763-B6113D80292B}"/>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058;p24">
              <a:extLst>
                <a:ext uri="{FF2B5EF4-FFF2-40B4-BE49-F238E27FC236}">
                  <a16:creationId xmlns:a16="http://schemas.microsoft.com/office/drawing/2014/main" id="{43554987-6B0D-2F06-03E7-17FEAF9CEF71}"/>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059;p24">
              <a:extLst>
                <a:ext uri="{FF2B5EF4-FFF2-40B4-BE49-F238E27FC236}">
                  <a16:creationId xmlns:a16="http://schemas.microsoft.com/office/drawing/2014/main" id="{8564660F-7D07-A366-A31A-629791AA5595}"/>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060;p24">
              <a:extLst>
                <a:ext uri="{FF2B5EF4-FFF2-40B4-BE49-F238E27FC236}">
                  <a16:creationId xmlns:a16="http://schemas.microsoft.com/office/drawing/2014/main" id="{28B3BB88-1B7F-996E-B08E-55D960C9A40D}"/>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061;p24">
              <a:extLst>
                <a:ext uri="{FF2B5EF4-FFF2-40B4-BE49-F238E27FC236}">
                  <a16:creationId xmlns:a16="http://schemas.microsoft.com/office/drawing/2014/main" id="{3E11ABEA-1226-79F6-2457-45B9300FE611}"/>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062;p24">
              <a:extLst>
                <a:ext uri="{FF2B5EF4-FFF2-40B4-BE49-F238E27FC236}">
                  <a16:creationId xmlns:a16="http://schemas.microsoft.com/office/drawing/2014/main" id="{BDB7B72A-CF0D-F79B-4C09-EA1E6DB5C9BC}"/>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063;p24">
              <a:extLst>
                <a:ext uri="{FF2B5EF4-FFF2-40B4-BE49-F238E27FC236}">
                  <a16:creationId xmlns:a16="http://schemas.microsoft.com/office/drawing/2014/main" id="{28D1C8CC-5075-DC1B-E9E0-A011497EA1D4}"/>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064;p24">
              <a:extLst>
                <a:ext uri="{FF2B5EF4-FFF2-40B4-BE49-F238E27FC236}">
                  <a16:creationId xmlns:a16="http://schemas.microsoft.com/office/drawing/2014/main" id="{F1A6F9E7-89F5-A461-877C-30ACC921310F}"/>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065;p24">
              <a:extLst>
                <a:ext uri="{FF2B5EF4-FFF2-40B4-BE49-F238E27FC236}">
                  <a16:creationId xmlns:a16="http://schemas.microsoft.com/office/drawing/2014/main" id="{68375C88-9BA7-FCA1-C943-E27D49893219}"/>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066;p24">
              <a:extLst>
                <a:ext uri="{FF2B5EF4-FFF2-40B4-BE49-F238E27FC236}">
                  <a16:creationId xmlns:a16="http://schemas.microsoft.com/office/drawing/2014/main" id="{916DCDE4-A5BD-7BE6-A9E3-766667598578}"/>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067;p24">
              <a:extLst>
                <a:ext uri="{FF2B5EF4-FFF2-40B4-BE49-F238E27FC236}">
                  <a16:creationId xmlns:a16="http://schemas.microsoft.com/office/drawing/2014/main" id="{A43F2BB3-BFDD-E72A-3435-6BC2D6BBB531}"/>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068;p24">
              <a:extLst>
                <a:ext uri="{FF2B5EF4-FFF2-40B4-BE49-F238E27FC236}">
                  <a16:creationId xmlns:a16="http://schemas.microsoft.com/office/drawing/2014/main" id="{7F673D6B-7514-BA51-6A09-C70B2947F982}"/>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069;p24">
              <a:extLst>
                <a:ext uri="{FF2B5EF4-FFF2-40B4-BE49-F238E27FC236}">
                  <a16:creationId xmlns:a16="http://schemas.microsoft.com/office/drawing/2014/main" id="{A29C831D-3486-4F65-35B8-861FD2360421}"/>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070;p24">
              <a:extLst>
                <a:ext uri="{FF2B5EF4-FFF2-40B4-BE49-F238E27FC236}">
                  <a16:creationId xmlns:a16="http://schemas.microsoft.com/office/drawing/2014/main" id="{2CB22415-EEA3-6C0B-6EC0-4F506EBA2D58}"/>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071;p24">
              <a:extLst>
                <a:ext uri="{FF2B5EF4-FFF2-40B4-BE49-F238E27FC236}">
                  <a16:creationId xmlns:a16="http://schemas.microsoft.com/office/drawing/2014/main" id="{C71BDE97-FDDE-0DCE-6C54-C689305646F7}"/>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072;p24">
              <a:extLst>
                <a:ext uri="{FF2B5EF4-FFF2-40B4-BE49-F238E27FC236}">
                  <a16:creationId xmlns:a16="http://schemas.microsoft.com/office/drawing/2014/main" id="{B4450926-BD04-A976-9386-E531216578B1}"/>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073;p24">
              <a:extLst>
                <a:ext uri="{FF2B5EF4-FFF2-40B4-BE49-F238E27FC236}">
                  <a16:creationId xmlns:a16="http://schemas.microsoft.com/office/drawing/2014/main" id="{01AA7CF4-F7B2-9F5A-7081-1D805419FA02}"/>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074;p24">
              <a:extLst>
                <a:ext uri="{FF2B5EF4-FFF2-40B4-BE49-F238E27FC236}">
                  <a16:creationId xmlns:a16="http://schemas.microsoft.com/office/drawing/2014/main" id="{D5E5BC5F-812C-EDC4-46A4-05A664BCEA7E}"/>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075;p24">
              <a:extLst>
                <a:ext uri="{FF2B5EF4-FFF2-40B4-BE49-F238E27FC236}">
                  <a16:creationId xmlns:a16="http://schemas.microsoft.com/office/drawing/2014/main" id="{46AE0104-6024-6585-FA50-1871D553BFAB}"/>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076;p24">
              <a:extLst>
                <a:ext uri="{FF2B5EF4-FFF2-40B4-BE49-F238E27FC236}">
                  <a16:creationId xmlns:a16="http://schemas.microsoft.com/office/drawing/2014/main" id="{83DF54A7-FBA8-C253-C1BE-6A9ABDAC5A5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077;p24">
              <a:extLst>
                <a:ext uri="{FF2B5EF4-FFF2-40B4-BE49-F238E27FC236}">
                  <a16:creationId xmlns:a16="http://schemas.microsoft.com/office/drawing/2014/main" id="{72DC8773-85C7-7968-0B0D-710B0CC76D1A}"/>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078;p24">
              <a:extLst>
                <a:ext uri="{FF2B5EF4-FFF2-40B4-BE49-F238E27FC236}">
                  <a16:creationId xmlns:a16="http://schemas.microsoft.com/office/drawing/2014/main" id="{97503BE7-A449-B3DC-1533-442EB37A9A2F}"/>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079;p24">
              <a:extLst>
                <a:ext uri="{FF2B5EF4-FFF2-40B4-BE49-F238E27FC236}">
                  <a16:creationId xmlns:a16="http://schemas.microsoft.com/office/drawing/2014/main" id="{F29347B9-C267-F065-A73F-CF5D4E5EF48A}"/>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080;p24">
              <a:extLst>
                <a:ext uri="{FF2B5EF4-FFF2-40B4-BE49-F238E27FC236}">
                  <a16:creationId xmlns:a16="http://schemas.microsoft.com/office/drawing/2014/main" id="{33CBCC67-B168-FC3D-D20F-D02F3F64C781}"/>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081;p24">
              <a:extLst>
                <a:ext uri="{FF2B5EF4-FFF2-40B4-BE49-F238E27FC236}">
                  <a16:creationId xmlns:a16="http://schemas.microsoft.com/office/drawing/2014/main" id="{8B0933D5-7A1F-6040-A726-A9DBE03B5891}"/>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082;p24">
              <a:extLst>
                <a:ext uri="{FF2B5EF4-FFF2-40B4-BE49-F238E27FC236}">
                  <a16:creationId xmlns:a16="http://schemas.microsoft.com/office/drawing/2014/main" id="{065CE5E5-68CC-AAE6-86C1-6241DA71DC7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083;p24">
              <a:extLst>
                <a:ext uri="{FF2B5EF4-FFF2-40B4-BE49-F238E27FC236}">
                  <a16:creationId xmlns:a16="http://schemas.microsoft.com/office/drawing/2014/main" id="{CAF24F62-DF40-791E-873C-0391E07DD43A}"/>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084;p24">
              <a:extLst>
                <a:ext uri="{FF2B5EF4-FFF2-40B4-BE49-F238E27FC236}">
                  <a16:creationId xmlns:a16="http://schemas.microsoft.com/office/drawing/2014/main" id="{CFD31605-82C0-438D-86EE-21DD644FC2C7}"/>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085;p24">
              <a:extLst>
                <a:ext uri="{FF2B5EF4-FFF2-40B4-BE49-F238E27FC236}">
                  <a16:creationId xmlns:a16="http://schemas.microsoft.com/office/drawing/2014/main" id="{6C4F5260-863F-C36E-E703-BCFC5B218377}"/>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086;p24">
              <a:extLst>
                <a:ext uri="{FF2B5EF4-FFF2-40B4-BE49-F238E27FC236}">
                  <a16:creationId xmlns:a16="http://schemas.microsoft.com/office/drawing/2014/main" id="{A86C78CE-EA10-5B45-32B0-8873A6BEB282}"/>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087;p24">
              <a:extLst>
                <a:ext uri="{FF2B5EF4-FFF2-40B4-BE49-F238E27FC236}">
                  <a16:creationId xmlns:a16="http://schemas.microsoft.com/office/drawing/2014/main" id="{2CAA1571-3354-79C8-BFF3-655EFFB24D59}"/>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088;p24">
              <a:extLst>
                <a:ext uri="{FF2B5EF4-FFF2-40B4-BE49-F238E27FC236}">
                  <a16:creationId xmlns:a16="http://schemas.microsoft.com/office/drawing/2014/main" id="{19205F35-97CE-FA78-2F8D-CEAAC6305FD5}"/>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089;p24">
              <a:extLst>
                <a:ext uri="{FF2B5EF4-FFF2-40B4-BE49-F238E27FC236}">
                  <a16:creationId xmlns:a16="http://schemas.microsoft.com/office/drawing/2014/main" id="{72870A29-11D7-A253-1855-FB5A137B1CBC}"/>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090;p24">
              <a:extLst>
                <a:ext uri="{FF2B5EF4-FFF2-40B4-BE49-F238E27FC236}">
                  <a16:creationId xmlns:a16="http://schemas.microsoft.com/office/drawing/2014/main" id="{C560AEB6-CE60-64DB-72BA-898BFAD00F4C}"/>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091;p24">
              <a:extLst>
                <a:ext uri="{FF2B5EF4-FFF2-40B4-BE49-F238E27FC236}">
                  <a16:creationId xmlns:a16="http://schemas.microsoft.com/office/drawing/2014/main" id="{3EB31C32-6C87-AEE5-A010-3EF8B7252662}"/>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092;p24">
              <a:extLst>
                <a:ext uri="{FF2B5EF4-FFF2-40B4-BE49-F238E27FC236}">
                  <a16:creationId xmlns:a16="http://schemas.microsoft.com/office/drawing/2014/main" id="{E6A0E91E-EC3F-E96C-B1A2-CC5B892643A4}"/>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093;p24">
              <a:extLst>
                <a:ext uri="{FF2B5EF4-FFF2-40B4-BE49-F238E27FC236}">
                  <a16:creationId xmlns:a16="http://schemas.microsoft.com/office/drawing/2014/main" id="{F76828A7-F65F-C6DF-9B84-2882EF3CE614}"/>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094;p24">
              <a:extLst>
                <a:ext uri="{FF2B5EF4-FFF2-40B4-BE49-F238E27FC236}">
                  <a16:creationId xmlns:a16="http://schemas.microsoft.com/office/drawing/2014/main" id="{6CA0B380-3C1A-9B75-5146-6664E47E1A50}"/>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095;p24">
              <a:extLst>
                <a:ext uri="{FF2B5EF4-FFF2-40B4-BE49-F238E27FC236}">
                  <a16:creationId xmlns:a16="http://schemas.microsoft.com/office/drawing/2014/main" id="{30EFE752-CCAB-2AF0-A75A-C3B2AB76613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096;p24">
              <a:extLst>
                <a:ext uri="{FF2B5EF4-FFF2-40B4-BE49-F238E27FC236}">
                  <a16:creationId xmlns:a16="http://schemas.microsoft.com/office/drawing/2014/main" id="{269F54A8-46B9-D269-8E84-E6F0DC33FB7A}"/>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097;p24">
              <a:extLst>
                <a:ext uri="{FF2B5EF4-FFF2-40B4-BE49-F238E27FC236}">
                  <a16:creationId xmlns:a16="http://schemas.microsoft.com/office/drawing/2014/main" id="{A4FFBC73-E923-73EA-B009-0D4DD3A7B651}"/>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098;p24">
              <a:extLst>
                <a:ext uri="{FF2B5EF4-FFF2-40B4-BE49-F238E27FC236}">
                  <a16:creationId xmlns:a16="http://schemas.microsoft.com/office/drawing/2014/main" id="{A4ED0B32-C624-9B20-CA49-7045E73A5C4D}"/>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099;p24">
              <a:extLst>
                <a:ext uri="{FF2B5EF4-FFF2-40B4-BE49-F238E27FC236}">
                  <a16:creationId xmlns:a16="http://schemas.microsoft.com/office/drawing/2014/main" id="{FAEA336D-A7F5-152E-B132-0ACC45391718}"/>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100;p24">
              <a:extLst>
                <a:ext uri="{FF2B5EF4-FFF2-40B4-BE49-F238E27FC236}">
                  <a16:creationId xmlns:a16="http://schemas.microsoft.com/office/drawing/2014/main" id="{D7782946-E207-696A-FB16-7A517A55E579}"/>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101;p24">
              <a:extLst>
                <a:ext uri="{FF2B5EF4-FFF2-40B4-BE49-F238E27FC236}">
                  <a16:creationId xmlns:a16="http://schemas.microsoft.com/office/drawing/2014/main" id="{1A9E8FE5-3FDC-C40F-39D0-8C5143F6A63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102;p24">
              <a:extLst>
                <a:ext uri="{FF2B5EF4-FFF2-40B4-BE49-F238E27FC236}">
                  <a16:creationId xmlns:a16="http://schemas.microsoft.com/office/drawing/2014/main" id="{F7875867-195F-CD7F-5BBA-FAD0C3C29376}"/>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103;p24">
              <a:extLst>
                <a:ext uri="{FF2B5EF4-FFF2-40B4-BE49-F238E27FC236}">
                  <a16:creationId xmlns:a16="http://schemas.microsoft.com/office/drawing/2014/main" id="{75D3112C-DA54-6120-2084-F914EBF10F1A}"/>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104;p24">
              <a:extLst>
                <a:ext uri="{FF2B5EF4-FFF2-40B4-BE49-F238E27FC236}">
                  <a16:creationId xmlns:a16="http://schemas.microsoft.com/office/drawing/2014/main" id="{2E4EF4BF-D8DF-3EA2-0812-E039C2472C2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105;p24">
              <a:extLst>
                <a:ext uri="{FF2B5EF4-FFF2-40B4-BE49-F238E27FC236}">
                  <a16:creationId xmlns:a16="http://schemas.microsoft.com/office/drawing/2014/main" id="{D9604210-2F06-877A-AFF5-622E2440BB93}"/>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106;p24">
              <a:extLst>
                <a:ext uri="{FF2B5EF4-FFF2-40B4-BE49-F238E27FC236}">
                  <a16:creationId xmlns:a16="http://schemas.microsoft.com/office/drawing/2014/main" id="{9F0959A4-039B-1FBA-6EDE-510787C050FB}"/>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107;p24">
              <a:extLst>
                <a:ext uri="{FF2B5EF4-FFF2-40B4-BE49-F238E27FC236}">
                  <a16:creationId xmlns:a16="http://schemas.microsoft.com/office/drawing/2014/main" id="{A59BECD7-60A5-DA20-1138-3ADC849BEA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108;p24">
              <a:extLst>
                <a:ext uri="{FF2B5EF4-FFF2-40B4-BE49-F238E27FC236}">
                  <a16:creationId xmlns:a16="http://schemas.microsoft.com/office/drawing/2014/main" id="{384B6F46-F612-3728-12D3-BB6A7DB3096B}"/>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109;p24">
              <a:extLst>
                <a:ext uri="{FF2B5EF4-FFF2-40B4-BE49-F238E27FC236}">
                  <a16:creationId xmlns:a16="http://schemas.microsoft.com/office/drawing/2014/main" id="{A10CBF36-4A79-8265-B7BC-E378ED74D535}"/>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110;p24">
              <a:extLst>
                <a:ext uri="{FF2B5EF4-FFF2-40B4-BE49-F238E27FC236}">
                  <a16:creationId xmlns:a16="http://schemas.microsoft.com/office/drawing/2014/main" id="{6D695B60-41CF-E56F-80D5-083AAF7FB9DB}"/>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111;p24">
              <a:extLst>
                <a:ext uri="{FF2B5EF4-FFF2-40B4-BE49-F238E27FC236}">
                  <a16:creationId xmlns:a16="http://schemas.microsoft.com/office/drawing/2014/main" id="{F684A3DE-81D9-826F-2DBB-7BA1C4D9F880}"/>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112;p24">
              <a:extLst>
                <a:ext uri="{FF2B5EF4-FFF2-40B4-BE49-F238E27FC236}">
                  <a16:creationId xmlns:a16="http://schemas.microsoft.com/office/drawing/2014/main" id="{19E9AE8F-C42A-41B8-27A5-64C09637D9BF}"/>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1113;p24">
              <a:extLst>
                <a:ext uri="{FF2B5EF4-FFF2-40B4-BE49-F238E27FC236}">
                  <a16:creationId xmlns:a16="http://schemas.microsoft.com/office/drawing/2014/main" id="{DD9BACBD-AF8E-4FC8-0CD9-572664356D46}"/>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114;p24">
              <a:extLst>
                <a:ext uri="{FF2B5EF4-FFF2-40B4-BE49-F238E27FC236}">
                  <a16:creationId xmlns:a16="http://schemas.microsoft.com/office/drawing/2014/main" id="{D7153A56-7DDC-11B0-EF00-3F230F23A3F4}"/>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115;p24">
              <a:extLst>
                <a:ext uri="{FF2B5EF4-FFF2-40B4-BE49-F238E27FC236}">
                  <a16:creationId xmlns:a16="http://schemas.microsoft.com/office/drawing/2014/main" id="{BABF57F4-2B8A-7C55-6188-1DECBF08B7BA}"/>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116;p24">
              <a:extLst>
                <a:ext uri="{FF2B5EF4-FFF2-40B4-BE49-F238E27FC236}">
                  <a16:creationId xmlns:a16="http://schemas.microsoft.com/office/drawing/2014/main" id="{F0237390-A1FF-CD2E-6592-7AEDE502A6D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117;p24">
              <a:extLst>
                <a:ext uri="{FF2B5EF4-FFF2-40B4-BE49-F238E27FC236}">
                  <a16:creationId xmlns:a16="http://schemas.microsoft.com/office/drawing/2014/main" id="{33DC9C77-BF2E-E16B-7D9D-63DEEB4052C4}"/>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118;p24">
              <a:extLst>
                <a:ext uri="{FF2B5EF4-FFF2-40B4-BE49-F238E27FC236}">
                  <a16:creationId xmlns:a16="http://schemas.microsoft.com/office/drawing/2014/main" id="{82AD6779-D1DE-9693-0304-7302B82C7502}"/>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119;p24">
              <a:extLst>
                <a:ext uri="{FF2B5EF4-FFF2-40B4-BE49-F238E27FC236}">
                  <a16:creationId xmlns:a16="http://schemas.microsoft.com/office/drawing/2014/main" id="{A92B8388-8229-7744-9302-147B5F8F2E21}"/>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120;p24">
              <a:extLst>
                <a:ext uri="{FF2B5EF4-FFF2-40B4-BE49-F238E27FC236}">
                  <a16:creationId xmlns:a16="http://schemas.microsoft.com/office/drawing/2014/main" id="{3C9F3452-54A0-EEA3-474D-8187D9617546}"/>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121;p24">
              <a:extLst>
                <a:ext uri="{FF2B5EF4-FFF2-40B4-BE49-F238E27FC236}">
                  <a16:creationId xmlns:a16="http://schemas.microsoft.com/office/drawing/2014/main" id="{3A3278D2-24EB-3A4E-DF34-86E923EF4E58}"/>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122;p24">
              <a:extLst>
                <a:ext uri="{FF2B5EF4-FFF2-40B4-BE49-F238E27FC236}">
                  <a16:creationId xmlns:a16="http://schemas.microsoft.com/office/drawing/2014/main" id="{2F381251-D009-56C7-A9D5-03F226156C17}"/>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123;p24">
              <a:extLst>
                <a:ext uri="{FF2B5EF4-FFF2-40B4-BE49-F238E27FC236}">
                  <a16:creationId xmlns:a16="http://schemas.microsoft.com/office/drawing/2014/main" id="{9261905A-535E-8D26-A420-307A50D775A3}"/>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124;p24">
              <a:extLst>
                <a:ext uri="{FF2B5EF4-FFF2-40B4-BE49-F238E27FC236}">
                  <a16:creationId xmlns:a16="http://schemas.microsoft.com/office/drawing/2014/main" id="{384707DF-E798-9D7D-1862-D46C65DC3C4C}"/>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125;p24">
              <a:extLst>
                <a:ext uri="{FF2B5EF4-FFF2-40B4-BE49-F238E27FC236}">
                  <a16:creationId xmlns:a16="http://schemas.microsoft.com/office/drawing/2014/main" id="{50287700-3A3F-CC9F-F006-8C1DC8FDA27B}"/>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126;p24">
              <a:extLst>
                <a:ext uri="{FF2B5EF4-FFF2-40B4-BE49-F238E27FC236}">
                  <a16:creationId xmlns:a16="http://schemas.microsoft.com/office/drawing/2014/main" id="{2F92D20B-0B8D-CAB6-814D-97CDEB6C4785}"/>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127;p24">
              <a:extLst>
                <a:ext uri="{FF2B5EF4-FFF2-40B4-BE49-F238E27FC236}">
                  <a16:creationId xmlns:a16="http://schemas.microsoft.com/office/drawing/2014/main" id="{6724828C-9A3C-F56B-24F6-07C2AB6AB43F}"/>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128;p24">
              <a:extLst>
                <a:ext uri="{FF2B5EF4-FFF2-40B4-BE49-F238E27FC236}">
                  <a16:creationId xmlns:a16="http://schemas.microsoft.com/office/drawing/2014/main" id="{EB47E1A2-D702-B92B-2006-DD9EF26DD376}"/>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129;p24">
              <a:extLst>
                <a:ext uri="{FF2B5EF4-FFF2-40B4-BE49-F238E27FC236}">
                  <a16:creationId xmlns:a16="http://schemas.microsoft.com/office/drawing/2014/main" id="{1B913E3B-4BD2-883D-0CE2-5C54664C9ECE}"/>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130;p24">
              <a:extLst>
                <a:ext uri="{FF2B5EF4-FFF2-40B4-BE49-F238E27FC236}">
                  <a16:creationId xmlns:a16="http://schemas.microsoft.com/office/drawing/2014/main" id="{4F0A814E-98AB-2C9D-3D86-8E16272BE433}"/>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131;p24">
              <a:extLst>
                <a:ext uri="{FF2B5EF4-FFF2-40B4-BE49-F238E27FC236}">
                  <a16:creationId xmlns:a16="http://schemas.microsoft.com/office/drawing/2014/main" id="{1972B89C-5BDE-9137-E2AF-4F3F13B7EBAE}"/>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132;p24">
              <a:extLst>
                <a:ext uri="{FF2B5EF4-FFF2-40B4-BE49-F238E27FC236}">
                  <a16:creationId xmlns:a16="http://schemas.microsoft.com/office/drawing/2014/main" id="{CDD451B7-54FD-32A5-435D-B5FA31EB8A93}"/>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133;p24">
              <a:extLst>
                <a:ext uri="{FF2B5EF4-FFF2-40B4-BE49-F238E27FC236}">
                  <a16:creationId xmlns:a16="http://schemas.microsoft.com/office/drawing/2014/main" id="{866831C8-49FA-C856-684B-31CD53A1C88B}"/>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134;p24">
              <a:extLst>
                <a:ext uri="{FF2B5EF4-FFF2-40B4-BE49-F238E27FC236}">
                  <a16:creationId xmlns:a16="http://schemas.microsoft.com/office/drawing/2014/main" id="{A86BD927-462A-7055-1D27-EFE045162EF0}"/>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135;p24">
              <a:extLst>
                <a:ext uri="{FF2B5EF4-FFF2-40B4-BE49-F238E27FC236}">
                  <a16:creationId xmlns:a16="http://schemas.microsoft.com/office/drawing/2014/main" id="{9427BEDC-01DD-A2D4-67B9-AFAE3A8707E2}"/>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136;p24">
              <a:extLst>
                <a:ext uri="{FF2B5EF4-FFF2-40B4-BE49-F238E27FC236}">
                  <a16:creationId xmlns:a16="http://schemas.microsoft.com/office/drawing/2014/main" id="{B04C8892-057B-F6C2-6866-92AAF88E5DE9}"/>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137;p24">
              <a:extLst>
                <a:ext uri="{FF2B5EF4-FFF2-40B4-BE49-F238E27FC236}">
                  <a16:creationId xmlns:a16="http://schemas.microsoft.com/office/drawing/2014/main" id="{B0C3C446-F4EA-F466-DE6F-5A93F712B5F2}"/>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138;p24">
              <a:extLst>
                <a:ext uri="{FF2B5EF4-FFF2-40B4-BE49-F238E27FC236}">
                  <a16:creationId xmlns:a16="http://schemas.microsoft.com/office/drawing/2014/main" id="{026018C9-9619-7679-6410-FA6E242B15A1}"/>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139;p24">
              <a:extLst>
                <a:ext uri="{FF2B5EF4-FFF2-40B4-BE49-F238E27FC236}">
                  <a16:creationId xmlns:a16="http://schemas.microsoft.com/office/drawing/2014/main" id="{C4CD1C4A-5368-D8E2-2FD7-48D550E20D30}"/>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140;p24">
              <a:extLst>
                <a:ext uri="{FF2B5EF4-FFF2-40B4-BE49-F238E27FC236}">
                  <a16:creationId xmlns:a16="http://schemas.microsoft.com/office/drawing/2014/main" id="{62D004DD-E0F7-514C-2D87-BB43EA30734C}"/>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13"/>
          <p:cNvSpPr txBox="1">
            <a:spLocks noGrp="1"/>
          </p:cNvSpPr>
          <p:nvPr>
            <p:ph type="title"/>
          </p:nvPr>
        </p:nvSpPr>
        <p:spPr>
          <a:xfrm>
            <a:off x="457199" y="605600"/>
            <a:ext cx="791527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2.1. Khái niệm RESTful API</a:t>
            </a:r>
            <a:endParaRPr sz="4400"/>
          </a:p>
        </p:txBody>
      </p:sp>
      <p:sp>
        <p:nvSpPr>
          <p:cNvPr id="345" name="Google Shape;345;p13"/>
          <p:cNvSpPr txBox="1">
            <a:spLocks noGrp="1"/>
          </p:cNvSpPr>
          <p:nvPr>
            <p:ph type="body" idx="1"/>
          </p:nvPr>
        </p:nvSpPr>
        <p:spPr>
          <a:xfrm>
            <a:off x="3529355" y="1472457"/>
            <a:ext cx="5424908" cy="2842368"/>
          </a:xfrm>
          <a:prstGeom prst="rect">
            <a:avLst/>
          </a:prstGeom>
        </p:spPr>
        <p:txBody>
          <a:bodyPr spcFirstLastPara="1" wrap="square" lIns="0" tIns="0" rIns="0" bIns="0" anchor="t" anchorCtr="0">
            <a:noAutofit/>
          </a:bodyPr>
          <a:lstStyle/>
          <a:p>
            <a:r>
              <a:rPr lang="en-US" sz="1800" b="1">
                <a:solidFill>
                  <a:srgbClr val="000000"/>
                </a:solidFill>
                <a:effectLst/>
                <a:latin typeface="Barlow" panose="00000500000000000000" pitchFamily="2" charset="0"/>
                <a:ea typeface="Calibri" panose="020F0502020204030204" pitchFamily="34" charset="0"/>
              </a:rPr>
              <a:t>RESTful API </a:t>
            </a:r>
            <a:r>
              <a:rPr lang="en-US" sz="1800">
                <a:solidFill>
                  <a:srgbClr val="000000"/>
                </a:solidFill>
                <a:effectLst/>
                <a:latin typeface="Barlow" panose="00000500000000000000" pitchFamily="2" charset="0"/>
                <a:ea typeface="Calibri" panose="020F0502020204030204" pitchFamily="34" charset="0"/>
              </a:rPr>
              <a:t>(Representational State Transfer API) là một tiêu chuẩn được sử dụng trong việc thiết kế API cho các phần mềm ứng dụng và dịch vụ web để tạo sự thuận tiện quản lí các resouce. </a:t>
            </a:r>
          </a:p>
          <a:p>
            <a:r>
              <a:rPr lang="vi-VN" b="0" i="0">
                <a:solidFill>
                  <a:srgbClr val="212529"/>
                </a:solidFill>
                <a:effectLst/>
                <a:latin typeface="Barlow" panose="00000500000000000000" pitchFamily="2" charset="0"/>
              </a:rPr>
              <a:t>RESTful API sử dụng giao thức HTTP để truyền tải dữ liệu giữa </a:t>
            </a:r>
            <a:r>
              <a:rPr lang="en-US">
                <a:solidFill>
                  <a:srgbClr val="212529"/>
                </a:solidFill>
                <a:latin typeface="Barlow" panose="00000500000000000000" pitchFamily="2" charset="0"/>
                <a:cs typeface="Times New Roman" panose="02020603050405020304" pitchFamily="18" charset="0"/>
              </a:rPr>
              <a:t>client</a:t>
            </a:r>
            <a:r>
              <a:rPr lang="en-US">
                <a:solidFill>
                  <a:srgbClr val="212529"/>
                </a:solidFill>
                <a:latin typeface="Barlow" panose="00000500000000000000" pitchFamily="2" charset="0"/>
              </a:rPr>
              <a:t> </a:t>
            </a:r>
            <a:r>
              <a:rPr lang="vi-VN" b="0" i="0">
                <a:solidFill>
                  <a:srgbClr val="212529"/>
                </a:solidFill>
                <a:effectLst/>
                <a:latin typeface="Barlow" panose="00000500000000000000" pitchFamily="2" charset="0"/>
              </a:rPr>
              <a:t>và </a:t>
            </a:r>
            <a:r>
              <a:rPr lang="en-US" b="0" i="0">
                <a:solidFill>
                  <a:srgbClr val="212529"/>
                </a:solidFill>
                <a:effectLst/>
                <a:latin typeface="Barlow" panose="00000500000000000000" pitchFamily="2" charset="0"/>
                <a:cs typeface="Times New Roman" panose="02020603050405020304" pitchFamily="18" charset="0"/>
              </a:rPr>
              <a:t>server</a:t>
            </a:r>
            <a:r>
              <a:rPr lang="vi-VN" b="0" i="0">
                <a:solidFill>
                  <a:srgbClr val="212529"/>
                </a:solidFill>
                <a:effectLst/>
                <a:latin typeface="Barlow" panose="00000500000000000000" pitchFamily="2" charset="0"/>
              </a:rPr>
              <a:t>, và sử dụng các phương thức HTTP để thực hiện các thao tác trên tài nguyên.</a:t>
            </a:r>
            <a:endParaRPr lang="en-US" sz="1800">
              <a:solidFill>
                <a:srgbClr val="000000"/>
              </a:solidFill>
              <a:effectLst/>
              <a:latin typeface="Barlow" panose="00000500000000000000" pitchFamily="2" charset="0"/>
              <a:ea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899722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884</Words>
  <Application>Microsoft Office PowerPoint</Application>
  <PresentationFormat>On-screen Show (16:9)</PresentationFormat>
  <Paragraphs>107</Paragraphs>
  <Slides>22</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Raleway Thin</vt:lpstr>
      <vt:lpstr>Times New Roman</vt:lpstr>
      <vt:lpstr>Barlow</vt:lpstr>
      <vt:lpstr>Wingdings</vt:lpstr>
      <vt:lpstr>Barlow Light</vt:lpstr>
      <vt:lpstr>Calibri</vt:lpstr>
      <vt:lpstr>Verdana</vt:lpstr>
      <vt:lpstr>Aptos</vt:lpstr>
      <vt:lpstr>Raleway</vt:lpstr>
      <vt:lpstr>Barlow SemiBold</vt:lpstr>
      <vt:lpstr>Gaoler template</vt:lpstr>
      <vt:lpstr>NGHIÊN CỨU CÁCH SỬ DỤNG POSTMAN ĐỂ KIỂM TRA RESTFUL API </vt:lpstr>
      <vt:lpstr>Lí do chọn đề tài </vt:lpstr>
      <vt:lpstr>Nội dung chính</vt:lpstr>
      <vt:lpstr>API LÀ GÌ?</vt:lpstr>
      <vt:lpstr>1.1 Khái niệm API</vt:lpstr>
      <vt:lpstr>1.2 Tầm quan trọng của API</vt:lpstr>
      <vt:lpstr>1.3 Phân loại API</vt:lpstr>
      <vt:lpstr>KHÁI NIỆM RESTFUL API</vt:lpstr>
      <vt:lpstr>2.1. Khái niệm RESTful API</vt:lpstr>
      <vt:lpstr>2.2 Cấu trúc của RESTful API</vt:lpstr>
      <vt:lpstr>2.2 Cấu trúc của RESTful API</vt:lpstr>
      <vt:lpstr>2.3 Cách hoạt động của RESTful API</vt:lpstr>
      <vt:lpstr>2.4 Các phương thức xác thực</vt:lpstr>
      <vt:lpstr>GIỚI THIỆU VỀ POSTMAN</vt:lpstr>
      <vt:lpstr>3.1 Giới thiệu về Postman</vt:lpstr>
      <vt:lpstr>3.2 Chức năng chính của Postman</vt:lpstr>
      <vt:lpstr>3.3 Đặc điểm của Postman</vt:lpstr>
      <vt:lpstr>3.4 Giao diện của Postman</vt:lpstr>
      <vt:lpstr>THỰC HIỆN CÁC  REQUEST</vt:lpstr>
      <vt:lpstr>PowerPoint Presentation</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cách sử dụng Postman để kiểm tra  RESTful API</dc:title>
  <dc:creator>VAN SANG</dc:creator>
  <cp:lastModifiedBy>Tran Van Sang</cp:lastModifiedBy>
  <cp:revision>32</cp:revision>
  <dcterms:modified xsi:type="dcterms:W3CDTF">2024-01-17T04:17:43Z</dcterms:modified>
</cp:coreProperties>
</file>