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59" r:id="rId5"/>
    <p:sldId id="260" r:id="rId6"/>
    <p:sldId id="261" r:id="rId7"/>
    <p:sldId id="262" r:id="rId8"/>
    <p:sldId id="263" r:id="rId9"/>
    <p:sldId id="272" r:id="rId10"/>
    <p:sldId id="264" r:id="rId11"/>
    <p:sldId id="273" r:id="rId12"/>
    <p:sldId id="265" r:id="rId13"/>
    <p:sldId id="267" r:id="rId14"/>
    <p:sldId id="266" r:id="rId15"/>
    <p:sldId id="268" r:id="rId16"/>
    <p:sldId id="269"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8136" autoAdjust="0"/>
  </p:normalViewPr>
  <p:slideViewPr>
    <p:cSldViewPr snapToGrid="0">
      <p:cViewPr>
        <p:scale>
          <a:sx n="100" d="100"/>
          <a:sy n="100" d="100"/>
        </p:scale>
        <p:origin x="9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37874-84DA-4DD5-8865-DCE16FEDB725}" type="datetimeFigureOut">
              <a:rPr lang="en-US" smtClean="0"/>
              <a:t>11/30/2015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1B671-6B64-4DD8-83C4-9383986AB97B}" type="slidenum">
              <a:rPr lang="en-US" smtClean="0"/>
              <a:t>‹#›</a:t>
            </a:fld>
            <a:endParaRPr lang="en-US"/>
          </a:p>
        </p:txBody>
      </p:sp>
    </p:spTree>
    <p:extLst>
      <p:ext uri="{BB962C8B-B14F-4D97-AF65-F5344CB8AC3E}">
        <p14:creationId xmlns:p14="http://schemas.microsoft.com/office/powerpoint/2010/main" val="322918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Hello, my name is Donovan VanSant</a:t>
            </a:r>
            <a:r>
              <a:rPr lang="en-US" baseline="0" dirty="0" smtClean="0"/>
              <a:t> and today I will be walking you through the process I underwent developing scripts in Python to automate making over 600 maps for the PNW Climate Hub. </a:t>
            </a:r>
            <a:r>
              <a:rPr lang="en-US" sz="1200" b="1" kern="1200" dirty="0" smtClean="0">
                <a:solidFill>
                  <a:schemeClr val="tx1"/>
                </a:solidFill>
                <a:effectLst/>
                <a:latin typeface="+mn-lt"/>
                <a:ea typeface="+mn-ea"/>
                <a:cs typeface="+mn-cs"/>
              </a:rPr>
              <a:t>Project Description: </a:t>
            </a:r>
            <a:r>
              <a:rPr lang="en-US" sz="1200" kern="1200" dirty="0" smtClean="0">
                <a:solidFill>
                  <a:schemeClr val="tx1"/>
                </a:solidFill>
                <a:effectLst/>
                <a:latin typeface="+mn-lt"/>
                <a:ea typeface="+mn-ea"/>
                <a:cs typeface="+mn-cs"/>
              </a:rPr>
              <a:t>This joint venture between the University of Idaho (UI) and the PNW Regional Climate Hub to create a web-based, digital resource that provides downscaled, simple, current and projected climate maps of the PNW region. </a:t>
            </a:r>
          </a:p>
          <a:p>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1</a:t>
            </a:fld>
            <a:endParaRPr lang="en-US"/>
          </a:p>
        </p:txBody>
      </p:sp>
    </p:spTree>
    <p:extLst>
      <p:ext uri="{BB962C8B-B14F-4D97-AF65-F5344CB8AC3E}">
        <p14:creationId xmlns:p14="http://schemas.microsoft.com/office/powerpoint/2010/main" val="3196348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a:t>
            </a:r>
            <a:r>
              <a:rPr lang="en-US" baseline="0" dirty="0" smtClean="0"/>
              <a:t> the state boundaries used to clip the PNW region – US TIGER LINES 2015 stored in </a:t>
            </a:r>
            <a:r>
              <a:rPr lang="en-US" baseline="0" dirty="0" err="1" smtClean="0"/>
              <a:t>ClimateHub.gdb</a:t>
            </a:r>
            <a:r>
              <a:rPr lang="en-US" baseline="0" dirty="0" smtClean="0"/>
              <a:t>/Regions</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11</a:t>
            </a:fld>
            <a:endParaRPr lang="en-US"/>
          </a:p>
        </p:txBody>
      </p:sp>
    </p:spTree>
    <p:extLst>
      <p:ext uri="{BB962C8B-B14F-4D97-AF65-F5344CB8AC3E}">
        <p14:creationId xmlns:p14="http://schemas.microsoft.com/office/powerpoint/2010/main" val="3197729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regional statistics</a:t>
            </a:r>
            <a:r>
              <a:rPr lang="en-US" baseline="0" dirty="0" smtClean="0"/>
              <a:t> from the last step and select a color ramp</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13</a:t>
            </a:fld>
            <a:endParaRPr lang="en-US"/>
          </a:p>
        </p:txBody>
      </p:sp>
    </p:spTree>
    <p:extLst>
      <p:ext uri="{BB962C8B-B14F-4D97-AF65-F5344CB8AC3E}">
        <p14:creationId xmlns:p14="http://schemas.microsoft.com/office/powerpoint/2010/main" val="269735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statistics</a:t>
            </a:r>
            <a:r>
              <a:rPr lang="en-US" baseline="0" dirty="0" smtClean="0"/>
              <a:t> can be store with the raster layer it is important to Stretched needs to be selected on the left-hand side of the screen. Under type Minimum-Maximum needs to be checked. Scroll down and select from custom settings below instead of from each raster. The values can then be updated and a color ramp can be chosen.</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14</a:t>
            </a:fld>
            <a:endParaRPr lang="en-US"/>
          </a:p>
        </p:txBody>
      </p:sp>
    </p:spTree>
    <p:extLst>
      <p:ext uri="{BB962C8B-B14F-4D97-AF65-F5344CB8AC3E}">
        <p14:creationId xmlns:p14="http://schemas.microsoft.com/office/powerpoint/2010/main" val="1185138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a common naming</a:t>
            </a:r>
            <a:r>
              <a:rPr lang="en-US" baseline="0" dirty="0" smtClean="0"/>
              <a:t> convention makes it really easy to loop through the correct data – if contains, </a:t>
            </a:r>
            <a:r>
              <a:rPr lang="en-US" baseline="0" dirty="0" err="1" smtClean="0"/>
              <a:t>startswith</a:t>
            </a:r>
            <a:r>
              <a:rPr lang="en-US" baseline="0" dirty="0" smtClean="0"/>
              <a:t> on python strings or you can split, filter with regex . </a:t>
            </a:r>
            <a:r>
              <a:rPr lang="en-US" dirty="0" smtClean="0"/>
              <a:t>– I found years ago you can make a copy of an </a:t>
            </a:r>
            <a:r>
              <a:rPr lang="en-US" dirty="0" err="1" smtClean="0"/>
              <a:t>mxd</a:t>
            </a:r>
            <a:r>
              <a:rPr lang="en-US" dirty="0" smtClean="0"/>
              <a:t> though… It is possible to copy an empty Map Document and use it in</a:t>
            </a:r>
            <a:r>
              <a:rPr lang="en-US" baseline="0" dirty="0" smtClean="0"/>
              <a:t> a similar manner as creating a new map document…..</a:t>
            </a:r>
            <a:endParaRPr lang="en-US" dirty="0" smtClean="0"/>
          </a:p>
          <a:p>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15</a:t>
            </a:fld>
            <a:endParaRPr lang="en-US"/>
          </a:p>
        </p:txBody>
      </p:sp>
    </p:spTree>
    <p:extLst>
      <p:ext uri="{BB962C8B-B14F-4D97-AF65-F5344CB8AC3E}">
        <p14:creationId xmlns:p14="http://schemas.microsoft.com/office/powerpoint/2010/main" val="151969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an example of the </a:t>
            </a:r>
            <a:r>
              <a:rPr lang="en-US" baseline="0" dirty="0" err="1" smtClean="0"/>
              <a:t>Washington.mxd</a:t>
            </a:r>
            <a:r>
              <a:rPr lang="en-US" baseline="0" dirty="0" smtClean="0"/>
              <a:t> with a PET variable, Annual, for RCP85. The processed datasets are also available and will be ready to download  in </a:t>
            </a:r>
            <a:r>
              <a:rPr lang="en-US" baseline="0" dirty="0" err="1" smtClean="0"/>
              <a:t>geotiff</a:t>
            </a:r>
            <a:r>
              <a:rPr lang="en-US" baseline="0" dirty="0" smtClean="0"/>
              <a:t> format from the world wide web at some point in the future.</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17</a:t>
            </a:fld>
            <a:endParaRPr lang="en-US"/>
          </a:p>
        </p:txBody>
      </p:sp>
    </p:spTree>
    <p:extLst>
      <p:ext uri="{BB962C8B-B14F-4D97-AF65-F5344CB8AC3E}">
        <p14:creationId xmlns:p14="http://schemas.microsoft.com/office/powerpoint/2010/main" val="354446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PNW Includes Alaska,</a:t>
            </a:r>
            <a:r>
              <a:rPr lang="en-US" baseline="0" dirty="0" smtClean="0"/>
              <a:t> Idaho, Washington, and Oregon. The datasets used for mapping exclude Alaska so the regions of interested are all the other states. </a:t>
            </a:r>
            <a:r>
              <a:rPr lang="en-US" sz="1200" b="0" i="0" kern="1200" dirty="0" smtClean="0">
                <a:solidFill>
                  <a:schemeClr val="tx1"/>
                </a:solidFill>
                <a:effectLst/>
                <a:latin typeface="+mn-lt"/>
                <a:ea typeface="+mn-ea"/>
                <a:cs typeface="+mn-cs"/>
              </a:rPr>
              <a:t>USDA’s Climate Hubs</a:t>
            </a:r>
            <a:r>
              <a:rPr lang="en-US" sz="1200" b="1" i="0" kern="1200" dirty="0" smtClean="0">
                <a:solidFill>
                  <a:schemeClr val="tx1"/>
                </a:solidFill>
                <a:effectLst/>
                <a:latin typeface="+mn-lt"/>
                <a:ea typeface="+mn-ea"/>
                <a:cs typeface="+mn-cs"/>
              </a:rPr>
              <a:t> Vision</a:t>
            </a:r>
            <a:r>
              <a:rPr lang="en-US" sz="1200" b="0" i="0" kern="1200" dirty="0" smtClean="0">
                <a:solidFill>
                  <a:schemeClr val="tx1"/>
                </a:solidFill>
                <a:effectLst/>
                <a:latin typeface="+mn-lt"/>
                <a:ea typeface="+mn-ea"/>
                <a:cs typeface="+mn-cs"/>
              </a:rPr>
              <a:t> is robust and healthy agricultural production and natural resources under increasing climate variability and climate change.</a:t>
            </a:r>
          </a:p>
          <a:p>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2</a:t>
            </a:fld>
            <a:endParaRPr lang="en-US"/>
          </a:p>
        </p:txBody>
      </p:sp>
    </p:spTree>
    <p:extLst>
      <p:ext uri="{BB962C8B-B14F-4D97-AF65-F5344CB8AC3E}">
        <p14:creationId xmlns:p14="http://schemas.microsoft.com/office/powerpoint/2010/main" val="95340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purpose of the Hub is to deliver science-based knowledge and practical information to farmers, ranchers, forest landowners, and Native American tribes that will help them to adapt to climate change.</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3</a:t>
            </a:fld>
            <a:endParaRPr lang="en-US"/>
          </a:p>
        </p:txBody>
      </p:sp>
    </p:spTree>
    <p:extLst>
      <p:ext uri="{BB962C8B-B14F-4D97-AF65-F5344CB8AC3E}">
        <p14:creationId xmlns:p14="http://schemas.microsoft.com/office/powerpoint/2010/main" val="118678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RCP representative control pathways (climate</a:t>
            </a:r>
            <a:r>
              <a:rPr lang="en-US" baseline="0" dirty="0" smtClean="0"/>
              <a:t> outcomes</a:t>
            </a:r>
            <a:r>
              <a:rPr lang="en-US" dirty="0" smtClean="0"/>
              <a:t>).</a:t>
            </a:r>
            <a:r>
              <a:rPr lang="en-US" baseline="0" dirty="0" smtClean="0"/>
              <a:t> </a:t>
            </a:r>
            <a:r>
              <a:rPr lang="en-US" dirty="0" smtClean="0"/>
              <a:t>Three different</a:t>
            </a:r>
            <a:r>
              <a:rPr lang="en-US" baseline="0" dirty="0" smtClean="0"/>
              <a:t> scenarios. </a:t>
            </a:r>
            <a:r>
              <a:rPr lang="en-US" dirty="0" smtClean="0"/>
              <a:t>The first three variables each</a:t>
            </a:r>
            <a:r>
              <a:rPr lang="en-US" baseline="0" dirty="0" smtClean="0"/>
              <a:t> have an annual, winter, spring, summer and fall component. The last three do not. Datasets will be provided in </a:t>
            </a:r>
            <a:r>
              <a:rPr lang="en-US" baseline="0" dirty="0" err="1" smtClean="0"/>
              <a:t>geotiff</a:t>
            </a:r>
            <a:r>
              <a:rPr lang="en-US" baseline="0" dirty="0" smtClean="0"/>
              <a:t> format for each region, variable, and time – they were originally stored in </a:t>
            </a:r>
            <a:r>
              <a:rPr lang="en-US" baseline="0" dirty="0" err="1" smtClean="0"/>
              <a:t>NetCDF</a:t>
            </a:r>
            <a:r>
              <a:rPr lang="en-US" baseline="0" dirty="0" smtClean="0"/>
              <a:t> files.</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4</a:t>
            </a:fld>
            <a:endParaRPr lang="en-US"/>
          </a:p>
        </p:txBody>
      </p:sp>
    </p:spTree>
    <p:extLst>
      <p:ext uri="{BB962C8B-B14F-4D97-AF65-F5344CB8AC3E}">
        <p14:creationId xmlns:p14="http://schemas.microsoft.com/office/powerpoint/2010/main" val="169662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this was</a:t>
            </a:r>
            <a:r>
              <a:rPr lang="en-US" baseline="0" dirty="0" smtClean="0"/>
              <a:t> able to be done using Python/</a:t>
            </a:r>
            <a:r>
              <a:rPr lang="en-US" baseline="0" dirty="0" err="1" smtClean="0"/>
              <a:t>ArcPy</a:t>
            </a:r>
            <a:r>
              <a:rPr lang="en-US" baseline="0" dirty="0" smtClean="0"/>
              <a:t>. Where it was not currently possible I will try to address.</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5</a:t>
            </a:fld>
            <a:endParaRPr lang="en-US"/>
          </a:p>
        </p:txBody>
      </p:sp>
    </p:spTree>
    <p:extLst>
      <p:ext uri="{BB962C8B-B14F-4D97-AF65-F5344CB8AC3E}">
        <p14:creationId xmlns:p14="http://schemas.microsoft.com/office/powerpoint/2010/main" val="86819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Wrote function that takes a URL</a:t>
            </a:r>
            <a:r>
              <a:rPr lang="en-US" baseline="0" dirty="0" smtClean="0"/>
              <a:t> to a </a:t>
            </a:r>
            <a:r>
              <a:rPr lang="en-US" baseline="0" dirty="0" err="1" smtClean="0"/>
              <a:t>NetCDF</a:t>
            </a:r>
            <a:r>
              <a:rPr lang="en-US" baseline="0" dirty="0" smtClean="0"/>
              <a:t> and downloads it via HTTP. Looped over all variables, scenarios, and time frames. </a:t>
            </a:r>
            <a:r>
              <a:rPr lang="en-US" baseline="0" dirty="0" err="1" smtClean="0"/>
              <a:t>NetCDF</a:t>
            </a:r>
            <a:r>
              <a:rPr lang="en-US" baseline="0" dirty="0" smtClean="0"/>
              <a:t> files get stored in /</a:t>
            </a:r>
            <a:r>
              <a:rPr lang="en-US" baseline="0" dirty="0" err="1" smtClean="0"/>
              <a:t>Tooldata</a:t>
            </a:r>
            <a:r>
              <a:rPr lang="en-US" baseline="0" dirty="0" smtClean="0"/>
              <a:t>/</a:t>
            </a:r>
            <a:r>
              <a:rPr lang="en-US" baseline="0" dirty="0" err="1" smtClean="0"/>
              <a:t>downloaded_netcdf_file</a:t>
            </a:r>
            <a:r>
              <a:rPr lang="en-US" baseline="0" dirty="0" smtClean="0"/>
              <a:t>. Anyone want to see it in action?</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6</a:t>
            </a:fld>
            <a:endParaRPr lang="en-US"/>
          </a:p>
        </p:txBody>
      </p:sp>
    </p:spTree>
    <p:extLst>
      <p:ext uri="{BB962C8B-B14F-4D97-AF65-F5344CB8AC3E}">
        <p14:creationId xmlns:p14="http://schemas.microsoft.com/office/powerpoint/2010/main" val="167437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leak even when</a:t>
            </a:r>
            <a:r>
              <a:rPr lang="en-US" baseline="0" dirty="0" smtClean="0"/>
              <a:t> using Python’s del and </a:t>
            </a:r>
            <a:r>
              <a:rPr lang="en-US" sz="1200" kern="1200" dirty="0" err="1" smtClean="0">
                <a:solidFill>
                  <a:schemeClr val="tx1"/>
                </a:solidFill>
                <a:effectLst/>
                <a:latin typeface="+mn-lt"/>
                <a:ea typeface="+mn-ea"/>
                <a:cs typeface="+mn-cs"/>
              </a:rPr>
              <a:t>arcpy.Delete_management</a:t>
            </a:r>
            <a:r>
              <a:rPr lang="en-US" sz="1200" kern="1200" dirty="0" smtClean="0">
                <a:solidFill>
                  <a:schemeClr val="tx1"/>
                </a:solidFill>
                <a:effectLst/>
                <a:latin typeface="+mn-lt"/>
                <a:ea typeface="+mn-ea"/>
                <a:cs typeface="+mn-cs"/>
              </a:rPr>
              <a:t>(). I ran into a similar issue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trygin</a:t>
            </a:r>
            <a:r>
              <a:rPr lang="en-US" sz="1200" kern="1200" baseline="0" dirty="0" smtClean="0">
                <a:solidFill>
                  <a:schemeClr val="tx1"/>
                </a:solidFill>
                <a:effectLst/>
                <a:latin typeface="+mn-lt"/>
                <a:ea typeface="+mn-ea"/>
                <a:cs typeface="+mn-cs"/>
              </a:rPr>
              <a:t> to convert many </a:t>
            </a:r>
            <a:r>
              <a:rPr lang="en-US" sz="1200" kern="1200" baseline="0" dirty="0" err="1" smtClean="0">
                <a:solidFill>
                  <a:schemeClr val="tx1"/>
                </a:solidFill>
                <a:effectLst/>
                <a:latin typeface="+mn-lt"/>
                <a:ea typeface="+mn-ea"/>
                <a:cs typeface="+mn-cs"/>
              </a:rPr>
              <a:t>NetCDF</a:t>
            </a:r>
            <a:r>
              <a:rPr lang="en-US" sz="1200" kern="1200" baseline="0" dirty="0" smtClean="0">
                <a:solidFill>
                  <a:schemeClr val="tx1"/>
                </a:solidFill>
                <a:effectLst/>
                <a:latin typeface="+mn-lt"/>
                <a:ea typeface="+mn-ea"/>
                <a:cs typeface="+mn-cs"/>
              </a:rPr>
              <a:t> files to raster on another project. Same exact code worked perfectly in 10.2 so I assume this is some bus in 10.3</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7</a:t>
            </a:fld>
            <a:endParaRPr lang="en-US"/>
          </a:p>
        </p:txBody>
      </p:sp>
    </p:spTree>
    <p:extLst>
      <p:ext uri="{BB962C8B-B14F-4D97-AF65-F5344CB8AC3E}">
        <p14:creationId xmlns:p14="http://schemas.microsoft.com/office/powerpoint/2010/main" val="322781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Wrote command line tool that takes command line arguments. Basically,</a:t>
            </a:r>
            <a:r>
              <a:rPr lang="en-US" baseline="0" dirty="0" smtClean="0"/>
              <a:t> it calls up </a:t>
            </a:r>
            <a:r>
              <a:rPr lang="en-US" baseline="0" dirty="0" err="1" smtClean="0"/>
              <a:t>ArcPy</a:t>
            </a:r>
            <a:r>
              <a:rPr lang="en-US" baseline="0" dirty="0" smtClean="0"/>
              <a:t>, then exits after converting one </a:t>
            </a:r>
            <a:r>
              <a:rPr lang="en-US" baseline="0" dirty="0" err="1" smtClean="0"/>
              <a:t>NetCDF</a:t>
            </a:r>
            <a:r>
              <a:rPr lang="en-US" baseline="0" dirty="0" smtClean="0"/>
              <a:t> to raster.. Slow process but it works perfectly with every layer using the exact same code!</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8</a:t>
            </a:fld>
            <a:endParaRPr lang="en-US"/>
          </a:p>
        </p:txBody>
      </p:sp>
    </p:spTree>
    <p:extLst>
      <p:ext uri="{BB962C8B-B14F-4D97-AF65-F5344CB8AC3E}">
        <p14:creationId xmlns:p14="http://schemas.microsoft.com/office/powerpoint/2010/main" val="149292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an annual precipitation looks like over 30 year</a:t>
            </a:r>
            <a:r>
              <a:rPr lang="en-US" baseline="0" dirty="0" smtClean="0"/>
              <a:t> for CONUS – we were only concerned with PNW region and states</a:t>
            </a:r>
            <a:endParaRPr lang="en-US" dirty="0"/>
          </a:p>
        </p:txBody>
      </p:sp>
      <p:sp>
        <p:nvSpPr>
          <p:cNvPr id="4" name="Slide Number Placeholder 3"/>
          <p:cNvSpPr>
            <a:spLocks noGrp="1"/>
          </p:cNvSpPr>
          <p:nvPr>
            <p:ph type="sldNum" sz="quarter" idx="10"/>
          </p:nvPr>
        </p:nvSpPr>
        <p:spPr/>
        <p:txBody>
          <a:bodyPr/>
          <a:lstStyle/>
          <a:p>
            <a:fld id="{14C1B671-6B64-4DD8-83C4-9383986AB97B}" type="slidenum">
              <a:rPr lang="en-US" smtClean="0"/>
              <a:t>9</a:t>
            </a:fld>
            <a:endParaRPr lang="en-US"/>
          </a:p>
        </p:txBody>
      </p:sp>
    </p:spTree>
    <p:extLst>
      <p:ext uri="{BB962C8B-B14F-4D97-AF65-F5344CB8AC3E}">
        <p14:creationId xmlns:p14="http://schemas.microsoft.com/office/powerpoint/2010/main" val="3080324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DB18D9-7F4E-4E0B-8749-E840F7DAC76B}"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122806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DB18D9-7F4E-4E0B-8749-E840F7DAC76B}"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415840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DB18D9-7F4E-4E0B-8749-E840F7DAC76B}"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54992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DB18D9-7F4E-4E0B-8749-E840F7DAC76B}"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3270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DB18D9-7F4E-4E0B-8749-E840F7DAC76B}"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69047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DB18D9-7F4E-4E0B-8749-E840F7DAC76B}"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288504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DB18D9-7F4E-4E0B-8749-E840F7DAC76B}"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115178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DB18D9-7F4E-4E0B-8749-E840F7DAC76B}"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72714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B18D9-7F4E-4E0B-8749-E840F7DAC76B}"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365153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B18D9-7F4E-4E0B-8749-E840F7DAC76B}"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152441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B18D9-7F4E-4E0B-8749-E840F7DAC76B}"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D148C-2D7C-40DC-BF84-56B5C5BD0055}" type="slidenum">
              <a:rPr lang="en-US" smtClean="0"/>
              <a:t>‹#›</a:t>
            </a:fld>
            <a:endParaRPr lang="en-US"/>
          </a:p>
        </p:txBody>
      </p:sp>
    </p:spTree>
    <p:extLst>
      <p:ext uri="{BB962C8B-B14F-4D97-AF65-F5344CB8AC3E}">
        <p14:creationId xmlns:p14="http://schemas.microsoft.com/office/powerpoint/2010/main" val="117820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B18D9-7F4E-4E0B-8749-E840F7DAC76B}" type="datetimeFigureOut">
              <a:rPr lang="en-US" smtClean="0"/>
              <a:t>11/30/2015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D148C-2D7C-40DC-BF84-56B5C5BD0055}" type="slidenum">
              <a:rPr lang="en-US" smtClean="0"/>
              <a:t>‹#›</a:t>
            </a:fld>
            <a:endParaRPr lang="en-US"/>
          </a:p>
        </p:txBody>
      </p:sp>
    </p:spTree>
    <p:extLst>
      <p:ext uri="{BB962C8B-B14F-4D97-AF65-F5344CB8AC3E}">
        <p14:creationId xmlns:p14="http://schemas.microsoft.com/office/powerpoint/2010/main" val="4236268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UIdaho</a:t>
            </a:r>
            <a:r>
              <a:rPr lang="en-US" dirty="0" smtClean="0"/>
              <a:t>/USDA’s PNW Climate Hub Map/Data Automation Project</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endParaRPr lang="en-US" dirty="0"/>
          </a:p>
          <a:p>
            <a:r>
              <a:rPr lang="en-US" dirty="0" smtClean="0"/>
              <a:t>Donovan VanSant</a:t>
            </a:r>
          </a:p>
          <a:p>
            <a:r>
              <a:rPr lang="en-US" dirty="0" smtClean="0"/>
              <a:t>University of Idaho</a:t>
            </a:r>
          </a:p>
        </p:txBody>
      </p:sp>
    </p:spTree>
    <p:extLst>
      <p:ext uri="{BB962C8B-B14F-4D97-AF65-F5344CB8AC3E}">
        <p14:creationId xmlns:p14="http://schemas.microsoft.com/office/powerpoint/2010/main" val="2784290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Clipping</a:t>
            </a:r>
            <a:endParaRPr lang="en-US" dirty="0"/>
          </a:p>
        </p:txBody>
      </p:sp>
      <p:sp>
        <p:nvSpPr>
          <p:cNvPr id="3" name="Content Placeholder 2"/>
          <p:cNvSpPr>
            <a:spLocks noGrp="1"/>
          </p:cNvSpPr>
          <p:nvPr>
            <p:ph idx="1"/>
          </p:nvPr>
        </p:nvSpPr>
        <p:spPr/>
        <p:txBody>
          <a:bodyPr/>
          <a:lstStyle/>
          <a:p>
            <a:r>
              <a:rPr lang="en-US" dirty="0" smtClean="0"/>
              <a:t>Used extract by mask -&gt; requires spatial analyst extension as it can clip a raster layer to a region (polygon)</a:t>
            </a:r>
          </a:p>
          <a:p>
            <a:r>
              <a:rPr lang="en-US" dirty="0" smtClean="0"/>
              <a:t>Clipped all raster layers to each region generating new raster files with a naming convention using the region at the beginning of the file names</a:t>
            </a:r>
          </a:p>
          <a:p>
            <a:r>
              <a:rPr lang="en-US" dirty="0" smtClean="0"/>
              <a:t>Idaho_macav2metdata_coldestnight_20102039_rcp45_20CMIP5ModelMean.tif</a:t>
            </a:r>
          </a:p>
          <a:p>
            <a:r>
              <a:rPr lang="en-US" dirty="0" smtClean="0"/>
              <a:t>Python code in </a:t>
            </a:r>
            <a:r>
              <a:rPr lang="en-US" b="1" dirty="0" smtClean="0"/>
              <a:t>clip-to-region.py</a:t>
            </a:r>
            <a:endParaRPr lang="en-US" b="1" dirty="0"/>
          </a:p>
        </p:txBody>
      </p:sp>
    </p:spTree>
    <p:extLst>
      <p:ext uri="{BB962C8B-B14F-4D97-AF65-F5344CB8AC3E}">
        <p14:creationId xmlns:p14="http://schemas.microsoft.com/office/powerpoint/2010/main" val="1110537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3"/>
          <a:srcRect l="6975" t="12400" r="67662" b="39691"/>
          <a:stretch/>
        </p:blipFill>
        <p:spPr>
          <a:xfrm>
            <a:off x="1828800" y="1690688"/>
            <a:ext cx="8534400" cy="4946304"/>
          </a:xfrm>
          <a:prstGeom prst="rect">
            <a:avLst/>
          </a:prstGeom>
        </p:spPr>
      </p:pic>
    </p:spTree>
    <p:extLst>
      <p:ext uri="{BB962C8B-B14F-4D97-AF65-F5344CB8AC3E}">
        <p14:creationId xmlns:p14="http://schemas.microsoft.com/office/powerpoint/2010/main" val="68341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Regional Statistics</a:t>
            </a:r>
            <a:endParaRPr lang="en-US" dirty="0"/>
          </a:p>
        </p:txBody>
      </p:sp>
      <p:sp>
        <p:nvSpPr>
          <p:cNvPr id="3" name="Content Placeholder 2"/>
          <p:cNvSpPr>
            <a:spLocks noGrp="1"/>
          </p:cNvSpPr>
          <p:nvPr>
            <p:ph idx="1"/>
          </p:nvPr>
        </p:nvSpPr>
        <p:spPr/>
        <p:txBody>
          <a:bodyPr/>
          <a:lstStyle/>
          <a:p>
            <a:r>
              <a:rPr lang="en-US" dirty="0" smtClean="0"/>
              <a:t>Minimum, maximum, mean, and standard deviation</a:t>
            </a:r>
          </a:p>
          <a:p>
            <a:r>
              <a:rPr lang="en-US" dirty="0" smtClean="0"/>
              <a:t>Used to create .</a:t>
            </a:r>
            <a:r>
              <a:rPr lang="en-US" dirty="0" err="1" smtClean="0"/>
              <a:t>lyr</a:t>
            </a:r>
            <a:r>
              <a:rPr lang="en-US" dirty="0" smtClean="0"/>
              <a:t> files for consistent raster </a:t>
            </a:r>
            <a:r>
              <a:rPr lang="en-US" dirty="0" err="1" smtClean="0"/>
              <a:t>symbology</a:t>
            </a:r>
            <a:r>
              <a:rPr lang="en-US" dirty="0" smtClean="0"/>
              <a:t> across each region/variable through time</a:t>
            </a:r>
          </a:p>
          <a:p>
            <a:r>
              <a:rPr lang="en-US" dirty="0" smtClean="0"/>
              <a:t>Creates a comma separated file with all of the information needed – a manual task is to create the .</a:t>
            </a:r>
            <a:r>
              <a:rPr lang="en-US" dirty="0" err="1" smtClean="0"/>
              <a:t>lyr</a:t>
            </a:r>
            <a:r>
              <a:rPr lang="en-US" dirty="0" smtClean="0"/>
              <a:t> file for each combination</a:t>
            </a:r>
          </a:p>
          <a:p>
            <a:r>
              <a:rPr lang="en-US" dirty="0" smtClean="0"/>
              <a:t>Code in </a:t>
            </a:r>
            <a:r>
              <a:rPr lang="en-US" b="1" dirty="0" smtClean="0"/>
              <a:t>get-clipped.statistics.py</a:t>
            </a:r>
            <a:endParaRPr lang="en-US" b="1" dirty="0"/>
          </a:p>
        </p:txBody>
      </p:sp>
    </p:spTree>
    <p:extLst>
      <p:ext uri="{BB962C8B-B14F-4D97-AF65-F5344CB8AC3E}">
        <p14:creationId xmlns:p14="http://schemas.microsoft.com/office/powerpoint/2010/main" val="2043066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a:t>
            </a:r>
            <a:r>
              <a:rPr lang="en-US" dirty="0" err="1" smtClean="0"/>
              <a:t>lyr</a:t>
            </a:r>
            <a:r>
              <a:rPr lang="en-US" dirty="0" smtClean="0"/>
              <a:t> files</a:t>
            </a:r>
            <a:endParaRPr lang="en-US" dirty="0"/>
          </a:p>
        </p:txBody>
      </p:sp>
      <p:pic>
        <p:nvPicPr>
          <p:cNvPr id="4" name="Content Placeholder 3"/>
          <p:cNvPicPr>
            <a:picLocks noGrp="1" noChangeAspect="1"/>
          </p:cNvPicPr>
          <p:nvPr>
            <p:ph idx="1"/>
          </p:nvPr>
        </p:nvPicPr>
        <p:blipFill rotWithShape="1">
          <a:blip r:embed="rId3"/>
          <a:srcRect r="54538" b="14039"/>
          <a:stretch/>
        </p:blipFill>
        <p:spPr>
          <a:xfrm>
            <a:off x="1888958" y="1690688"/>
            <a:ext cx="8414084" cy="4881444"/>
          </a:xfrm>
          <a:prstGeom prst="rect">
            <a:avLst/>
          </a:prstGeom>
        </p:spPr>
      </p:pic>
    </p:spTree>
    <p:extLst>
      <p:ext uri="{BB962C8B-B14F-4D97-AF65-F5344CB8AC3E}">
        <p14:creationId xmlns:p14="http://schemas.microsoft.com/office/powerpoint/2010/main" val="1638182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a:t>
            </a:r>
            <a:r>
              <a:rPr lang="en-US" dirty="0" err="1" smtClean="0"/>
              <a:t>lyr</a:t>
            </a:r>
            <a:r>
              <a:rPr lang="en-US" dirty="0" smtClean="0"/>
              <a:t> files - continued</a:t>
            </a:r>
            <a:endParaRPr lang="en-US" dirty="0"/>
          </a:p>
        </p:txBody>
      </p:sp>
      <p:pic>
        <p:nvPicPr>
          <p:cNvPr id="8" name="Content Placeholder 7"/>
          <p:cNvPicPr>
            <a:picLocks noGrp="1" noChangeAspect="1"/>
          </p:cNvPicPr>
          <p:nvPr>
            <p:ph idx="1"/>
          </p:nvPr>
        </p:nvPicPr>
        <p:blipFill rotWithShape="1">
          <a:blip r:embed="rId3"/>
          <a:srcRect r="54626" b="15106"/>
          <a:stretch/>
        </p:blipFill>
        <p:spPr>
          <a:xfrm>
            <a:off x="1852863" y="1690688"/>
            <a:ext cx="8486273" cy="4871543"/>
          </a:xfrm>
          <a:prstGeom prst="rect">
            <a:avLst/>
          </a:prstGeom>
        </p:spPr>
      </p:pic>
    </p:spTree>
    <p:extLst>
      <p:ext uri="{BB962C8B-B14F-4D97-AF65-F5344CB8AC3E}">
        <p14:creationId xmlns:p14="http://schemas.microsoft.com/office/powerpoint/2010/main" val="1439930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Documents</a:t>
            </a:r>
            <a:endParaRPr lang="en-US" dirty="0"/>
          </a:p>
        </p:txBody>
      </p:sp>
      <p:sp>
        <p:nvSpPr>
          <p:cNvPr id="3" name="Content Placeholder 2"/>
          <p:cNvSpPr>
            <a:spLocks noGrp="1"/>
          </p:cNvSpPr>
          <p:nvPr>
            <p:ph idx="1"/>
          </p:nvPr>
        </p:nvSpPr>
        <p:spPr/>
        <p:txBody>
          <a:bodyPr/>
          <a:lstStyle/>
          <a:p>
            <a:r>
              <a:rPr lang="en-US" dirty="0" smtClean="0"/>
              <a:t>One for each region</a:t>
            </a:r>
          </a:p>
          <a:p>
            <a:r>
              <a:rPr lang="en-US" dirty="0" smtClean="0"/>
              <a:t>In this case Idaho, Oregon, Washington, and PNW region</a:t>
            </a:r>
          </a:p>
          <a:p>
            <a:r>
              <a:rPr lang="en-US" dirty="0" smtClean="0"/>
              <a:t>Common naming convention tip</a:t>
            </a:r>
          </a:p>
          <a:p>
            <a:r>
              <a:rPr lang="en-US" dirty="0" smtClean="0"/>
              <a:t>Was done by hand</a:t>
            </a:r>
          </a:p>
          <a:p>
            <a:r>
              <a:rPr lang="en-US" dirty="0" smtClean="0"/>
              <a:t>Cannot create a blank MXD in </a:t>
            </a:r>
            <a:r>
              <a:rPr lang="en-US" dirty="0" err="1" smtClean="0"/>
              <a:t>ArcPy</a:t>
            </a:r>
            <a:endParaRPr lang="en-US" dirty="0"/>
          </a:p>
        </p:txBody>
      </p:sp>
    </p:spTree>
    <p:extLst>
      <p:ext uri="{BB962C8B-B14F-4D97-AF65-F5344CB8AC3E}">
        <p14:creationId xmlns:p14="http://schemas.microsoft.com/office/powerpoint/2010/main" val="4224915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make-maps.py</a:t>
            </a:r>
            <a:endParaRPr lang="en-US" dirty="0"/>
          </a:p>
        </p:txBody>
      </p:sp>
      <p:sp>
        <p:nvSpPr>
          <p:cNvPr id="3" name="Content Placeholder 2"/>
          <p:cNvSpPr>
            <a:spLocks noGrp="1"/>
          </p:cNvSpPr>
          <p:nvPr>
            <p:ph idx="1"/>
          </p:nvPr>
        </p:nvSpPr>
        <p:spPr/>
        <p:txBody>
          <a:bodyPr/>
          <a:lstStyle/>
          <a:p>
            <a:r>
              <a:rPr lang="en-US" dirty="0" smtClean="0"/>
              <a:t>Opens map document for correct region to get layout view elements</a:t>
            </a:r>
          </a:p>
          <a:p>
            <a:r>
              <a:rPr lang="en-US" dirty="0" smtClean="0"/>
              <a:t>Adds raster layer</a:t>
            </a:r>
          </a:p>
          <a:p>
            <a:r>
              <a:rPr lang="en-US" dirty="0" smtClean="0"/>
              <a:t>Applies consistent </a:t>
            </a:r>
            <a:r>
              <a:rPr lang="en-US" dirty="0" err="1" smtClean="0"/>
              <a:t>symbology</a:t>
            </a:r>
            <a:r>
              <a:rPr lang="en-US" dirty="0" smtClean="0"/>
              <a:t> from region-</a:t>
            </a:r>
            <a:r>
              <a:rPr lang="en-US" dirty="0" err="1" smtClean="0"/>
              <a:t>variable.lyr</a:t>
            </a:r>
            <a:r>
              <a:rPr lang="en-US" dirty="0" smtClean="0"/>
              <a:t> files</a:t>
            </a:r>
          </a:p>
          <a:p>
            <a:r>
              <a:rPr lang="en-US" dirty="0" smtClean="0"/>
              <a:t>Exports maps as PDF files to /Doc/maps using the same naming convention with the region in front of the </a:t>
            </a:r>
            <a:r>
              <a:rPr lang="en-US" dirty="0" err="1" smtClean="0"/>
              <a:t>layer_name</a:t>
            </a:r>
            <a:r>
              <a:rPr lang="en-US" dirty="0" smtClean="0"/>
              <a:t>.</a:t>
            </a:r>
          </a:p>
          <a:p>
            <a:endParaRPr lang="en-US" dirty="0"/>
          </a:p>
        </p:txBody>
      </p:sp>
    </p:spTree>
    <p:extLst>
      <p:ext uri="{BB962C8B-B14F-4D97-AF65-F5344CB8AC3E}">
        <p14:creationId xmlns:p14="http://schemas.microsoft.com/office/powerpoint/2010/main" val="1407513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 Results</a:t>
            </a:r>
            <a:endParaRPr lang="en-US" dirty="0"/>
          </a:p>
        </p:txBody>
      </p:sp>
      <p:sp>
        <p:nvSpPr>
          <p:cNvPr id="5" name="Content Placeholder 4"/>
          <p:cNvSpPr>
            <a:spLocks noGrp="1"/>
          </p:cNvSpPr>
          <p:nvPr>
            <p:ph idx="1"/>
          </p:nvPr>
        </p:nvSpPr>
        <p:spPr/>
        <p:txBody>
          <a:bodyPr/>
          <a:lstStyle/>
          <a:p>
            <a:endParaRPr lang="en-US" dirty="0"/>
          </a:p>
        </p:txBody>
      </p:sp>
      <p:pic>
        <p:nvPicPr>
          <p:cNvPr id="8" name="Picture 7"/>
          <p:cNvPicPr>
            <a:picLocks noChangeAspect="1"/>
          </p:cNvPicPr>
          <p:nvPr/>
        </p:nvPicPr>
        <p:blipFill rotWithShape="1">
          <a:blip r:embed="rId3"/>
          <a:srcRect l="7859" t="860" r="62405" b="24014"/>
          <a:stretch/>
        </p:blipFill>
        <p:spPr>
          <a:xfrm>
            <a:off x="3184939" y="1744791"/>
            <a:ext cx="5822122" cy="4513006"/>
          </a:xfrm>
          <a:prstGeom prst="rect">
            <a:avLst/>
          </a:prstGeom>
        </p:spPr>
      </p:pic>
    </p:spTree>
    <p:extLst>
      <p:ext uri="{BB962C8B-B14F-4D97-AF65-F5344CB8AC3E}">
        <p14:creationId xmlns:p14="http://schemas.microsoft.com/office/powerpoint/2010/main" val="631094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03710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Climate Hub Regions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3829" y="1690688"/>
            <a:ext cx="7964341" cy="4488993"/>
          </a:xfrm>
        </p:spPr>
      </p:pic>
    </p:spTree>
    <p:extLst>
      <p:ext uri="{BB962C8B-B14F-4D97-AF65-F5344CB8AC3E}">
        <p14:creationId xmlns:p14="http://schemas.microsoft.com/office/powerpoint/2010/main" val="3122871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USDA? Climate Hub?</a:t>
            </a:r>
            <a:endParaRPr lang="en-US" dirty="0"/>
          </a:p>
        </p:txBody>
      </p:sp>
      <p:sp>
        <p:nvSpPr>
          <p:cNvPr id="3" name="Content Placeholder 2"/>
          <p:cNvSpPr>
            <a:spLocks noGrp="1"/>
          </p:cNvSpPr>
          <p:nvPr>
            <p:ph idx="1"/>
          </p:nvPr>
        </p:nvSpPr>
        <p:spPr/>
        <p:txBody>
          <a:bodyPr/>
          <a:lstStyle/>
          <a:p>
            <a:r>
              <a:rPr lang="en-US" dirty="0"/>
              <a:t>The </a:t>
            </a:r>
            <a:r>
              <a:rPr lang="en-US" b="1" dirty="0"/>
              <a:t>mission</a:t>
            </a:r>
            <a:r>
              <a:rPr lang="en-US" dirty="0"/>
              <a:t> of the Climate Hubs is </a:t>
            </a:r>
            <a:r>
              <a:rPr lang="en-US" b="1" dirty="0"/>
              <a:t>to develop </a:t>
            </a:r>
            <a:r>
              <a:rPr lang="en-US" dirty="0"/>
              <a:t>and </a:t>
            </a:r>
            <a:r>
              <a:rPr lang="en-US" b="1" dirty="0"/>
              <a:t>deliver science-based, </a:t>
            </a:r>
            <a:r>
              <a:rPr lang="en-US" dirty="0"/>
              <a:t>region-specific information and technologies, with USDA agencies and partners, to agricultural and natural resource managers that enable climate-informed decision-making, and to provide access to assistance to implement those decisions.  This is in alignment with the USDA mission to provide leadership on food, agriculture, natural resources, rural development, nutrition, and related issues based on sound public policy, the best available science, and efficient management.</a:t>
            </a:r>
          </a:p>
          <a:p>
            <a:endParaRPr lang="en-US" dirty="0"/>
          </a:p>
        </p:txBody>
      </p:sp>
    </p:spTree>
    <p:extLst>
      <p:ext uri="{BB962C8B-B14F-4D97-AF65-F5344CB8AC3E}">
        <p14:creationId xmlns:p14="http://schemas.microsoft.com/office/powerpoint/2010/main" val="990668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Static, downloadable maps and datasets for Historical, RCP4.5, RCP8.5</a:t>
            </a:r>
          </a:p>
          <a:p>
            <a:r>
              <a:rPr lang="en-US" dirty="0" smtClean="0"/>
              <a:t>Cover 6 climate metrics of interest to land managers</a:t>
            </a:r>
          </a:p>
          <a:p>
            <a:pPr marL="1028700" lvl="1" indent="-571500">
              <a:buFont typeface="+mj-lt"/>
              <a:buAutoNum type="romanLcPeriod"/>
            </a:pPr>
            <a:r>
              <a:rPr lang="en-US" dirty="0" smtClean="0"/>
              <a:t>Mean Minimum and Maximum </a:t>
            </a:r>
            <a:r>
              <a:rPr lang="en-US" dirty="0"/>
              <a:t>T</a:t>
            </a:r>
            <a:r>
              <a:rPr lang="en-US" dirty="0" smtClean="0"/>
              <a:t>emperature</a:t>
            </a:r>
          </a:p>
          <a:p>
            <a:pPr marL="1028700" lvl="1" indent="-571500">
              <a:buFont typeface="+mj-lt"/>
              <a:buAutoNum type="romanLcPeriod"/>
            </a:pPr>
            <a:r>
              <a:rPr lang="en-US" dirty="0" smtClean="0"/>
              <a:t>Accumulated Precipitation</a:t>
            </a:r>
          </a:p>
          <a:p>
            <a:pPr marL="1028700" lvl="1" indent="-571500">
              <a:buFont typeface="+mj-lt"/>
              <a:buAutoNum type="romanLcPeriod"/>
            </a:pPr>
            <a:r>
              <a:rPr lang="en-US" dirty="0" smtClean="0"/>
              <a:t>Reference Evapotranspiration</a:t>
            </a:r>
          </a:p>
          <a:p>
            <a:pPr marL="1028700" lvl="1" indent="-571500">
              <a:buFont typeface="+mj-lt"/>
              <a:buAutoNum type="romanLcPeriod"/>
            </a:pPr>
            <a:r>
              <a:rPr lang="en-US" dirty="0" smtClean="0"/>
              <a:t>Freeze-free Days</a:t>
            </a:r>
          </a:p>
          <a:p>
            <a:pPr marL="1028700" lvl="1" indent="-571500">
              <a:buFont typeface="+mj-lt"/>
              <a:buAutoNum type="romanLcPeriod"/>
            </a:pPr>
            <a:r>
              <a:rPr lang="en-US" dirty="0" smtClean="0"/>
              <a:t>Cold Hardiness Zones</a:t>
            </a:r>
          </a:p>
          <a:p>
            <a:pPr marL="1028700" lvl="1" indent="-571500">
              <a:buFont typeface="+mj-lt"/>
              <a:buAutoNum type="romanLcPeriod"/>
            </a:pPr>
            <a:r>
              <a:rPr lang="en-US" dirty="0" smtClean="0"/>
              <a:t>Growing Degree Days</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367715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was it done?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Automate as much as possible with Python/</a:t>
            </a:r>
            <a:r>
              <a:rPr lang="en-US" dirty="0" err="1" smtClean="0"/>
              <a:t>ArcPy</a:t>
            </a:r>
            <a:endParaRPr lang="en-US" dirty="0" smtClean="0"/>
          </a:p>
          <a:p>
            <a:r>
              <a:rPr lang="en-US" dirty="0" smtClean="0"/>
              <a:t>Use Requests (HTTP for humans) Python module to download </a:t>
            </a:r>
            <a:r>
              <a:rPr lang="en-US" dirty="0" err="1" smtClean="0"/>
              <a:t>NetCDF</a:t>
            </a:r>
            <a:r>
              <a:rPr lang="en-US" dirty="0" smtClean="0"/>
              <a:t> datasets</a:t>
            </a:r>
          </a:p>
          <a:p>
            <a:r>
              <a:rPr lang="en-US" dirty="0" smtClean="0"/>
              <a:t>Convert </a:t>
            </a:r>
            <a:r>
              <a:rPr lang="en-US" dirty="0" err="1" smtClean="0"/>
              <a:t>NetCDF</a:t>
            </a:r>
            <a:r>
              <a:rPr lang="en-US" dirty="0" smtClean="0"/>
              <a:t> files into raster layers (</a:t>
            </a:r>
            <a:r>
              <a:rPr lang="en-US" dirty="0" err="1" smtClean="0"/>
              <a:t>geotiff</a:t>
            </a:r>
            <a:r>
              <a:rPr lang="en-US" dirty="0" smtClean="0"/>
              <a:t>)</a:t>
            </a:r>
          </a:p>
          <a:p>
            <a:r>
              <a:rPr lang="en-US" dirty="0" smtClean="0"/>
              <a:t>Clip raster layers to regions</a:t>
            </a:r>
          </a:p>
          <a:p>
            <a:r>
              <a:rPr lang="en-US" dirty="0" smtClean="0"/>
              <a:t>Get min, max, mean, and </a:t>
            </a:r>
            <a:r>
              <a:rPr lang="en-US" dirty="0" err="1" smtClean="0"/>
              <a:t>std</a:t>
            </a:r>
            <a:r>
              <a:rPr lang="en-US" dirty="0" smtClean="0"/>
              <a:t> for each region/variable/time period</a:t>
            </a:r>
          </a:p>
          <a:p>
            <a:r>
              <a:rPr lang="en-US" dirty="0" smtClean="0"/>
              <a:t>Create .</a:t>
            </a:r>
            <a:r>
              <a:rPr lang="en-US" dirty="0" err="1" smtClean="0"/>
              <a:t>lyr</a:t>
            </a:r>
            <a:r>
              <a:rPr lang="en-US" dirty="0" smtClean="0"/>
              <a:t> color ramp for consistent </a:t>
            </a:r>
            <a:r>
              <a:rPr lang="en-US" dirty="0" err="1" smtClean="0"/>
              <a:t>symbology</a:t>
            </a:r>
            <a:endParaRPr lang="en-US" dirty="0" smtClean="0"/>
          </a:p>
          <a:p>
            <a:r>
              <a:rPr lang="en-US" dirty="0" smtClean="0"/>
              <a:t>Make map document templates for each region</a:t>
            </a:r>
          </a:p>
          <a:p>
            <a:r>
              <a:rPr lang="en-US" dirty="0" smtClean="0"/>
              <a:t>Loop through all layers</a:t>
            </a:r>
          </a:p>
          <a:p>
            <a:r>
              <a:rPr lang="en-US" dirty="0" smtClean="0"/>
              <a:t>Add layer to map document</a:t>
            </a:r>
          </a:p>
          <a:p>
            <a:r>
              <a:rPr lang="en-US" dirty="0" smtClean="0"/>
              <a:t>Style layer using consistent .</a:t>
            </a:r>
            <a:r>
              <a:rPr lang="en-US" dirty="0" err="1" smtClean="0"/>
              <a:t>lyr</a:t>
            </a:r>
            <a:r>
              <a:rPr lang="en-US" dirty="0" smtClean="0"/>
              <a:t> file</a:t>
            </a:r>
          </a:p>
          <a:p>
            <a:r>
              <a:rPr lang="en-US" dirty="0" smtClean="0"/>
              <a:t>Save map document as a pdf (could be another format like jpeg, gif or </a:t>
            </a:r>
            <a:r>
              <a:rPr lang="en-US" dirty="0" err="1" smtClean="0"/>
              <a:t>png</a:t>
            </a:r>
            <a:r>
              <a:rPr lang="en-US" dirty="0" smtClean="0"/>
              <a:t>)</a:t>
            </a:r>
            <a:endParaRPr lang="en-US" dirty="0"/>
          </a:p>
        </p:txBody>
      </p:sp>
    </p:spTree>
    <p:extLst>
      <p:ext uri="{BB962C8B-B14F-4D97-AF65-F5344CB8AC3E}">
        <p14:creationId xmlns:p14="http://schemas.microsoft.com/office/powerpoint/2010/main" val="828670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
            </a:r>
            <a:r>
              <a:rPr lang="en-US" dirty="0" smtClean="0"/>
              <a:t>ownload-data.py</a:t>
            </a:r>
            <a:endParaRPr lang="en-US" dirty="0"/>
          </a:p>
        </p:txBody>
      </p:sp>
      <p:pic>
        <p:nvPicPr>
          <p:cNvPr id="4" name="Content Placeholder 3"/>
          <p:cNvPicPr>
            <a:picLocks noGrp="1" noChangeAspect="1"/>
          </p:cNvPicPr>
          <p:nvPr>
            <p:ph idx="1"/>
          </p:nvPr>
        </p:nvPicPr>
        <p:blipFill rotWithShape="1">
          <a:blip r:embed="rId3"/>
          <a:srcRect l="572" t="-181" r="54539" b="18273"/>
          <a:stretch/>
        </p:blipFill>
        <p:spPr>
          <a:xfrm>
            <a:off x="1351547" y="1407693"/>
            <a:ext cx="9488905" cy="5312307"/>
          </a:xfrm>
          <a:prstGeom prst="rect">
            <a:avLst/>
          </a:prstGeom>
        </p:spPr>
      </p:pic>
    </p:spTree>
    <p:extLst>
      <p:ext uri="{BB962C8B-B14F-4D97-AF65-F5344CB8AC3E}">
        <p14:creationId xmlns:p14="http://schemas.microsoft.com/office/powerpoint/2010/main" val="444433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a:t>
            </a:r>
            <a:r>
              <a:rPr lang="en-US" dirty="0" smtClean="0"/>
              <a:t>etcdf-to-raster.py</a:t>
            </a:r>
            <a:endParaRPr lang="en-US" dirty="0"/>
          </a:p>
        </p:txBody>
      </p:sp>
      <p:pic>
        <p:nvPicPr>
          <p:cNvPr id="4" name="Content Placeholder 3"/>
          <p:cNvPicPr>
            <a:picLocks noGrp="1" noChangeAspect="1"/>
          </p:cNvPicPr>
          <p:nvPr>
            <p:ph idx="1"/>
          </p:nvPr>
        </p:nvPicPr>
        <p:blipFill rotWithShape="1">
          <a:blip r:embed="rId3"/>
          <a:srcRect r="54424" b="62144"/>
          <a:stretch/>
        </p:blipFill>
        <p:spPr>
          <a:xfrm>
            <a:off x="536561" y="2219663"/>
            <a:ext cx="11118877" cy="2833600"/>
          </a:xfrm>
          <a:prstGeom prst="rect">
            <a:avLst/>
          </a:prstGeom>
        </p:spPr>
      </p:pic>
    </p:spTree>
    <p:extLst>
      <p:ext uri="{BB962C8B-B14F-4D97-AF65-F5344CB8AC3E}">
        <p14:creationId xmlns:p14="http://schemas.microsoft.com/office/powerpoint/2010/main" val="4001775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 mywrapper.py</a:t>
            </a:r>
            <a:endParaRPr lang="en-US" dirty="0"/>
          </a:p>
        </p:txBody>
      </p:sp>
      <p:pic>
        <p:nvPicPr>
          <p:cNvPr id="4" name="Content Placeholder 3"/>
          <p:cNvPicPr>
            <a:picLocks noGrp="1" noChangeAspect="1"/>
          </p:cNvPicPr>
          <p:nvPr>
            <p:ph idx="1"/>
          </p:nvPr>
        </p:nvPicPr>
        <p:blipFill rotWithShape="1">
          <a:blip r:embed="rId3"/>
          <a:srcRect r="54768" b="36040"/>
          <a:stretch/>
        </p:blipFill>
        <p:spPr>
          <a:xfrm>
            <a:off x="570607" y="1570372"/>
            <a:ext cx="11050786" cy="4794333"/>
          </a:xfrm>
          <a:prstGeom prst="rect">
            <a:avLst/>
          </a:prstGeom>
        </p:spPr>
      </p:pic>
    </p:spTree>
    <p:extLst>
      <p:ext uri="{BB962C8B-B14F-4D97-AF65-F5344CB8AC3E}">
        <p14:creationId xmlns:p14="http://schemas.microsoft.com/office/powerpoint/2010/main" val="1655801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6" name="Content Placeholder 5"/>
          <p:cNvPicPr>
            <a:picLocks noGrp="1" noChangeAspect="1"/>
          </p:cNvPicPr>
          <p:nvPr>
            <p:ph idx="1"/>
          </p:nvPr>
        </p:nvPicPr>
        <p:blipFill rotWithShape="1">
          <a:blip r:embed="rId3"/>
          <a:srcRect l="6793" t="11301" r="66215" b="25817"/>
          <a:stretch/>
        </p:blipFill>
        <p:spPr>
          <a:xfrm>
            <a:off x="2833687" y="1690688"/>
            <a:ext cx="6524625" cy="4663574"/>
          </a:xfrm>
          <a:prstGeom prst="rect">
            <a:avLst/>
          </a:prstGeom>
        </p:spPr>
      </p:pic>
    </p:spTree>
    <p:extLst>
      <p:ext uri="{BB962C8B-B14F-4D97-AF65-F5344CB8AC3E}">
        <p14:creationId xmlns:p14="http://schemas.microsoft.com/office/powerpoint/2010/main" val="231220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966</Words>
  <Application>Microsoft Office PowerPoint</Application>
  <PresentationFormat>Widescreen</PresentationFormat>
  <Paragraphs>86</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UIdaho/USDA’s PNW Climate Hub Map/Data Automation Project</vt:lpstr>
      <vt:lpstr>Climate Hub Regions</vt:lpstr>
      <vt:lpstr>USDA? Climate Hub?</vt:lpstr>
      <vt:lpstr>Deliverables?</vt:lpstr>
      <vt:lpstr>How was it done?</vt:lpstr>
      <vt:lpstr>download-data.py</vt:lpstr>
      <vt:lpstr>netcdf-to-raster.py</vt:lpstr>
      <vt:lpstr>Solution?? – mywrapper.py</vt:lpstr>
      <vt:lpstr>Results</vt:lpstr>
      <vt:lpstr>Clipping</vt:lpstr>
      <vt:lpstr>PowerPoint Presentation</vt:lpstr>
      <vt:lpstr>Regional Statistics</vt:lpstr>
      <vt:lpstr>Creating .lyr files</vt:lpstr>
      <vt:lpstr>Creating .lyr files - continued</vt:lpstr>
      <vt:lpstr>Map Documents</vt:lpstr>
      <vt:lpstr>make-maps.py</vt:lpstr>
      <vt:lpstr>End Results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PNW Climate Hub Climate Maps</dc:title>
  <dc:creator>VanSant</dc:creator>
  <cp:lastModifiedBy>VanSant</cp:lastModifiedBy>
  <cp:revision>92</cp:revision>
  <dcterms:created xsi:type="dcterms:W3CDTF">2015-11-30T10:15:29Z</dcterms:created>
  <dcterms:modified xsi:type="dcterms:W3CDTF">2015-11-30T11:58:22Z</dcterms:modified>
</cp:coreProperties>
</file>