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7947600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952">
          <p15:clr>
            <a:srgbClr val="747775"/>
          </p15:clr>
        </p15:guide>
        <p15:guide id="2" pos="13824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ncgwTO0zKOaUgkQL/RchVWUkf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" d="100"/>
          <a:sy n="12" d="100"/>
        </p:scale>
        <p:origin x="1548" y="140"/>
      </p:cViewPr>
      <p:guideLst>
        <p:guide orient="horz" pos="1195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46276" y="685800"/>
            <a:ext cx="396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46213" y="685800"/>
            <a:ext cx="3965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1496200" y="5493309"/>
            <a:ext cx="40899000" cy="15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1496160" y="20909544"/>
            <a:ext cx="40899000" cy="58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 hasCustomPrompt="1"/>
          </p:nvPr>
        </p:nvSpPr>
        <p:spPr>
          <a:xfrm>
            <a:off x="1496160" y="8160744"/>
            <a:ext cx="40899000" cy="14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1496160" y="23256416"/>
            <a:ext cx="40899000" cy="9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t" anchorCtr="0">
            <a:normAutofit/>
          </a:bodyPr>
          <a:lstStyle>
            <a:lvl1pPr marL="457200" lvl="0" indent="-8763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200"/>
              <a:buChar char="●"/>
              <a:defRPr/>
            </a:lvl1pPr>
            <a:lvl2pPr marL="914400" lvl="1" indent="-730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2pPr>
            <a:lvl3pPr marL="1371600" lvl="2" indent="-730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3pPr>
            <a:lvl4pPr marL="1828800" lvl="3" indent="-730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4pPr>
            <a:lvl5pPr marL="2286000" lvl="4" indent="-730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5pPr>
            <a:lvl6pPr marL="2743200" lvl="5" indent="-730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6pPr>
            <a:lvl7pPr marL="3200400" lvl="6" indent="-730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7pPr>
            <a:lvl8pPr marL="3657600" lvl="7" indent="-730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8pPr>
            <a:lvl9pPr marL="4114800" lvl="8" indent="-730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496160" y="15868493"/>
            <a:ext cx="40899000" cy="6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496160" y="3283296"/>
            <a:ext cx="40899000" cy="4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1496160" y="8502704"/>
            <a:ext cx="40899000" cy="25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t" anchorCtr="0">
            <a:normAutofit/>
          </a:bodyPr>
          <a:lstStyle>
            <a:lvl1pPr marL="457200" lvl="0" indent="-876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200"/>
              <a:buChar char="●"/>
              <a:defRPr/>
            </a:lvl1pPr>
            <a:lvl2pPr marL="914400" lvl="1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2pPr>
            <a:lvl3pPr marL="1371600" lvl="2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3pPr>
            <a:lvl4pPr marL="1828800" lvl="3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4pPr>
            <a:lvl5pPr marL="2286000" lvl="4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5pPr>
            <a:lvl6pPr marL="2743200" lvl="5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6pPr>
            <a:lvl7pPr marL="3200400" lvl="6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7pPr>
            <a:lvl8pPr marL="3657600" lvl="7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8pPr>
            <a:lvl9pPr marL="4114800" lvl="8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1496160" y="3283296"/>
            <a:ext cx="40899000" cy="4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1496160" y="8502704"/>
            <a:ext cx="19199400" cy="25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t" anchorCtr="0">
            <a:normAutofit/>
          </a:bodyPr>
          <a:lstStyle>
            <a:lvl1pPr marL="457200" lvl="0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 sz="7900"/>
            </a:lvl1pPr>
            <a:lvl2pPr marL="914400" lvl="1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23195520" y="8502704"/>
            <a:ext cx="19199400" cy="25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t" anchorCtr="0">
            <a:normAutofit/>
          </a:bodyPr>
          <a:lstStyle>
            <a:lvl1pPr marL="457200" lvl="0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 sz="7900"/>
            </a:lvl1pPr>
            <a:lvl2pPr marL="914400" lvl="1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1496160" y="3283296"/>
            <a:ext cx="40899000" cy="4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1496160" y="4099093"/>
            <a:ext cx="13478400" cy="5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1496160" y="10252160"/>
            <a:ext cx="13478400" cy="234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t" anchorCtr="0">
            <a:normAutofit/>
          </a:bodyPr>
          <a:lstStyle>
            <a:lvl1pPr marL="457200" lvl="0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1pPr>
            <a:lvl2pPr marL="914400" lvl="1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2pPr>
            <a:lvl3pPr marL="1371600" lvl="2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3pPr>
            <a:lvl4pPr marL="1828800" lvl="3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4pPr>
            <a:lvl5pPr marL="2286000" lvl="4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5pPr>
            <a:lvl6pPr marL="2743200" lvl="5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6pPr>
            <a:lvl7pPr marL="3200400" lvl="6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7pPr>
            <a:lvl8pPr marL="3657600" lvl="7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8pPr>
            <a:lvl9pPr marL="4114800" lvl="8" indent="-66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353200" y="3321107"/>
            <a:ext cx="30565500" cy="30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21945600" y="-922"/>
            <a:ext cx="21945600" cy="3794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19025" tIns="519025" rIns="519025" bIns="5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274400" y="9098091"/>
            <a:ext cx="19416900" cy="109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1274400" y="20680464"/>
            <a:ext cx="19416900" cy="9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23709600" y="5342064"/>
            <a:ext cx="18417600" cy="27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457200" lvl="0" indent="-876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200"/>
              <a:buChar char="●"/>
              <a:defRPr/>
            </a:lvl1pPr>
            <a:lvl2pPr marL="914400" lvl="1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2pPr>
            <a:lvl3pPr marL="1371600" lvl="2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3pPr>
            <a:lvl4pPr marL="1828800" lvl="3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4pPr>
            <a:lvl5pPr marL="2286000" lvl="4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5pPr>
            <a:lvl6pPr marL="2743200" lvl="5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6pPr>
            <a:lvl7pPr marL="3200400" lvl="6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7pPr>
            <a:lvl8pPr marL="3657600" lvl="7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8pPr>
            <a:lvl9pPr marL="4114800" lvl="8" indent="-730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1496160" y="31212242"/>
            <a:ext cx="28794300" cy="4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496160" y="3283296"/>
            <a:ext cx="40899000" cy="4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sz="1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sz="1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sz="1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sz="1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sz="1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sz="1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sz="1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sz="1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sz="1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496160" y="8502704"/>
            <a:ext cx="40899000" cy="25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t" anchorCtr="0">
            <a:normAutofit/>
          </a:bodyPr>
          <a:lstStyle>
            <a:lvl1pPr marL="457200" marR="0" lvl="0" indent="-876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00"/>
              <a:buFont typeface="Arial"/>
              <a:buChar char="●"/>
              <a:defRPr sz="10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730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○"/>
              <a:defRPr sz="7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730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■"/>
              <a:defRPr sz="7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30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●"/>
              <a:defRPr sz="7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30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○"/>
              <a:defRPr sz="7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30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■"/>
              <a:defRPr sz="7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30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●"/>
              <a:defRPr sz="7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30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○"/>
              <a:defRPr sz="7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30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■"/>
              <a:defRPr sz="7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9025" tIns="519025" rIns="519025" bIns="5190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sz="5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00" y="0"/>
            <a:ext cx="43891200" cy="4929000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502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Arial"/>
              <a:buNone/>
            </a:pPr>
            <a:r>
              <a:rPr lang="en" sz="16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4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Self-Driving Car for Conference Competition</a:t>
            </a:r>
            <a:endParaRPr sz="140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502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Arial"/>
              <a:buNone/>
            </a:pPr>
            <a:r>
              <a:rPr lang="en" sz="6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en" sz="6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Team</a:t>
            </a:r>
            <a:r>
              <a:rPr lang="en" sz="6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: Zach Copenhaver, Jakob Felts, Fred Levins, Josh Strong</a:t>
            </a:r>
            <a:endParaRPr sz="6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5029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Arial"/>
              <a:buNone/>
            </a:pPr>
            <a:r>
              <a:rPr lang="en" sz="6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Advisors: Dr. David Hartup, Dr. Bryan Van Scoy</a:t>
            </a:r>
            <a:endParaRPr sz="68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r="85987" b="23035"/>
          <a:stretch/>
        </p:blipFill>
        <p:spPr>
          <a:xfrm>
            <a:off x="723900" y="822802"/>
            <a:ext cx="4045798" cy="294094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416950" y="7068650"/>
            <a:ext cx="12148500" cy="121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25365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-US" sz="6600" dirty="0">
                <a:latin typeface="Proxima Nova"/>
                <a:ea typeface="Proxima Nova"/>
                <a:cs typeface="Proxima Nova"/>
                <a:sym typeface="Proxima Nova"/>
              </a:rPr>
              <a:t>Self driving vehicle</a:t>
            </a:r>
          </a:p>
          <a:p>
            <a:pPr marL="457200" marR="225365" lvl="1" indent="-635000">
              <a:buSzPct val="60000"/>
              <a:buFont typeface="Proxima Nova"/>
              <a:buChar char="●"/>
            </a:pPr>
            <a:r>
              <a:rPr lang="en" sz="65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Travels between points</a:t>
            </a:r>
          </a:p>
          <a:p>
            <a:pPr marL="457200" marR="225365" lvl="1" indent="-635000"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Emulates taxi service </a:t>
            </a:r>
            <a:endParaRPr lang="en" sz="65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53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53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>
                <a:latin typeface="Proxima Nova"/>
                <a:ea typeface="Proxima Nova"/>
                <a:cs typeface="Proxima Nova"/>
                <a:sym typeface="Proxima Nova"/>
              </a:rPr>
              <a:t>This was accomplished by: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5365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Camera feeds process information of track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5365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Mapping of track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5365" lvl="0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Live-updates while the car navigated the track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5365" lvl="0" indent="-641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Vehicle ability to traverse  track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22536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22536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5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225367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8992900" y="7024131"/>
            <a:ext cx="14898300" cy="557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28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 S</a:t>
            </a:r>
            <a:r>
              <a:rPr lang="en" sz="65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hortest path between nodes</a:t>
            </a:r>
            <a:endParaRPr lang="en"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8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Quick computation time</a:t>
            </a:r>
          </a:p>
          <a:p>
            <a:pPr marL="457200" marR="228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endParaRPr lang="en"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8600" lvl="1" indent="-457200">
              <a:buSzPct val="60000"/>
              <a:buFont typeface="Proxima Nova"/>
              <a:buChar char="●"/>
            </a:pPr>
            <a:r>
              <a:rPr lang="en-US" sz="6500" dirty="0">
                <a:latin typeface="Proxima Nova"/>
                <a:ea typeface="Proxima Nova"/>
                <a:cs typeface="Proxima Nova"/>
                <a:sym typeface="Proxima Nova"/>
              </a:rPr>
              <a:t> g(n) current node cost</a:t>
            </a:r>
          </a:p>
          <a:p>
            <a:pPr marL="457200" marR="228600" lvl="1" indent="-457200">
              <a:buSzPct val="60000"/>
              <a:buFont typeface="Proxima Nova"/>
              <a:buChar char="●"/>
            </a:pPr>
            <a:r>
              <a:rPr lang="en-US" sz="6500" dirty="0">
                <a:latin typeface="Proxima Nova"/>
                <a:ea typeface="Proxima Nova"/>
                <a:cs typeface="Proxima Nova"/>
                <a:sym typeface="Proxima Nova"/>
              </a:rPr>
              <a:t> h(n) estimated cost to goal </a:t>
            </a:r>
            <a:endParaRPr lang="en" sz="65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8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endParaRPr sz="65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89150" y="19084582"/>
            <a:ext cx="12578700" cy="18063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" sz="100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Vehicle Operations</a:t>
            </a:r>
            <a:endParaRPr sz="100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8992900" y="5217831"/>
            <a:ext cx="14578800" cy="18063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" sz="10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A* Algorithm</a:t>
            </a:r>
            <a:endParaRPr sz="100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19500" y="5212800"/>
            <a:ext cx="12318000" cy="18063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" sz="100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</a:t>
            </a:r>
            <a:endParaRPr sz="100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4463804" y="36822961"/>
            <a:ext cx="77673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" sz="5700" dirty="0">
                <a:solidFill>
                  <a:schemeClr val="dk2"/>
                </a:solidFill>
              </a:rPr>
              <a:t> and</a:t>
            </a:r>
            <a:r>
              <a:rPr lang="en" sz="5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700" dirty="0">
                <a:solidFill>
                  <a:schemeClr val="dk2"/>
                </a:solidFill>
              </a:rPr>
              <a:t>YOLO </a:t>
            </a:r>
            <a:r>
              <a:rPr lang="en" sz="5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feeds</a:t>
            </a:r>
            <a:endParaRPr sz="57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25330519" y="36741851"/>
            <a:ext cx="5091000" cy="9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700" dirty="0">
                <a:solidFill>
                  <a:schemeClr val="dk2"/>
                </a:solidFill>
              </a:rPr>
              <a:t>Controls</a:t>
            </a:r>
            <a:r>
              <a:rPr lang="en" sz="57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feed</a:t>
            </a:r>
            <a:endParaRPr sz="57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201463" y="21427105"/>
            <a:ext cx="6594190" cy="2356116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start and end destinations</a:t>
            </a:r>
            <a:endParaRPr sz="5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504278" y="24319444"/>
            <a:ext cx="5849780" cy="2356116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shortest path</a:t>
            </a:r>
            <a:endParaRPr sz="5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2874194" y="27238118"/>
            <a:ext cx="7153351" cy="2954243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function to travel to next node</a:t>
            </a:r>
            <a:endParaRPr sz="5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2481567" y="30670088"/>
            <a:ext cx="8033983" cy="2954243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4400"/>
            </a:pPr>
            <a:r>
              <a:rPr lang="en" sz="5500" dirty="0"/>
              <a:t>Check visual feeds to update position and predict objects</a:t>
            </a:r>
            <a:endParaRPr sz="55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5500" dirty="0"/>
          </a:p>
        </p:txBody>
      </p:sp>
      <p:cxnSp>
        <p:nvCxnSpPr>
          <p:cNvPr id="67" name="Google Shape;67;p1"/>
          <p:cNvCxnSpPr>
            <a:stCxn id="63" idx="3"/>
            <a:endCxn id="64" idx="3"/>
          </p:cNvCxnSpPr>
          <p:nvPr/>
        </p:nvCxnSpPr>
        <p:spPr>
          <a:xfrm flipH="1">
            <a:off x="9354058" y="22605163"/>
            <a:ext cx="441595" cy="2892339"/>
          </a:xfrm>
          <a:prstGeom prst="curvedConnector3">
            <a:avLst>
              <a:gd name="adj1" fmla="val -660790"/>
            </a:avLst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Google Shape;68;p1"/>
          <p:cNvCxnSpPr>
            <a:stCxn id="64" idx="3"/>
            <a:endCxn id="65" idx="3"/>
          </p:cNvCxnSpPr>
          <p:nvPr/>
        </p:nvCxnSpPr>
        <p:spPr>
          <a:xfrm>
            <a:off x="9354058" y="25497502"/>
            <a:ext cx="673487" cy="3217738"/>
          </a:xfrm>
          <a:prstGeom prst="curvedConnector3">
            <a:avLst>
              <a:gd name="adj1" fmla="val 501323"/>
            </a:avLst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69;p1"/>
          <p:cNvCxnSpPr>
            <a:cxnSpLocks/>
            <a:stCxn id="65" idx="3"/>
            <a:endCxn id="66" idx="3"/>
          </p:cNvCxnSpPr>
          <p:nvPr/>
        </p:nvCxnSpPr>
        <p:spPr>
          <a:xfrm>
            <a:off x="10027545" y="28715240"/>
            <a:ext cx="488005" cy="3431970"/>
          </a:xfrm>
          <a:prstGeom prst="curvedConnector3">
            <a:avLst>
              <a:gd name="adj1" fmla="val 532616"/>
            </a:avLst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Google Shape;70;p1"/>
          <p:cNvSpPr/>
          <p:nvPr/>
        </p:nvSpPr>
        <p:spPr>
          <a:xfrm>
            <a:off x="997034" y="34310412"/>
            <a:ext cx="10907673" cy="3053847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5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path has not been completed, continue to next node</a:t>
            </a:r>
            <a:endParaRPr sz="5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"/>
          <p:cNvCxnSpPr>
            <a:cxnSpLocks/>
            <a:stCxn id="66" idx="3"/>
            <a:endCxn id="70" idx="3"/>
          </p:cNvCxnSpPr>
          <p:nvPr/>
        </p:nvCxnSpPr>
        <p:spPr>
          <a:xfrm>
            <a:off x="10515550" y="32147210"/>
            <a:ext cx="1389157" cy="3690126"/>
          </a:xfrm>
          <a:prstGeom prst="curvedConnector3">
            <a:avLst>
              <a:gd name="adj1" fmla="val 151304"/>
            </a:avLst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" name="Google Shape;72;p1"/>
          <p:cNvCxnSpPr>
            <a:cxnSpLocks/>
            <a:stCxn id="70" idx="1"/>
            <a:endCxn id="65" idx="1"/>
          </p:cNvCxnSpPr>
          <p:nvPr/>
        </p:nvCxnSpPr>
        <p:spPr>
          <a:xfrm rot="10800000" flipH="1">
            <a:off x="997034" y="28715240"/>
            <a:ext cx="1877160" cy="7122096"/>
          </a:xfrm>
          <a:prstGeom prst="curvedConnector3">
            <a:avLst>
              <a:gd name="adj1" fmla="val -35101"/>
            </a:avLst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" name="Google Shape;73;p1"/>
          <p:cNvSpPr/>
          <p:nvPr/>
        </p:nvSpPr>
        <p:spPr>
          <a:xfrm>
            <a:off x="13600337" y="5212800"/>
            <a:ext cx="13449900" cy="18063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" sz="10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QCar Components</a:t>
            </a:r>
            <a:endParaRPr sz="100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3600325" y="7019100"/>
            <a:ext cx="12958500" cy="81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28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 NVIDIA Jetson TX2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8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 Four CSI cameras 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228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- 360 degree vision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8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 Intel RGBD camera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8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 LIDAR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8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 Motor encoder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8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 IMU sensor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86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 Expandable IO</a:t>
            </a:r>
            <a:endParaRPr sz="6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" title="image_2025-04-11_130134608-removebg-previe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9225" y="8644272"/>
            <a:ext cx="10545600" cy="648562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/>
          <p:nvPr/>
        </p:nvSpPr>
        <p:spPr>
          <a:xfrm>
            <a:off x="33016216" y="29450881"/>
            <a:ext cx="10355739" cy="208421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" sz="10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  <a:endParaRPr sz="100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3016216" y="31293519"/>
            <a:ext cx="11039401" cy="665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dk2"/>
              </a:solidFill>
            </a:endParaRPr>
          </a:p>
          <a:p>
            <a:pPr marL="457200" lvl="0" indent="-584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Proxima Nova"/>
              <a:buAutoNum type="arabicParenR"/>
            </a:pPr>
            <a:r>
              <a:rPr lang="en" sz="4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https://www.quanser.com </a:t>
            </a:r>
            <a:endParaRPr sz="4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584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Proxima Nova"/>
              <a:buAutoNum type="arabicParenR"/>
            </a:pPr>
            <a:r>
              <a:rPr lang="en" sz="4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https://github.com/vanscoy/qcar</a:t>
            </a:r>
            <a:endParaRPr sz="4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584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Proxima Nova"/>
              <a:buAutoNum type="arabicParenR"/>
            </a:pPr>
            <a:r>
              <a:rPr lang="en" sz="4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https://opencv.org/about/ </a:t>
            </a:r>
            <a:endParaRPr sz="4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584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Proxima Nova"/>
              <a:buAutoNum type="arabicParenR"/>
            </a:pPr>
            <a:r>
              <a:rPr lang="en" sz="4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https://arxiv.org/pdf/1506.02640.pdf</a:t>
            </a:r>
            <a:endParaRPr sz="4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584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Proxima Nova"/>
              <a:buAutoNum type="arabicParenR"/>
            </a:pPr>
            <a:r>
              <a:rPr lang="en" sz="4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https://doi.org/10.1109/cvpr.2016.91</a:t>
            </a:r>
            <a:endParaRPr sz="4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584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Proxima Nova"/>
              <a:buAutoNum type="arabicParenR"/>
            </a:pPr>
            <a:r>
              <a:rPr lang="en" sz="4800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https://cocodataset.org/</a:t>
            </a:r>
            <a:endParaRPr sz="48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5231831" y="26779397"/>
            <a:ext cx="15437486" cy="18063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" sz="10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Representation</a:t>
            </a:r>
            <a:endParaRPr sz="100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5466349" y="15910805"/>
            <a:ext cx="14038475" cy="18063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" sz="10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Motor Controls</a:t>
            </a:r>
            <a:endParaRPr sz="100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30895550" y="14313898"/>
            <a:ext cx="12958500" cy="1421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28600" lvl="0" indent="-641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Controls feed set to binary image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228600" lvl="1" indent="-641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Proxima Nova"/>
              <a:buChar char="○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Checks the location of white pixels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228600" lvl="1" indent="-641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Proxima Nova"/>
              <a:buChar char="○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Adjust angle based on error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8600" lvl="0" indent="-641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YOLO trained on COCO dataset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228600" lvl="1" indent="-641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Proxima Nova"/>
              <a:buChar char="○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Cv2 DNN to single pass itemize objects in frames predicts </a:t>
            </a:r>
            <a:r>
              <a:rPr lang="en-US" sz="6500" dirty="0">
                <a:latin typeface="Proxima Nova"/>
                <a:ea typeface="Proxima Nova"/>
                <a:cs typeface="Proxima Nova"/>
                <a:sym typeface="Proxima Nova"/>
              </a:rPr>
              <a:t>stop signs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228600" lvl="1" indent="-641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Proxima Nova"/>
              <a:buChar char="○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Confidence threshold at 60% and non-max suppression at 40%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8600" lvl="0" indent="-641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Node detection with blue masking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5466350" y="17663020"/>
            <a:ext cx="14038474" cy="596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28600" lvl="0" indent="-641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Motors have no bound on maximum speed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marR="228600" lvl="1" indent="-641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Font typeface="Proxima Nova"/>
              <a:buChar char="○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Speed value of 0.066 works best for our cases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228600" lvl="0" indent="-641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Proxima Nova"/>
              <a:buChar char="●"/>
            </a:pPr>
            <a:r>
              <a:rPr lang="en" sz="6500" dirty="0">
                <a:latin typeface="Proxima Nova"/>
                <a:ea typeface="Proxima Nova"/>
                <a:cs typeface="Proxima Nova"/>
                <a:sym typeface="Proxima Nova"/>
              </a:rPr>
              <a:t>Servo angle ranges from -0.5 to 0.5 radians (~28 degrees)</a:t>
            </a:r>
            <a:endParaRPr sz="65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9504825" y="12599447"/>
            <a:ext cx="14097000" cy="1770585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" sz="100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Camera Implementation</a:t>
            </a:r>
            <a:endParaRPr sz="100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" title="Yolo&amp;NodeDetecti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37355" y="29112703"/>
            <a:ext cx="18826439" cy="77057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DEE076-EC79-C221-402D-6B24CC2F84F2}"/>
              </a:ext>
            </a:extLst>
          </p:cNvPr>
          <p:cNvSpPr txBox="1"/>
          <p:nvPr/>
        </p:nvSpPr>
        <p:spPr>
          <a:xfrm>
            <a:off x="32851799" y="9173588"/>
            <a:ext cx="686100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600" b="1" dirty="0">
                <a:latin typeface="Proxima Nova" panose="020B0604020202020204" charset="0"/>
              </a:rPr>
              <a:t>f(n) = g(n) + h(n)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8445D-40B5-A170-82E8-4D431944812F}"/>
              </a:ext>
            </a:extLst>
          </p:cNvPr>
          <p:cNvSpPr txBox="1"/>
          <p:nvPr/>
        </p:nvSpPr>
        <p:spPr>
          <a:xfrm>
            <a:off x="15506653" y="24319444"/>
            <a:ext cx="129585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800" b="1" dirty="0">
                <a:latin typeface="Proxima Nova" panose="020B0604020202020204" charset="0"/>
              </a:rPr>
              <a:t>v = </a:t>
            </a:r>
            <a:r>
              <a:rPr lang="en-US" sz="8800" b="1" dirty="0" err="1">
                <a:latin typeface="Proxima Nova" panose="020B0604020202020204" charset="0"/>
              </a:rPr>
              <a:t>k</a:t>
            </a:r>
            <a:r>
              <a:rPr lang="en-US" sz="4800" b="1" dirty="0" err="1">
                <a:latin typeface="Proxima Nova" panose="020B0604020202020204" charset="0"/>
              </a:rPr>
              <a:t>ff</a:t>
            </a:r>
            <a:r>
              <a:rPr lang="en-US" sz="8800" b="1" dirty="0">
                <a:latin typeface="Proxima Nova" panose="020B0604020202020204" charset="0"/>
              </a:rPr>
              <a:t>*</a:t>
            </a:r>
            <a:r>
              <a:rPr lang="en-US" sz="8800" b="1" dirty="0" err="1">
                <a:latin typeface="Proxima Nova" panose="020B0604020202020204" charset="0"/>
              </a:rPr>
              <a:t>v</a:t>
            </a:r>
            <a:r>
              <a:rPr lang="en-US" sz="4800" b="1" dirty="0" err="1">
                <a:latin typeface="Proxima Nova" panose="020B0604020202020204" charset="0"/>
              </a:rPr>
              <a:t>t</a:t>
            </a:r>
            <a:r>
              <a:rPr lang="en-US" sz="8800" b="1" dirty="0">
                <a:latin typeface="Proxima Nova" panose="020B0604020202020204" charset="0"/>
              </a:rPr>
              <a:t> + </a:t>
            </a:r>
            <a:r>
              <a:rPr lang="en-US" sz="8800" b="1" dirty="0" err="1">
                <a:latin typeface="Proxima Nova" panose="020B0604020202020204" charset="0"/>
              </a:rPr>
              <a:t>k</a:t>
            </a:r>
            <a:r>
              <a:rPr lang="en-US" sz="4800" b="1" dirty="0" err="1">
                <a:latin typeface="Proxima Nova" panose="020B0604020202020204" charset="0"/>
              </a:rPr>
              <a:t>p</a:t>
            </a:r>
            <a:r>
              <a:rPr lang="en-US" sz="8800" b="1" dirty="0">
                <a:latin typeface="Proxima Nova" panose="020B0604020202020204" charset="0"/>
              </a:rPr>
              <a:t>*∆v+∫k</a:t>
            </a:r>
            <a:r>
              <a:rPr lang="en-US" sz="4800" b="1" dirty="0">
                <a:latin typeface="Proxima Nova" panose="020B0604020202020204" charset="0"/>
              </a:rPr>
              <a:t>i</a:t>
            </a:r>
            <a:r>
              <a:rPr lang="en-US" sz="8800" b="1" dirty="0">
                <a:latin typeface="Proxima Nova" panose="020B0604020202020204" charset="0"/>
              </a:rPr>
              <a:t>*∆v*dt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346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Jakob Felts</cp:lastModifiedBy>
  <cp:revision>2</cp:revision>
  <dcterms:modified xsi:type="dcterms:W3CDTF">2025-04-22T13:16:33Z</dcterms:modified>
</cp:coreProperties>
</file>