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429930-14A4-454A-9F30-0A03B6EE4F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37AEE478-D6CA-464F-AB2D-8025BFEF77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495CAE-6B09-40D9-902B-4249CF7BD9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1825560"/>
            <a:ext cx="101862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007E716-215D-4E16-AD53-9B9B376E73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C4CAD85-2B0E-4B0D-ADC5-86845D2B18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914400" y="1825560"/>
            <a:ext cx="4970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133680" y="1825560"/>
            <a:ext cx="4970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6C5F5A1-560E-4067-821C-6DFDE834F7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5058755-A5C9-4D60-9065-F1138CCACD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09995D1-D613-4CE4-BE92-02E161B708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210D36B-6ABE-4351-8F33-E8ABE17F7C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6AFD14E-59C4-4DDC-9165-225BDAE7DD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object 4"/>
          <p:cNvSpPr/>
          <p:nvPr/>
        </p:nvSpPr>
        <p:spPr>
          <a:xfrm>
            <a:off x="0" y="0"/>
            <a:ext cx="609120" cy="6857640"/>
          </a:xfrm>
          <a:custGeom>
            <a:avLst/>
            <a:gdLst>
              <a:gd name="textAreaLeft" fmla="*/ 0 w 609120"/>
              <a:gd name="textAreaRight" fmla="*/ 609480 w 6091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5347970" h="6849109">
                <a:moveTo>
                  <a:pt x="5347402" y="0"/>
                </a:moveTo>
                <a:lnTo>
                  <a:pt x="0" y="0"/>
                </a:lnTo>
                <a:lnTo>
                  <a:pt x="0" y="6848854"/>
                </a:lnTo>
                <a:lnTo>
                  <a:pt x="2606294" y="6847575"/>
                </a:lnTo>
                <a:lnTo>
                  <a:pt x="5347402" y="0"/>
                </a:lnTo>
                <a:close/>
              </a:path>
            </a:pathLst>
          </a:custGeom>
          <a:solidFill>
            <a:srgbClr val="1f497d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cc9900">
                  <a:alpha val="69000"/>
                </a:srgbClr>
              </a:solidFill>
              <a:latin typeface="Calibri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45BFF23-CD18-4129-B4F1-42B8A622703F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Picture 6" descr=""/>
          <p:cNvPicPr/>
          <p:nvPr/>
        </p:nvPicPr>
        <p:blipFill>
          <a:blip r:embed="rId2"/>
          <a:stretch/>
        </p:blipFill>
        <p:spPr>
          <a:xfrm>
            <a:off x="4900680" y="1618560"/>
            <a:ext cx="2398680" cy="23803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1343160" y="568080"/>
            <a:ext cx="9848520" cy="696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1" lang="en-IN" sz="3200" spc="-1" strike="noStrike">
                <a:solidFill>
                  <a:schemeClr val="dk1"/>
                </a:solidFill>
                <a:latin typeface="Calibri"/>
              </a:rPr>
              <a:t>Indian Institute of Information Technology Una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Subtitle 2"/>
          <p:cNvSpPr/>
          <p:nvPr/>
        </p:nvSpPr>
        <p:spPr>
          <a:xfrm>
            <a:off x="1974240" y="5115960"/>
            <a:ext cx="8652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IN" sz="2000" spc="-1" strike="noStrike">
                <a:solidFill>
                  <a:schemeClr val="dk1"/>
                </a:solidFill>
                <a:latin typeface="Calibri"/>
              </a:rPr>
              <a:t>By: XYZ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Outline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4"/>
          <p:cNvSpPr/>
          <p:nvPr/>
        </p:nvSpPr>
        <p:spPr>
          <a:xfrm>
            <a:off x="0" y="0"/>
            <a:ext cx="609120" cy="6857640"/>
          </a:xfrm>
          <a:custGeom>
            <a:avLst/>
            <a:gdLst>
              <a:gd name="textAreaLeft" fmla="*/ 0 w 609120"/>
              <a:gd name="textAreaRight" fmla="*/ 609480 w 6091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5347970" h="6849109">
                <a:moveTo>
                  <a:pt x="5347402" y="0"/>
                </a:moveTo>
                <a:lnTo>
                  <a:pt x="0" y="0"/>
                </a:lnTo>
                <a:lnTo>
                  <a:pt x="0" y="6848854"/>
                </a:lnTo>
                <a:lnTo>
                  <a:pt x="2606294" y="6847575"/>
                </a:lnTo>
                <a:lnTo>
                  <a:pt x="5347402" y="0"/>
                </a:lnTo>
                <a:close/>
              </a:path>
            </a:pathLst>
          </a:custGeom>
          <a:solidFill>
            <a:srgbClr val="1f497d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cc9900">
                  <a:alpha val="69000"/>
                </a:srgbClr>
              </a:solidFill>
              <a:latin typeface="Calibri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1832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183280" y="2057400"/>
            <a:ext cx="5387760" cy="380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E402C43-3AFB-4CCF-A648-63CF727A93E7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1" name="Picture 9" descr=""/>
          <p:cNvPicPr/>
          <p:nvPr/>
        </p:nvPicPr>
        <p:blipFill>
          <a:blip r:embed="rId2"/>
          <a:stretch/>
        </p:blipFill>
        <p:spPr>
          <a:xfrm>
            <a:off x="598320" y="383760"/>
            <a:ext cx="1187640" cy="11210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/>
          <p:cNvSpPr/>
          <p:nvPr/>
        </p:nvSpPr>
        <p:spPr>
          <a:xfrm>
            <a:off x="0" y="0"/>
            <a:ext cx="609120" cy="6857640"/>
          </a:xfrm>
          <a:custGeom>
            <a:avLst/>
            <a:gdLst>
              <a:gd name="textAreaLeft" fmla="*/ 0 w 609120"/>
              <a:gd name="textAreaRight" fmla="*/ 609480 w 6091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5347970" h="6849109">
                <a:moveTo>
                  <a:pt x="5347402" y="0"/>
                </a:moveTo>
                <a:lnTo>
                  <a:pt x="0" y="0"/>
                </a:lnTo>
                <a:lnTo>
                  <a:pt x="0" y="6848854"/>
                </a:lnTo>
                <a:lnTo>
                  <a:pt x="2606294" y="6847575"/>
                </a:lnTo>
                <a:lnTo>
                  <a:pt x="5347402" y="0"/>
                </a:lnTo>
                <a:close/>
              </a:path>
            </a:pathLst>
          </a:custGeom>
          <a:solidFill>
            <a:srgbClr val="1f497d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cc9900">
                  <a:alpha val="69000"/>
                </a:srgbClr>
              </a:solidFill>
              <a:latin typeface="Calibri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54360" y="365040"/>
            <a:ext cx="949896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6B844AD-8185-42C8-865F-16B6F9377FE6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" name="Picture 8" descr=""/>
          <p:cNvPicPr/>
          <p:nvPr/>
        </p:nvPicPr>
        <p:blipFill>
          <a:blip r:embed="rId2"/>
          <a:stretch/>
        </p:blipFill>
        <p:spPr>
          <a:xfrm>
            <a:off x="598320" y="383760"/>
            <a:ext cx="1187640" cy="11210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4"/>
          <p:cNvSpPr/>
          <p:nvPr/>
        </p:nvSpPr>
        <p:spPr>
          <a:xfrm>
            <a:off x="0" y="0"/>
            <a:ext cx="609120" cy="6857640"/>
          </a:xfrm>
          <a:custGeom>
            <a:avLst/>
            <a:gdLst>
              <a:gd name="textAreaLeft" fmla="*/ 0 w 609120"/>
              <a:gd name="textAreaRight" fmla="*/ 609480 w 6091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5347970" h="6849109">
                <a:moveTo>
                  <a:pt x="5347402" y="0"/>
                </a:moveTo>
                <a:lnTo>
                  <a:pt x="0" y="0"/>
                </a:lnTo>
                <a:lnTo>
                  <a:pt x="0" y="6848854"/>
                </a:lnTo>
                <a:lnTo>
                  <a:pt x="2606294" y="6847575"/>
                </a:lnTo>
                <a:lnTo>
                  <a:pt x="5347402" y="0"/>
                </a:lnTo>
                <a:close/>
              </a:path>
            </a:pathLst>
          </a:custGeom>
          <a:solidFill>
            <a:srgbClr val="1f497d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cc9900">
                  <a:alpha val="69000"/>
                </a:srgbClr>
              </a:solidFill>
              <a:latin typeface="Calibri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4400" y="1825560"/>
            <a:ext cx="1018620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7"/>
          </p:nvPr>
        </p:nvSpPr>
        <p:spPr>
          <a:xfrm>
            <a:off x="914400" y="6356520"/>
            <a:ext cx="2666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490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F7E6CF1-7358-4239-A534-573646CCB1CF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1" name="Picture 7" descr=""/>
          <p:cNvPicPr/>
          <p:nvPr/>
        </p:nvPicPr>
        <p:blipFill>
          <a:blip r:embed="rId2"/>
          <a:stretch/>
        </p:blipFill>
        <p:spPr>
          <a:xfrm>
            <a:off x="598320" y="383760"/>
            <a:ext cx="1187640" cy="11210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4"/>
          <p:cNvSpPr/>
          <p:nvPr/>
        </p:nvSpPr>
        <p:spPr>
          <a:xfrm>
            <a:off x="0" y="0"/>
            <a:ext cx="609120" cy="6857640"/>
          </a:xfrm>
          <a:custGeom>
            <a:avLst/>
            <a:gdLst>
              <a:gd name="textAreaLeft" fmla="*/ 0 w 609120"/>
              <a:gd name="textAreaRight" fmla="*/ 609480 w 6091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5347970" h="6849109">
                <a:moveTo>
                  <a:pt x="5347402" y="0"/>
                </a:moveTo>
                <a:lnTo>
                  <a:pt x="0" y="0"/>
                </a:lnTo>
                <a:lnTo>
                  <a:pt x="0" y="6848854"/>
                </a:lnTo>
                <a:lnTo>
                  <a:pt x="2606294" y="6847575"/>
                </a:lnTo>
                <a:lnTo>
                  <a:pt x="5347402" y="0"/>
                </a:lnTo>
                <a:close/>
              </a:path>
            </a:pathLst>
          </a:custGeom>
          <a:solidFill>
            <a:srgbClr val="1f497d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cc9900">
                  <a:alpha val="69000"/>
                </a:srgbClr>
              </a:solidFill>
              <a:latin typeface="Calibri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1960" y="1735920"/>
            <a:ext cx="10515240" cy="282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02A46D8-3026-43E5-B549-36B60AF12216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0" name="Picture 10" descr=""/>
          <p:cNvPicPr/>
          <p:nvPr/>
        </p:nvPicPr>
        <p:blipFill>
          <a:blip r:embed="rId2"/>
          <a:stretch/>
        </p:blipFill>
        <p:spPr>
          <a:xfrm>
            <a:off x="598320" y="383760"/>
            <a:ext cx="1187640" cy="11210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4"/>
          <p:cNvSpPr/>
          <p:nvPr/>
        </p:nvSpPr>
        <p:spPr>
          <a:xfrm>
            <a:off x="0" y="0"/>
            <a:ext cx="609120" cy="6857640"/>
          </a:xfrm>
          <a:custGeom>
            <a:avLst/>
            <a:gdLst>
              <a:gd name="textAreaLeft" fmla="*/ 0 w 609120"/>
              <a:gd name="textAreaRight" fmla="*/ 609480 w 6091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5347970" h="6849109">
                <a:moveTo>
                  <a:pt x="5347402" y="0"/>
                </a:moveTo>
                <a:lnTo>
                  <a:pt x="0" y="0"/>
                </a:lnTo>
                <a:lnTo>
                  <a:pt x="0" y="6848854"/>
                </a:lnTo>
                <a:lnTo>
                  <a:pt x="2606294" y="6847575"/>
                </a:lnTo>
                <a:lnTo>
                  <a:pt x="5347402" y="0"/>
                </a:lnTo>
                <a:close/>
              </a:path>
            </a:pathLst>
          </a:custGeom>
          <a:solidFill>
            <a:srgbClr val="1f497d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cc9900">
                  <a:alpha val="69000"/>
                </a:srgbClr>
              </a:solidFill>
              <a:latin typeface="Calibri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45720" y="365040"/>
            <a:ext cx="95047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25847FA-0DC9-4C9C-8BB5-FC17B319D8D7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8" name="Picture 9" descr=""/>
          <p:cNvPicPr/>
          <p:nvPr/>
        </p:nvPicPr>
        <p:blipFill>
          <a:blip r:embed="rId2"/>
          <a:stretch/>
        </p:blipFill>
        <p:spPr>
          <a:xfrm>
            <a:off x="598320" y="383760"/>
            <a:ext cx="1187640" cy="11210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"/>
          <p:cNvSpPr/>
          <p:nvPr/>
        </p:nvSpPr>
        <p:spPr>
          <a:xfrm>
            <a:off x="0" y="0"/>
            <a:ext cx="609120" cy="6857640"/>
          </a:xfrm>
          <a:custGeom>
            <a:avLst/>
            <a:gdLst>
              <a:gd name="textAreaLeft" fmla="*/ 0 w 609120"/>
              <a:gd name="textAreaRight" fmla="*/ 609480 w 6091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5347970" h="6849109">
                <a:moveTo>
                  <a:pt x="5347402" y="0"/>
                </a:moveTo>
                <a:lnTo>
                  <a:pt x="0" y="0"/>
                </a:lnTo>
                <a:lnTo>
                  <a:pt x="0" y="6848854"/>
                </a:lnTo>
                <a:lnTo>
                  <a:pt x="2606294" y="6847575"/>
                </a:lnTo>
                <a:lnTo>
                  <a:pt x="5347402" y="0"/>
                </a:lnTo>
                <a:close/>
              </a:path>
            </a:pathLst>
          </a:custGeom>
          <a:solidFill>
            <a:srgbClr val="1f497d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cc9900">
                  <a:alpha val="69000"/>
                </a:srgbClr>
              </a:solidFill>
              <a:latin typeface="Calibri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863000" y="365040"/>
            <a:ext cx="948888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21BA75B-4B3F-45CD-9052-34B72FF21325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1" name="Picture 11" descr=""/>
          <p:cNvPicPr/>
          <p:nvPr/>
        </p:nvPicPr>
        <p:blipFill>
          <a:blip r:embed="rId2"/>
          <a:stretch/>
        </p:blipFill>
        <p:spPr>
          <a:xfrm>
            <a:off x="598320" y="383760"/>
            <a:ext cx="1187640" cy="11210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4"/>
          <p:cNvSpPr/>
          <p:nvPr/>
        </p:nvSpPr>
        <p:spPr>
          <a:xfrm>
            <a:off x="0" y="0"/>
            <a:ext cx="609120" cy="6857640"/>
          </a:xfrm>
          <a:custGeom>
            <a:avLst/>
            <a:gdLst>
              <a:gd name="textAreaLeft" fmla="*/ 0 w 609120"/>
              <a:gd name="textAreaRight" fmla="*/ 609480 w 6091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5347970" h="6849109">
                <a:moveTo>
                  <a:pt x="5347402" y="0"/>
                </a:moveTo>
                <a:lnTo>
                  <a:pt x="0" y="0"/>
                </a:lnTo>
                <a:lnTo>
                  <a:pt x="0" y="6848854"/>
                </a:lnTo>
                <a:lnTo>
                  <a:pt x="2606294" y="6847575"/>
                </a:lnTo>
                <a:lnTo>
                  <a:pt x="5347402" y="0"/>
                </a:lnTo>
                <a:close/>
              </a:path>
            </a:pathLst>
          </a:custGeom>
          <a:solidFill>
            <a:srgbClr val="1f497d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cc9900">
                  <a:alpha val="69000"/>
                </a:srgbClr>
              </a:solidFill>
              <a:latin typeface="Calibri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79920" y="365040"/>
            <a:ext cx="88639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BC3DB3B-B192-431E-9EAA-EA5217127C8E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7" name="Picture 8" descr=""/>
          <p:cNvPicPr/>
          <p:nvPr/>
        </p:nvPicPr>
        <p:blipFill>
          <a:blip r:embed="rId2"/>
          <a:stretch/>
        </p:blipFill>
        <p:spPr>
          <a:xfrm>
            <a:off x="598320" y="383760"/>
            <a:ext cx="1187640" cy="11210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4"/>
          <p:cNvSpPr/>
          <p:nvPr/>
        </p:nvSpPr>
        <p:spPr>
          <a:xfrm>
            <a:off x="0" y="0"/>
            <a:ext cx="609120" cy="6857640"/>
          </a:xfrm>
          <a:custGeom>
            <a:avLst/>
            <a:gdLst>
              <a:gd name="textAreaLeft" fmla="*/ 0 w 609120"/>
              <a:gd name="textAreaRight" fmla="*/ 609480 w 6091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5347970" h="6849109">
                <a:moveTo>
                  <a:pt x="5347402" y="0"/>
                </a:moveTo>
                <a:lnTo>
                  <a:pt x="0" y="0"/>
                </a:lnTo>
                <a:lnTo>
                  <a:pt x="0" y="6848854"/>
                </a:lnTo>
                <a:lnTo>
                  <a:pt x="2606294" y="6847575"/>
                </a:lnTo>
                <a:lnTo>
                  <a:pt x="5347402" y="0"/>
                </a:lnTo>
                <a:close/>
              </a:path>
            </a:pathLst>
          </a:custGeom>
          <a:solidFill>
            <a:srgbClr val="1f497d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cc9900">
                  <a:alpha val="69000"/>
                </a:srgbClr>
              </a:solidFill>
              <a:latin typeface="Calibri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7B1D34D-E79C-4512-9BC9-4BED7456FC0B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title"/>
          </p:nvPr>
        </p:nvSpPr>
        <p:spPr>
          <a:xfrm>
            <a:off x="3057480" y="2074680"/>
            <a:ext cx="6487200" cy="135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</a:rPr>
              <a:t>Thanks!</a:t>
            </a:r>
            <a:br>
              <a:rPr sz="4400"/>
            </a:br>
            <a:r>
              <a:rPr b="1" lang="en-US" sz="4400" spc="-1" strike="noStrike">
                <a:solidFill>
                  <a:schemeClr val="dk1"/>
                </a:solidFill>
                <a:latin typeface="Calibri"/>
              </a:rPr>
              <a:t>Questions and Answers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Title 8"/>
          <p:cNvSpPr/>
          <p:nvPr/>
        </p:nvSpPr>
        <p:spPr>
          <a:xfrm>
            <a:off x="2833200" y="4940640"/>
            <a:ext cx="6019560" cy="14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i="1" lang="en-IN" sz="2400" spc="-1" strike="noStrike">
                <a:solidFill>
                  <a:schemeClr val="dk1"/>
                </a:solidFill>
                <a:latin typeface="Calibri"/>
              </a:rPr>
              <a:t>Contact Details: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i="1" lang="en-IN" sz="2400" spc="-1" strike="noStrike">
                <a:solidFill>
                  <a:schemeClr val="dk1"/>
                </a:solidFill>
                <a:latin typeface="Calibri"/>
              </a:rPr>
              <a:t>Name, Email, and Mobile Number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Picture 10" descr=""/>
          <p:cNvPicPr/>
          <p:nvPr/>
        </p:nvPicPr>
        <p:blipFill>
          <a:blip r:embed="rId2"/>
          <a:stretch/>
        </p:blipFill>
        <p:spPr>
          <a:xfrm>
            <a:off x="598320" y="383760"/>
            <a:ext cx="1187640" cy="11210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4"/>
          <p:cNvSpPr/>
          <p:nvPr/>
        </p:nvSpPr>
        <p:spPr>
          <a:xfrm>
            <a:off x="0" y="0"/>
            <a:ext cx="609120" cy="6857640"/>
          </a:xfrm>
          <a:custGeom>
            <a:avLst/>
            <a:gdLst>
              <a:gd name="textAreaLeft" fmla="*/ 0 w 609120"/>
              <a:gd name="textAreaRight" fmla="*/ 609480 w 6091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5347970" h="6849109">
                <a:moveTo>
                  <a:pt x="5347402" y="0"/>
                </a:moveTo>
                <a:lnTo>
                  <a:pt x="0" y="0"/>
                </a:lnTo>
                <a:lnTo>
                  <a:pt x="0" y="6848854"/>
                </a:lnTo>
                <a:lnTo>
                  <a:pt x="2606294" y="6847575"/>
                </a:lnTo>
                <a:lnTo>
                  <a:pt x="5347402" y="0"/>
                </a:lnTo>
                <a:close/>
              </a:path>
            </a:pathLst>
          </a:custGeom>
          <a:solidFill>
            <a:srgbClr val="1f497d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cc9900">
                  <a:alpha val="69000"/>
                </a:srgbClr>
              </a:solidFill>
              <a:latin typeface="Calibri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183280" y="44928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183280" y="2049480"/>
            <a:ext cx="556056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8922F7E-2EEB-4F75-96F4-D591441A81F3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3" name="Picture 9" descr=""/>
          <p:cNvPicPr/>
          <p:nvPr/>
        </p:nvPicPr>
        <p:blipFill>
          <a:blip r:embed="rId2"/>
          <a:stretch/>
        </p:blipFill>
        <p:spPr>
          <a:xfrm>
            <a:off x="598320" y="383760"/>
            <a:ext cx="1187640" cy="11210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code-compete.vercel.app/" TargetMode="External"/><Relationship Id="rId2" Type="http://schemas.openxmlformats.org/officeDocument/2006/relationships/hyperlink" Target="https://code-compete.vercel.app/" TargetMode="External"/><Relationship Id="rId3" Type="http://schemas.openxmlformats.org/officeDocument/2006/relationships/hyperlink" Target="https://code-compete.vercel.app/" TargetMode="External"/><Relationship Id="rId4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1764360" y="4453920"/>
            <a:ext cx="8826840" cy="47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3947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IN" sz="3300" spc="-1" strike="noStrike">
                <a:solidFill>
                  <a:srgbClr val="002060"/>
                </a:solidFill>
                <a:latin typeface="Calibri"/>
              </a:rPr>
              <a:t>Code Quest - Coding Exam Website for IIITUna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914400" y="480960"/>
            <a:ext cx="11086920" cy="956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chemeClr val="dk1"/>
                </a:solidFill>
                <a:latin typeface="Calibri"/>
              </a:rPr>
              <a:t>Indian Institute of Information Technology Una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" name="TextBox 2"/>
          <p:cNvSpPr/>
          <p:nvPr/>
        </p:nvSpPr>
        <p:spPr>
          <a:xfrm>
            <a:off x="4724280" y="4941720"/>
            <a:ext cx="2742840" cy="11869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By: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Vansh Verma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23165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B.Tech. CSE (4</a:t>
            </a:r>
            <a:r>
              <a:rPr b="1" lang="en-US" sz="1800" spc="-1" strike="noStrike" baseline="30000">
                <a:solidFill>
                  <a:schemeClr val="dk1"/>
                </a:solidFill>
                <a:latin typeface="Calibri"/>
              </a:rPr>
              <a:t>rd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 Sem.)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IIITU-HP-India-Practicum-Review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D97D8A-29AF-429D-996F-17817ABEFAB3}" type="slidenum">
              <a:t>1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9ADF27FB-FA85-4A19-A837-57189BBF5676}" type="datetime1">
              <a:rPr lang="en-IN"/>
              <a:t>26/02/2025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bject 6"/>
          <p:cNvSpPr/>
          <p:nvPr/>
        </p:nvSpPr>
        <p:spPr>
          <a:xfrm>
            <a:off x="3325320" y="2630160"/>
            <a:ext cx="368460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ts val="2279"/>
              </a:lnSpc>
              <a:spcBef>
                <a:spcPts val="113"/>
              </a:spcBef>
            </a:pPr>
            <a:r>
              <a:rPr b="1" lang="en-US" sz="2400" spc="4" strike="noStrike">
                <a:solidFill>
                  <a:srgbClr val="3a3838"/>
                </a:solidFill>
                <a:latin typeface="Calibri"/>
              </a:rPr>
              <a:t>Innovation in the Project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object 13"/>
          <p:cNvSpPr/>
          <p:nvPr/>
        </p:nvSpPr>
        <p:spPr>
          <a:xfrm>
            <a:off x="3319200" y="2438280"/>
            <a:ext cx="1481040" cy="75960"/>
          </a:xfrm>
          <a:custGeom>
            <a:avLst/>
            <a:gdLst>
              <a:gd name="textAreaLeft" fmla="*/ 0 w 1481040"/>
              <a:gd name="textAreaRight" fmla="*/ 1481400 w 1481040"/>
              <a:gd name="textAreaTop" fmla="*/ 0 h 75960"/>
              <a:gd name="textAreaBottom" fmla="*/ 76320 h 75960"/>
            </a:gdLst>
            <a:ahLst/>
            <a:rect l="textAreaLeft" t="textAreaTop" r="textAreaRight" b="textAreaBottom"/>
            <a:pathLst>
              <a:path w="742950" h="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>
            <a:solidFill>
              <a:srgbClr val="984807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object 7"/>
          <p:cNvSpPr/>
          <p:nvPr/>
        </p:nvSpPr>
        <p:spPr>
          <a:xfrm>
            <a:off x="2336400" y="2377440"/>
            <a:ext cx="822600" cy="577080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0480" bIns="0" anchor="t">
            <a:spAutoFit/>
          </a:bodyPr>
          <a:p>
            <a:pPr marL="123120" defTabSz="914400">
              <a:lnSpc>
                <a:spcPct val="100000"/>
              </a:lnSpc>
              <a:spcBef>
                <a:spcPts val="1185"/>
              </a:spcBef>
              <a:tabLst>
                <a:tab algn="l" pos="0"/>
              </a:tabLst>
            </a:pPr>
            <a:r>
              <a:rPr b="1" lang="en-US" sz="2800" spc="12" strike="noStrike">
                <a:solidFill>
                  <a:srgbClr val="ffffff"/>
                </a:solidFill>
                <a:latin typeface="Calibri"/>
              </a:rPr>
              <a:t>04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IIITU-HP-India-Practicum-Review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7571787-EB9A-48DF-A077-771967F48E71}" type="slidenum">
              <a:t>10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A79C0306-8FFC-463B-A1C9-AE8A16B2692D}" type="datetime1">
              <a:rPr lang="en-IN"/>
              <a:t>26/02/2025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object 6"/>
          <p:cNvSpPr/>
          <p:nvPr/>
        </p:nvSpPr>
        <p:spPr>
          <a:xfrm>
            <a:off x="2209680" y="756720"/>
            <a:ext cx="777204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ts val="2279"/>
              </a:lnSpc>
              <a:spcBef>
                <a:spcPts val="119"/>
              </a:spcBef>
            </a:pPr>
            <a:r>
              <a:rPr b="1" lang="en-US" sz="3200" spc="4" strike="noStrike">
                <a:solidFill>
                  <a:srgbClr val="3a3838"/>
                </a:solidFill>
                <a:latin typeface="Calibri"/>
              </a:rPr>
              <a:t>4. Innovation in the Project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ts val="2279"/>
              </a:lnSpc>
              <a:spcBef>
                <a:spcPts val="119"/>
              </a:spcBef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/>
          </p:nvPr>
        </p:nvSpPr>
        <p:spPr>
          <a:xfrm>
            <a:off x="914400" y="1825560"/>
            <a:ext cx="1018620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Using multiple computer’s computation power to do horizontal scaling.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Project evaluation using test case method.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Providing boiler plate code.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Has special Anti-cheating mechanisms which locks the test if the student tries to cheat.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IIITU-HP-India-Practicum-Review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188D6B9-8C29-4445-A67F-FA23D1F6E8F7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fld id="{19CB1F39-6643-44BC-96A2-4A468F4B9DD3}" type="datetime1">
              <a:rPr lang="en-IN"/>
              <a:t>26/02/2025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object 6"/>
          <p:cNvSpPr/>
          <p:nvPr/>
        </p:nvSpPr>
        <p:spPr>
          <a:xfrm>
            <a:off x="3325320" y="2630160"/>
            <a:ext cx="653004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ts val="2279"/>
              </a:lnSpc>
              <a:spcBef>
                <a:spcPts val="119"/>
              </a:spcBef>
            </a:pPr>
            <a:r>
              <a:rPr b="1" lang="en-US" sz="2400" spc="4" strike="noStrike">
                <a:solidFill>
                  <a:srgbClr val="3a3838"/>
                </a:solidFill>
                <a:latin typeface="Calibri"/>
              </a:rPr>
              <a:t>Literature Review/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ts val="2279"/>
              </a:lnSpc>
              <a:spcBef>
                <a:spcPts val="119"/>
              </a:spcBef>
            </a:pPr>
            <a:r>
              <a:rPr b="1" lang="en-US" sz="2400" spc="4" strike="noStrike">
                <a:solidFill>
                  <a:srgbClr val="3a3838"/>
                </a:solidFill>
                <a:latin typeface="Calibri"/>
              </a:rPr>
              <a:t>Currently available solutions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object 13"/>
          <p:cNvSpPr/>
          <p:nvPr/>
        </p:nvSpPr>
        <p:spPr>
          <a:xfrm>
            <a:off x="3319200" y="2438280"/>
            <a:ext cx="1481040" cy="75960"/>
          </a:xfrm>
          <a:custGeom>
            <a:avLst/>
            <a:gdLst>
              <a:gd name="textAreaLeft" fmla="*/ 0 w 1481040"/>
              <a:gd name="textAreaRight" fmla="*/ 1481400 w 1481040"/>
              <a:gd name="textAreaTop" fmla="*/ 0 h 75960"/>
              <a:gd name="textAreaBottom" fmla="*/ 76320 h 75960"/>
            </a:gdLst>
            <a:ahLst/>
            <a:rect l="textAreaLeft" t="textAreaTop" r="textAreaRight" b="textAreaBottom"/>
            <a:pathLst>
              <a:path w="742950" h="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>
            <a:solidFill>
              <a:srgbClr val="984807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object 7"/>
          <p:cNvSpPr/>
          <p:nvPr/>
        </p:nvSpPr>
        <p:spPr>
          <a:xfrm>
            <a:off x="2336400" y="2377440"/>
            <a:ext cx="822600" cy="577080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0480" bIns="0" anchor="t">
            <a:spAutoFit/>
          </a:bodyPr>
          <a:p>
            <a:pPr marL="123120" defTabSz="914400">
              <a:lnSpc>
                <a:spcPct val="100000"/>
              </a:lnSpc>
              <a:spcBef>
                <a:spcPts val="1185"/>
              </a:spcBef>
              <a:tabLst>
                <a:tab algn="l" pos="0"/>
              </a:tabLst>
            </a:pPr>
            <a:r>
              <a:rPr b="1" lang="en-US" sz="2800" spc="12" strike="noStrike">
                <a:solidFill>
                  <a:srgbClr val="ffffff"/>
                </a:solidFill>
                <a:latin typeface="Calibri"/>
              </a:rPr>
              <a:t>05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IIITU-HP-India-Practicum-Review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C2796D3-8B9F-4232-8DFF-73768590534D}" type="slidenum">
              <a:t>12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0AEDCC0F-595F-4725-B398-1A88740F53E2}" type="datetime1">
              <a:rPr lang="en-IN"/>
              <a:t>26/02/2025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bject 6"/>
          <p:cNvSpPr/>
          <p:nvPr/>
        </p:nvSpPr>
        <p:spPr>
          <a:xfrm>
            <a:off x="2247840" y="780480"/>
            <a:ext cx="923292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ts val="2279"/>
              </a:lnSpc>
              <a:spcBef>
                <a:spcPts val="119"/>
              </a:spcBef>
            </a:pPr>
            <a:r>
              <a:rPr b="1" lang="en-US" sz="3200" spc="4" strike="noStrike">
                <a:solidFill>
                  <a:srgbClr val="3a3838"/>
                </a:solidFill>
                <a:latin typeface="Calibri"/>
              </a:rPr>
              <a:t>5. Literature Review/Currently available solutions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Content Placeholder 6" descr=""/>
          <p:cNvPicPr/>
          <p:nvPr/>
        </p:nvPicPr>
        <p:blipFill>
          <a:blip r:embed="rId1"/>
          <a:srcRect l="0" t="1218" r="0" b="0"/>
          <a:stretch/>
        </p:blipFill>
        <p:spPr>
          <a:xfrm>
            <a:off x="2471760" y="1672200"/>
            <a:ext cx="4438440" cy="429804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8" descr=""/>
          <p:cNvPicPr/>
          <p:nvPr/>
        </p:nvPicPr>
        <p:blipFill>
          <a:blip r:embed="rId2"/>
          <a:stretch/>
        </p:blipFill>
        <p:spPr>
          <a:xfrm>
            <a:off x="7172280" y="1260720"/>
            <a:ext cx="3421080" cy="54280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IIITU-HP-India-Practicum-Review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A3BECEA-D997-41A7-AFBE-31302FBC654F}" type="slidenum">
              <a:t>13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fld id="{4ADC073D-526B-488C-80A8-78EF9F0663B7}" type="datetime1">
              <a:rPr lang="en-IN"/>
              <a:t>26/02/2025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6"/>
          <p:cNvSpPr/>
          <p:nvPr/>
        </p:nvSpPr>
        <p:spPr>
          <a:xfrm>
            <a:off x="2247840" y="696960"/>
            <a:ext cx="923292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ts val="2279"/>
              </a:lnSpc>
              <a:spcBef>
                <a:spcPts val="119"/>
              </a:spcBef>
            </a:pPr>
            <a:r>
              <a:rPr b="1" lang="en-US" sz="3200" spc="4" strike="noStrike">
                <a:solidFill>
                  <a:srgbClr val="3a3838"/>
                </a:solidFill>
                <a:latin typeface="Calibri"/>
              </a:rPr>
              <a:t>5.Literature Review/Currently available solutions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Content Placeholder 10" descr=""/>
          <p:cNvPicPr/>
          <p:nvPr/>
        </p:nvPicPr>
        <p:blipFill>
          <a:blip r:embed="rId1"/>
          <a:stretch/>
        </p:blipFill>
        <p:spPr>
          <a:xfrm>
            <a:off x="1751040" y="1300320"/>
            <a:ext cx="3234960" cy="5238000"/>
          </a:xfrm>
          <a:prstGeom prst="rect">
            <a:avLst/>
          </a:prstGeom>
          <a:ln w="0">
            <a:noFill/>
          </a:ln>
        </p:spPr>
      </p:pic>
      <p:pic>
        <p:nvPicPr>
          <p:cNvPr id="140" name="Picture 11" descr=""/>
          <p:cNvPicPr/>
          <p:nvPr/>
        </p:nvPicPr>
        <p:blipFill>
          <a:blip r:embed="rId2"/>
          <a:stretch/>
        </p:blipFill>
        <p:spPr>
          <a:xfrm>
            <a:off x="7205400" y="1224360"/>
            <a:ext cx="3556080" cy="53906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IIITU-HP-India-Practicum-Review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47F9EF8-704A-47FF-A2A7-E9293F78BD02}" type="slidenum">
              <a:t>14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fld id="{4B76E73C-795A-4766-87A4-8752D25662C4}" type="datetime1">
              <a:rPr lang="en-IN"/>
              <a:t>26/02/2025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object 6"/>
          <p:cNvSpPr/>
          <p:nvPr/>
        </p:nvSpPr>
        <p:spPr>
          <a:xfrm>
            <a:off x="2247840" y="780840"/>
            <a:ext cx="923292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ts val="2279"/>
              </a:lnSpc>
              <a:spcBef>
                <a:spcPts val="119"/>
              </a:spcBef>
            </a:pPr>
            <a:r>
              <a:rPr b="1" lang="en-US" sz="3200" spc="4" strike="noStrike">
                <a:solidFill>
                  <a:srgbClr val="3a3838"/>
                </a:solidFill>
                <a:latin typeface="Calibri"/>
              </a:rPr>
              <a:t>5.Literature Review/Currently available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ts val="2279"/>
              </a:lnSpc>
              <a:spcBef>
                <a:spcPts val="119"/>
              </a:spcBef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ts val="2279"/>
              </a:lnSpc>
              <a:spcBef>
                <a:spcPts val="119"/>
              </a:spcBef>
            </a:pPr>
            <a:r>
              <a:rPr b="1" lang="en-US" sz="3200" spc="4" strike="noStrike">
                <a:solidFill>
                  <a:srgbClr val="3a3838"/>
                </a:solidFill>
                <a:latin typeface="Calibri"/>
              </a:rPr>
              <a:t>solutions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Picture 2" descr="Competitive programming platforms"/>
          <p:cNvPicPr/>
          <p:nvPr/>
        </p:nvPicPr>
        <p:blipFill>
          <a:blip r:embed="rId1"/>
          <a:stretch/>
        </p:blipFill>
        <p:spPr>
          <a:xfrm>
            <a:off x="1656720" y="1825560"/>
            <a:ext cx="8702280" cy="43509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IIITU-HP-India-Practicum-Review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DF08291-B403-459D-A242-5BD69ECA456B}" type="slidenum">
              <a:t>15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fld id="{F0884CF4-87AE-41DE-9F24-01437050E9D1}" type="datetime1">
              <a:rPr lang="en-IN"/>
              <a:t>26/02/2025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object 6"/>
          <p:cNvSpPr/>
          <p:nvPr/>
        </p:nvSpPr>
        <p:spPr>
          <a:xfrm>
            <a:off x="3325320" y="2630160"/>
            <a:ext cx="653004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ts val="2279"/>
              </a:lnSpc>
              <a:spcBef>
                <a:spcPts val="119"/>
              </a:spcBef>
            </a:pPr>
            <a:r>
              <a:rPr b="1" lang="en-US" sz="2400" spc="4" strike="noStrike">
                <a:solidFill>
                  <a:srgbClr val="3a3838"/>
                </a:solidFill>
                <a:latin typeface="Calibri"/>
              </a:rPr>
              <a:t>Demonstration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object 13"/>
          <p:cNvSpPr/>
          <p:nvPr/>
        </p:nvSpPr>
        <p:spPr>
          <a:xfrm>
            <a:off x="3319200" y="2438280"/>
            <a:ext cx="1481040" cy="75960"/>
          </a:xfrm>
          <a:custGeom>
            <a:avLst/>
            <a:gdLst>
              <a:gd name="textAreaLeft" fmla="*/ 0 w 1481040"/>
              <a:gd name="textAreaRight" fmla="*/ 1481400 w 1481040"/>
              <a:gd name="textAreaTop" fmla="*/ 0 h 75960"/>
              <a:gd name="textAreaBottom" fmla="*/ 76320 h 75960"/>
            </a:gdLst>
            <a:ahLst/>
            <a:rect l="textAreaLeft" t="textAreaTop" r="textAreaRight" b="textAreaBottom"/>
            <a:pathLst>
              <a:path w="742950" h="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>
            <a:solidFill>
              <a:srgbClr val="984807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object 7"/>
          <p:cNvSpPr/>
          <p:nvPr/>
        </p:nvSpPr>
        <p:spPr>
          <a:xfrm>
            <a:off x="2336400" y="2377440"/>
            <a:ext cx="822600" cy="577080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0480" bIns="0" anchor="t">
            <a:spAutoFit/>
          </a:bodyPr>
          <a:p>
            <a:pPr marL="123120" defTabSz="914400">
              <a:lnSpc>
                <a:spcPct val="100000"/>
              </a:lnSpc>
              <a:spcBef>
                <a:spcPts val="1185"/>
              </a:spcBef>
              <a:tabLst>
                <a:tab algn="l" pos="0"/>
              </a:tabLst>
            </a:pPr>
            <a:r>
              <a:rPr b="1" lang="en-US" sz="2800" spc="12" strike="noStrike">
                <a:solidFill>
                  <a:srgbClr val="ffffff"/>
                </a:solidFill>
                <a:latin typeface="Calibri"/>
              </a:rPr>
              <a:t>06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IIITU-HP-India-Practicum-Review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3DBD7FF-9E5B-4C61-92CF-8C1ABC47B9EE}" type="slidenum">
              <a:t>16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3C2C758A-7AB0-4A95-B87A-99C82ED72749}" type="datetime1">
              <a:rPr lang="en-IN"/>
              <a:t>26/02/2025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object 6"/>
          <p:cNvSpPr/>
          <p:nvPr/>
        </p:nvSpPr>
        <p:spPr>
          <a:xfrm>
            <a:off x="2209680" y="791280"/>
            <a:ext cx="923292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ts val="2279"/>
              </a:lnSpc>
              <a:spcBef>
                <a:spcPts val="119"/>
              </a:spcBef>
            </a:pPr>
            <a:r>
              <a:rPr b="1" lang="en-US" sz="3200" spc="4" strike="noStrike">
                <a:solidFill>
                  <a:srgbClr val="3a3838"/>
                </a:solidFill>
                <a:latin typeface="Calibri"/>
              </a:rPr>
              <a:t>6. Work Progress and Demonstration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/>
          </p:nvPr>
        </p:nvSpPr>
        <p:spPr>
          <a:xfrm>
            <a:off x="914400" y="1825560"/>
            <a:ext cx="1018620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 u="sng">
                <a:solidFill>
                  <a:schemeClr val="dk1"/>
                </a:solidFill>
                <a:uFillTx/>
                <a:latin typeface="Calibri"/>
                <a:hlinkClick r:id="rId1"/>
              </a:rPr>
              <a:t>https://code-</a:t>
            </a:r>
            <a:r>
              <a:rPr b="1" lang="en-US" sz="2800" spc="-1" strike="noStrike" u="sng">
                <a:solidFill>
                  <a:schemeClr val="dk1"/>
                </a:solidFill>
                <a:uFillTx/>
                <a:latin typeface="Calibri"/>
                <a:hlinkClick r:id="rId2"/>
              </a:rPr>
              <a:t>compete.vercel.app</a:t>
            </a:r>
            <a:r>
              <a:rPr b="1" lang="en-US" sz="2800" spc="-1" strike="noStrike" u="sng">
                <a:solidFill>
                  <a:schemeClr val="dk1"/>
                </a:solidFill>
                <a:uFillTx/>
                <a:latin typeface="Calibri"/>
                <a:hlinkClick r:id="rId3"/>
              </a:rPr>
              <a:t>/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IIITU-HP-India-Practicum-Review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F30B41F-6ED9-4635-A1AA-F7D8CE55197C}" type="slidenum">
              <a:t>17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fld id="{77169442-3D25-4E42-BDB3-FDEAEE109923}" type="datetime1">
              <a:rPr lang="en-IN"/>
              <a:t>26/02/2025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720520" y="2074680"/>
            <a:ext cx="6487200" cy="135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</a:rPr>
              <a:t>Thanks!</a:t>
            </a:r>
            <a:br>
              <a:rPr sz="4400"/>
            </a:br>
            <a:r>
              <a:rPr b="1" lang="en-US" sz="4400" spc="-1" strike="noStrike">
                <a:solidFill>
                  <a:schemeClr val="dk1"/>
                </a:solidFill>
                <a:latin typeface="Calibri"/>
              </a:rPr>
              <a:t>Questions and Answers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9" name="Title 8"/>
          <p:cNvSpPr/>
          <p:nvPr/>
        </p:nvSpPr>
        <p:spPr>
          <a:xfrm>
            <a:off x="3086280" y="5061600"/>
            <a:ext cx="6019560" cy="128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IN" sz="2400" spc="-1" strike="noStrike">
                <a:solidFill>
                  <a:schemeClr val="dk1"/>
                </a:solidFill>
                <a:latin typeface="Calibri"/>
              </a:rPr>
              <a:t>Contact Details: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Calibri"/>
              </a:rPr>
              <a:t>Vansh Verma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IN" sz="2000" spc="-1" strike="noStrike" u="sng">
                <a:solidFill>
                  <a:schemeClr val="dk1"/>
                </a:solidFill>
                <a:uFillTx/>
                <a:latin typeface="Calibri"/>
              </a:rPr>
              <a:t>23165@iiitu.ac.in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Calibri"/>
              </a:rPr>
              <a:t>8791590991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IIITU-HP-India-Practicum-Review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66D7220-9C7D-4E3B-BCF7-3CE14F9EE837}" type="slidenum">
              <a:t>18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fld id="{962B40E2-A997-41F7-8424-D954C807DB24}" type="datetime1">
              <a:rPr lang="en-IN"/>
              <a:t>26/02/2025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</a:rPr>
              <a:t>Outline 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86" name="Table 2"/>
          <p:cNvGraphicFramePr/>
          <p:nvPr/>
        </p:nvGraphicFramePr>
        <p:xfrm>
          <a:off x="1908000" y="1736280"/>
          <a:ext cx="7426080" cy="3310200"/>
        </p:xfrm>
        <a:graphic>
          <a:graphicData uri="http://schemas.openxmlformats.org/drawingml/2006/table">
            <a:tbl>
              <a:tblPr/>
              <a:tblGrid>
                <a:gridCol w="3713040"/>
                <a:gridCol w="3713040"/>
              </a:tblGrid>
              <a:tr h="1368720">
                <a:tc>
                  <a:txBody>
                    <a:bodyPr anchor="t">
                      <a:noAutofit/>
                    </a:bodyPr>
                    <a:p>
                      <a:endParaRPr b="0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1941480">
                <a:tc>
                  <a:txBody>
                    <a:bodyPr anchor="t">
                      <a:noAutofit/>
                    </a:bodyPr>
                    <a:p>
                      <a:endParaRPr b="0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7" name="object 6"/>
          <p:cNvSpPr/>
          <p:nvPr/>
        </p:nvSpPr>
        <p:spPr>
          <a:xfrm>
            <a:off x="3011400" y="2022120"/>
            <a:ext cx="25416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ts val="2279"/>
              </a:lnSpc>
              <a:spcBef>
                <a:spcPts val="119"/>
              </a:spcBef>
            </a:pPr>
            <a:r>
              <a:rPr b="1" lang="en-US" sz="2000" spc="4" strike="noStrike">
                <a:solidFill>
                  <a:srgbClr val="3a3838"/>
                </a:solidFill>
                <a:latin typeface="Calibri"/>
              </a:rPr>
              <a:t>Introduction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object 13"/>
          <p:cNvSpPr/>
          <p:nvPr/>
        </p:nvSpPr>
        <p:spPr>
          <a:xfrm>
            <a:off x="3011400" y="2029680"/>
            <a:ext cx="742680" cy="360"/>
          </a:xfrm>
          <a:custGeom>
            <a:avLst/>
            <a:gdLst>
              <a:gd name="textAreaLeft" fmla="*/ 0 w 742680"/>
              <a:gd name="textAreaRight" fmla="*/ 743040 w 7426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742950" h="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>
            <a:solidFill>
              <a:srgbClr val="984807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object 6"/>
          <p:cNvSpPr/>
          <p:nvPr/>
        </p:nvSpPr>
        <p:spPr>
          <a:xfrm>
            <a:off x="6745320" y="2022120"/>
            <a:ext cx="260964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ts val="2279"/>
              </a:lnSpc>
              <a:spcBef>
                <a:spcPts val="113"/>
              </a:spcBef>
            </a:pPr>
            <a:r>
              <a:rPr b="1" lang="en-US" sz="2000" spc="-7" strike="noStrike">
                <a:solidFill>
                  <a:srgbClr val="3a3838"/>
                </a:solidFill>
                <a:latin typeface="Calibri"/>
              </a:rPr>
              <a:t>Motivation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object 13"/>
          <p:cNvSpPr/>
          <p:nvPr/>
        </p:nvSpPr>
        <p:spPr>
          <a:xfrm>
            <a:off x="6745320" y="2029680"/>
            <a:ext cx="742680" cy="360"/>
          </a:xfrm>
          <a:custGeom>
            <a:avLst/>
            <a:gdLst>
              <a:gd name="textAreaLeft" fmla="*/ 0 w 742680"/>
              <a:gd name="textAreaRight" fmla="*/ 743040 w 7426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742950" h="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>
            <a:solidFill>
              <a:srgbClr val="984807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object 6"/>
          <p:cNvSpPr/>
          <p:nvPr/>
        </p:nvSpPr>
        <p:spPr>
          <a:xfrm>
            <a:off x="3040200" y="3250800"/>
            <a:ext cx="254160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ts val="2279"/>
              </a:lnSpc>
              <a:spcBef>
                <a:spcPts val="119"/>
              </a:spcBef>
            </a:pPr>
            <a:r>
              <a:rPr b="1" lang="en-US" sz="2000" spc="4" strike="noStrike">
                <a:solidFill>
                  <a:srgbClr val="3a3838"/>
                </a:solidFill>
                <a:latin typeface="Calibri"/>
              </a:rPr>
              <a:t>Project Architecture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object 13"/>
          <p:cNvSpPr/>
          <p:nvPr/>
        </p:nvSpPr>
        <p:spPr>
          <a:xfrm>
            <a:off x="3040200" y="3258360"/>
            <a:ext cx="742680" cy="360"/>
          </a:xfrm>
          <a:custGeom>
            <a:avLst/>
            <a:gdLst>
              <a:gd name="textAreaLeft" fmla="*/ 0 w 742680"/>
              <a:gd name="textAreaRight" fmla="*/ 743040 w 7426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742950" h="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>
            <a:solidFill>
              <a:srgbClr val="984807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object 7"/>
          <p:cNvSpPr/>
          <p:nvPr/>
        </p:nvSpPr>
        <p:spPr>
          <a:xfrm>
            <a:off x="2048400" y="2022120"/>
            <a:ext cx="647640" cy="997560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t">
            <a:spAutoFit/>
          </a:bodyPr>
          <a:p>
            <a:pPr marL="123120" defTabSz="914400">
              <a:lnSpc>
                <a:spcPct val="100000"/>
              </a:lnSpc>
              <a:spcBef>
                <a:spcPts val="1185"/>
              </a:spcBef>
              <a:tabLst>
                <a:tab algn="l" pos="0"/>
              </a:tabLst>
            </a:pPr>
            <a:r>
              <a:rPr b="1" lang="en-US" sz="2800" spc="12" strike="noStrike">
                <a:solidFill>
                  <a:srgbClr val="ffffff"/>
                </a:solidFill>
                <a:latin typeface="Calibri"/>
              </a:rPr>
              <a:t>01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object 7"/>
          <p:cNvSpPr/>
          <p:nvPr/>
        </p:nvSpPr>
        <p:spPr>
          <a:xfrm>
            <a:off x="5805000" y="1979280"/>
            <a:ext cx="647640" cy="997560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t">
            <a:spAutoFit/>
          </a:bodyPr>
          <a:p>
            <a:pPr marL="123120" defTabSz="914400">
              <a:lnSpc>
                <a:spcPct val="100000"/>
              </a:lnSpc>
              <a:spcBef>
                <a:spcPts val="1185"/>
              </a:spcBef>
              <a:tabLst>
                <a:tab algn="l" pos="0"/>
              </a:tabLst>
            </a:pPr>
            <a:r>
              <a:rPr b="1" lang="en-US" sz="2800" spc="12" strike="noStrike">
                <a:solidFill>
                  <a:srgbClr val="ffffff"/>
                </a:solidFill>
                <a:latin typeface="Calibri"/>
              </a:rPr>
              <a:t>02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object 7"/>
          <p:cNvSpPr/>
          <p:nvPr/>
        </p:nvSpPr>
        <p:spPr>
          <a:xfrm>
            <a:off x="2048400" y="3207960"/>
            <a:ext cx="647640" cy="997560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t">
            <a:spAutoFit/>
          </a:bodyPr>
          <a:p>
            <a:pPr marL="123120" defTabSz="914400">
              <a:lnSpc>
                <a:spcPct val="100000"/>
              </a:lnSpc>
              <a:spcBef>
                <a:spcPts val="1185"/>
              </a:spcBef>
              <a:tabLst>
                <a:tab algn="l" pos="0"/>
              </a:tabLst>
            </a:pPr>
            <a:r>
              <a:rPr b="1" lang="en-US" sz="2800" spc="12" strike="noStrike">
                <a:solidFill>
                  <a:srgbClr val="ffffff"/>
                </a:solidFill>
                <a:latin typeface="Calibri"/>
              </a:rPr>
              <a:t>03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object 7"/>
          <p:cNvSpPr/>
          <p:nvPr/>
        </p:nvSpPr>
        <p:spPr>
          <a:xfrm>
            <a:off x="5805000" y="3207960"/>
            <a:ext cx="647640" cy="997560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t">
            <a:spAutoFit/>
          </a:bodyPr>
          <a:p>
            <a:pPr marL="123120" defTabSz="914400">
              <a:lnSpc>
                <a:spcPct val="100000"/>
              </a:lnSpc>
              <a:spcBef>
                <a:spcPts val="1185"/>
              </a:spcBef>
              <a:tabLst>
                <a:tab algn="l" pos="0"/>
              </a:tabLst>
            </a:pPr>
            <a:r>
              <a:rPr b="1" lang="en-US" sz="2800" spc="12" strike="noStrike">
                <a:solidFill>
                  <a:srgbClr val="ffffff"/>
                </a:solidFill>
                <a:latin typeface="Calibri"/>
              </a:rPr>
              <a:t>04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object 6"/>
          <p:cNvSpPr/>
          <p:nvPr/>
        </p:nvSpPr>
        <p:spPr>
          <a:xfrm>
            <a:off x="6745320" y="3342600"/>
            <a:ext cx="387468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ts val="2279"/>
              </a:lnSpc>
              <a:spcBef>
                <a:spcPts val="119"/>
              </a:spcBef>
            </a:pPr>
            <a:r>
              <a:rPr b="1" lang="en-US" sz="2000" spc="4" strike="noStrike">
                <a:solidFill>
                  <a:srgbClr val="3a3838"/>
                </a:solidFill>
                <a:latin typeface="Calibri"/>
              </a:rPr>
              <a:t>Innovation in the Project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object 13"/>
          <p:cNvSpPr/>
          <p:nvPr/>
        </p:nvSpPr>
        <p:spPr>
          <a:xfrm>
            <a:off x="6745320" y="3250800"/>
            <a:ext cx="742680" cy="360"/>
          </a:xfrm>
          <a:custGeom>
            <a:avLst/>
            <a:gdLst>
              <a:gd name="textAreaLeft" fmla="*/ 0 w 742680"/>
              <a:gd name="textAreaRight" fmla="*/ 743040 w 7426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742950" h="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>
            <a:solidFill>
              <a:srgbClr val="984807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object 7"/>
          <p:cNvSpPr/>
          <p:nvPr/>
        </p:nvSpPr>
        <p:spPr>
          <a:xfrm>
            <a:off x="2048400" y="4517640"/>
            <a:ext cx="647640" cy="997560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t">
            <a:spAutoFit/>
          </a:bodyPr>
          <a:p>
            <a:pPr marL="123120" defTabSz="914400">
              <a:lnSpc>
                <a:spcPct val="100000"/>
              </a:lnSpc>
              <a:spcBef>
                <a:spcPts val="1185"/>
              </a:spcBef>
              <a:tabLst>
                <a:tab algn="l" pos="0"/>
              </a:tabLst>
            </a:pPr>
            <a:r>
              <a:rPr b="1" lang="en-US" sz="2800" spc="12" strike="noStrike">
                <a:solidFill>
                  <a:srgbClr val="ffffff"/>
                </a:solidFill>
                <a:latin typeface="Calibri"/>
              </a:rPr>
              <a:t>05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object 6"/>
          <p:cNvSpPr/>
          <p:nvPr/>
        </p:nvSpPr>
        <p:spPr>
          <a:xfrm>
            <a:off x="2870280" y="4531320"/>
            <a:ext cx="387468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ts val="2279"/>
              </a:lnSpc>
              <a:spcBef>
                <a:spcPts val="119"/>
              </a:spcBef>
            </a:pPr>
            <a:r>
              <a:rPr b="1" lang="en-US" sz="2000" spc="4" strike="noStrike">
                <a:solidFill>
                  <a:srgbClr val="3a3838"/>
                </a:solidFill>
                <a:latin typeface="Calibri"/>
              </a:rPr>
              <a:t>Literature Review/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ts val="2279"/>
              </a:lnSpc>
              <a:spcBef>
                <a:spcPts val="119"/>
              </a:spcBef>
            </a:pPr>
            <a:r>
              <a:rPr b="1" lang="en-US" sz="2000" spc="4" strike="noStrike">
                <a:solidFill>
                  <a:srgbClr val="3a3838"/>
                </a:solidFill>
                <a:latin typeface="Calibri"/>
              </a:rPr>
              <a:t>Currently available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ts val="2279"/>
              </a:lnSpc>
              <a:spcBef>
                <a:spcPts val="119"/>
              </a:spcBef>
            </a:pPr>
            <a:r>
              <a:rPr b="1" lang="en-US" sz="2000" spc="4" strike="noStrike">
                <a:solidFill>
                  <a:srgbClr val="3a3838"/>
                </a:solidFill>
                <a:latin typeface="Calibri"/>
              </a:rPr>
              <a:t>solutions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object 7"/>
          <p:cNvSpPr/>
          <p:nvPr/>
        </p:nvSpPr>
        <p:spPr>
          <a:xfrm>
            <a:off x="5810040" y="4573080"/>
            <a:ext cx="647640" cy="997560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t">
            <a:spAutoFit/>
          </a:bodyPr>
          <a:p>
            <a:pPr marL="123120" defTabSz="914400">
              <a:lnSpc>
                <a:spcPct val="100000"/>
              </a:lnSpc>
              <a:spcBef>
                <a:spcPts val="1185"/>
              </a:spcBef>
              <a:tabLst>
                <a:tab algn="l" pos="0"/>
              </a:tabLst>
            </a:pPr>
            <a:r>
              <a:rPr b="1" lang="en-US" sz="2800" spc="12" strike="noStrike">
                <a:solidFill>
                  <a:srgbClr val="ffffff"/>
                </a:solidFill>
                <a:latin typeface="Calibri"/>
              </a:rPr>
              <a:t>06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object 6"/>
          <p:cNvSpPr/>
          <p:nvPr/>
        </p:nvSpPr>
        <p:spPr>
          <a:xfrm>
            <a:off x="6745320" y="4704840"/>
            <a:ext cx="387468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ts val="2279"/>
              </a:lnSpc>
              <a:spcBef>
                <a:spcPts val="119"/>
              </a:spcBef>
            </a:pPr>
            <a:r>
              <a:rPr b="1" lang="en-US" sz="2000" spc="4" strike="noStrike">
                <a:solidFill>
                  <a:srgbClr val="3a3838"/>
                </a:solidFill>
                <a:latin typeface="Calibri"/>
              </a:rPr>
              <a:t>Work Progress and Demonstration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object 13"/>
          <p:cNvSpPr/>
          <p:nvPr/>
        </p:nvSpPr>
        <p:spPr>
          <a:xfrm>
            <a:off x="6742080" y="4628520"/>
            <a:ext cx="742680" cy="360"/>
          </a:xfrm>
          <a:custGeom>
            <a:avLst/>
            <a:gdLst>
              <a:gd name="textAreaLeft" fmla="*/ 0 w 742680"/>
              <a:gd name="textAreaRight" fmla="*/ 743040 w 7426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742950" h="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>
            <a:solidFill>
              <a:srgbClr val="984807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object 13"/>
          <p:cNvSpPr/>
          <p:nvPr/>
        </p:nvSpPr>
        <p:spPr>
          <a:xfrm>
            <a:off x="3040200" y="4517640"/>
            <a:ext cx="742680" cy="360"/>
          </a:xfrm>
          <a:custGeom>
            <a:avLst/>
            <a:gdLst>
              <a:gd name="textAreaLeft" fmla="*/ 0 w 742680"/>
              <a:gd name="textAreaRight" fmla="*/ 743040 w 7426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742950" h="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>
            <a:solidFill>
              <a:srgbClr val="984807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IIITU-HP-India-Practicum-Review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EA127F5-D424-4CE8-80F6-9B66BBB44B44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fld id="{954F05D4-EE2C-4147-AF41-586BB0D5D6C7}" type="datetime1">
              <a:rPr lang="en-IN"/>
              <a:t>26/02/2025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bject 6"/>
          <p:cNvSpPr/>
          <p:nvPr/>
        </p:nvSpPr>
        <p:spPr>
          <a:xfrm>
            <a:off x="3325320" y="2630160"/>
            <a:ext cx="36846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ts val="2279"/>
              </a:lnSpc>
              <a:spcBef>
                <a:spcPts val="119"/>
              </a:spcBef>
            </a:pPr>
            <a:r>
              <a:rPr b="1" lang="en-US" sz="2400" spc="4" strike="noStrike">
                <a:solidFill>
                  <a:srgbClr val="3a3838"/>
                </a:solidFill>
                <a:latin typeface="Calibri"/>
              </a:rPr>
              <a:t>Introduction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object 13"/>
          <p:cNvSpPr/>
          <p:nvPr/>
        </p:nvSpPr>
        <p:spPr>
          <a:xfrm>
            <a:off x="3319200" y="2438280"/>
            <a:ext cx="1481040" cy="75960"/>
          </a:xfrm>
          <a:custGeom>
            <a:avLst/>
            <a:gdLst>
              <a:gd name="textAreaLeft" fmla="*/ 0 w 1481040"/>
              <a:gd name="textAreaRight" fmla="*/ 1481400 w 1481040"/>
              <a:gd name="textAreaTop" fmla="*/ 0 h 75960"/>
              <a:gd name="textAreaBottom" fmla="*/ 76320 h 75960"/>
            </a:gdLst>
            <a:ahLst/>
            <a:rect l="textAreaLeft" t="textAreaTop" r="textAreaRight" b="textAreaBottom"/>
            <a:pathLst>
              <a:path w="742950" h="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>
            <a:solidFill>
              <a:srgbClr val="984807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object 7"/>
          <p:cNvSpPr/>
          <p:nvPr/>
        </p:nvSpPr>
        <p:spPr>
          <a:xfrm>
            <a:off x="2336400" y="2377440"/>
            <a:ext cx="822600" cy="577080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0480" bIns="0" anchor="t">
            <a:spAutoFit/>
          </a:bodyPr>
          <a:p>
            <a:pPr marL="123120" defTabSz="914400">
              <a:lnSpc>
                <a:spcPct val="100000"/>
              </a:lnSpc>
              <a:spcBef>
                <a:spcPts val="1185"/>
              </a:spcBef>
              <a:tabLst>
                <a:tab algn="l" pos="0"/>
              </a:tabLst>
            </a:pPr>
            <a:r>
              <a:rPr b="1" lang="en-US" sz="2800" spc="12" strike="noStrike">
                <a:solidFill>
                  <a:srgbClr val="ffffff"/>
                </a:solidFill>
                <a:latin typeface="Calibri"/>
              </a:rPr>
              <a:t>01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IIITU-HP-India-Practicum-Review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40D5F7C-A7E7-4A96-9DB8-2D7A11F0E973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3FEBACC2-0C51-49E2-8642-51DD16A29EF9}" type="datetime1">
              <a:rPr lang="en-IN"/>
              <a:t>26/02/2025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/>
          </p:nvPr>
        </p:nvSpPr>
        <p:spPr>
          <a:xfrm>
            <a:off x="914400" y="1825560"/>
            <a:ext cx="1056600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Have you ever been in an invigilation duty in a computer practical exam???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It is too tiring for the teacher to check the code for each test case for each student and students have to wait a long time for their code to be checked.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It is quite easy to cheat with the online compiler.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Offline compilers are very unreliable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So here is my project which solves all these problems for both the parties.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9" name="object 6"/>
          <p:cNvSpPr/>
          <p:nvPr/>
        </p:nvSpPr>
        <p:spPr>
          <a:xfrm>
            <a:off x="2196000" y="681120"/>
            <a:ext cx="368460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ts val="2279"/>
              </a:lnSpc>
              <a:spcBef>
                <a:spcPts val="119"/>
              </a:spcBef>
            </a:pPr>
            <a:r>
              <a:rPr b="1" lang="en-US" sz="3200" spc="4" strike="noStrike">
                <a:solidFill>
                  <a:srgbClr val="3a3838"/>
                </a:solidFill>
                <a:latin typeface="Calibri"/>
              </a:rPr>
              <a:t>1. Introduction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ts val="2279"/>
              </a:lnSpc>
              <a:spcBef>
                <a:spcPts val="119"/>
              </a:spcBef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IIITU-HP-India-Practicum-Review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666D4C9-8BA6-42AB-B7E4-4D0DC08FACF0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fld id="{1A61B2D9-F095-4DFB-95E4-E3228D6BD4A6}" type="datetime1">
              <a:rPr lang="en-IN"/>
              <a:t>26/02/2025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object 6"/>
          <p:cNvSpPr/>
          <p:nvPr/>
        </p:nvSpPr>
        <p:spPr>
          <a:xfrm>
            <a:off x="3325320" y="2630160"/>
            <a:ext cx="36846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ts val="2279"/>
              </a:lnSpc>
              <a:spcBef>
                <a:spcPts val="113"/>
              </a:spcBef>
            </a:pPr>
            <a:r>
              <a:rPr b="1" lang="en-US" sz="2400" spc="-7" strike="noStrike">
                <a:solidFill>
                  <a:srgbClr val="3a3838"/>
                </a:solidFill>
                <a:latin typeface="Calibri"/>
              </a:rPr>
              <a:t>Motivation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object 13"/>
          <p:cNvSpPr/>
          <p:nvPr/>
        </p:nvSpPr>
        <p:spPr>
          <a:xfrm>
            <a:off x="3319200" y="2438280"/>
            <a:ext cx="1481040" cy="75960"/>
          </a:xfrm>
          <a:custGeom>
            <a:avLst/>
            <a:gdLst>
              <a:gd name="textAreaLeft" fmla="*/ 0 w 1481040"/>
              <a:gd name="textAreaRight" fmla="*/ 1481400 w 1481040"/>
              <a:gd name="textAreaTop" fmla="*/ 0 h 75960"/>
              <a:gd name="textAreaBottom" fmla="*/ 76320 h 75960"/>
            </a:gdLst>
            <a:ahLst/>
            <a:rect l="textAreaLeft" t="textAreaTop" r="textAreaRight" b="textAreaBottom"/>
            <a:pathLst>
              <a:path w="742950" h="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>
            <a:solidFill>
              <a:srgbClr val="984807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object 7"/>
          <p:cNvSpPr/>
          <p:nvPr/>
        </p:nvSpPr>
        <p:spPr>
          <a:xfrm>
            <a:off x="2336400" y="2377440"/>
            <a:ext cx="822600" cy="577080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0480" bIns="0" anchor="t">
            <a:spAutoFit/>
          </a:bodyPr>
          <a:p>
            <a:pPr marL="123120" defTabSz="914400">
              <a:lnSpc>
                <a:spcPct val="100000"/>
              </a:lnSpc>
              <a:spcBef>
                <a:spcPts val="1185"/>
              </a:spcBef>
              <a:tabLst>
                <a:tab algn="l" pos="0"/>
              </a:tabLst>
            </a:pPr>
            <a:r>
              <a:rPr b="1" lang="en-US" sz="2800" spc="12" strike="noStrike">
                <a:solidFill>
                  <a:srgbClr val="ffffff"/>
                </a:solidFill>
                <a:latin typeface="Calibri"/>
              </a:rPr>
              <a:t>02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IIITU-HP-India-Practicum-Review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78279AC-158E-47FE-B2ED-E85FC831A57B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ACE912D5-A13C-4102-986C-D0CF17153D6D}" type="datetime1">
              <a:rPr lang="en-IN"/>
              <a:t>26/02/2025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/>
          </p:nvPr>
        </p:nvSpPr>
        <p:spPr>
          <a:xfrm>
            <a:off x="914400" y="1825560"/>
            <a:ext cx="448380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Computer Practical Exams have been an issue due to offline compilers being unreliable and it is impossible to prevent cheating in the online compiler mode.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We need a better automatic proctored exam taking system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It takes too much time for the teacher to check each and every program while we can do that automatically and generate a leaderboard.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4" name="object 6"/>
          <p:cNvSpPr/>
          <p:nvPr/>
        </p:nvSpPr>
        <p:spPr>
          <a:xfrm>
            <a:off x="2196000" y="775800"/>
            <a:ext cx="36846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ts val="2279"/>
              </a:lnSpc>
              <a:spcBef>
                <a:spcPts val="119"/>
              </a:spcBef>
            </a:pPr>
            <a:r>
              <a:rPr b="1" lang="en-US" sz="3200" spc="4" strike="noStrike">
                <a:solidFill>
                  <a:srgbClr val="3a3838"/>
                </a:solidFill>
                <a:latin typeface="Calibri"/>
              </a:rPr>
              <a:t>2. Motivation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Picture 2" descr="South Korean vs Turkish Shooter Meme: The Kim Yeji-Yusuf ..."/>
          <p:cNvPicPr/>
          <p:nvPr/>
        </p:nvPicPr>
        <p:blipFill>
          <a:blip r:embed="rId1"/>
          <a:stretch/>
        </p:blipFill>
        <p:spPr>
          <a:xfrm>
            <a:off x="5792400" y="2110680"/>
            <a:ext cx="6112440" cy="3438000"/>
          </a:xfrm>
          <a:prstGeom prst="rect">
            <a:avLst/>
          </a:prstGeom>
          <a:ln w="0">
            <a:noFill/>
          </a:ln>
        </p:spPr>
      </p:pic>
      <p:sp>
        <p:nvSpPr>
          <p:cNvPr id="116" name="TextBox 6"/>
          <p:cNvSpPr/>
          <p:nvPr/>
        </p:nvSpPr>
        <p:spPr>
          <a:xfrm>
            <a:off x="5754600" y="1524600"/>
            <a:ext cx="309348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Using 2 invigilators, online compilers, tiring checking process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Box 8"/>
          <p:cNvSpPr/>
          <p:nvPr/>
        </p:nvSpPr>
        <p:spPr>
          <a:xfrm>
            <a:off x="8998920" y="1648440"/>
            <a:ext cx="27554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Using Arpit’s Practicum project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Rectangle 9"/>
          <p:cNvSpPr/>
          <p:nvPr/>
        </p:nvSpPr>
        <p:spPr>
          <a:xfrm>
            <a:off x="5523120" y="1255680"/>
            <a:ext cx="6583320" cy="45108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19" name="Straight Connector 11"/>
          <p:cNvCxnSpPr>
            <a:endCxn id="115" idx="0"/>
          </p:cNvCxnSpPr>
          <p:nvPr/>
        </p:nvCxnSpPr>
        <p:spPr>
          <a:xfrm>
            <a:off x="8839080" y="1255680"/>
            <a:ext cx="9720" cy="855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IIITU-HP-India-Practicum-Review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92AD098-AE86-4121-B227-1C9C6A5A973C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fld id="{D1E0B76A-9561-421C-9C59-4D7CAC90DC6A}" type="datetime1">
              <a:rPr lang="en-IN"/>
              <a:t>26/02/2025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bject 6"/>
          <p:cNvSpPr/>
          <p:nvPr/>
        </p:nvSpPr>
        <p:spPr>
          <a:xfrm>
            <a:off x="3325320" y="2630160"/>
            <a:ext cx="36846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ts val="2279"/>
              </a:lnSpc>
              <a:spcBef>
                <a:spcPts val="113"/>
              </a:spcBef>
            </a:pPr>
            <a:r>
              <a:rPr b="1" lang="en-US" sz="2400" spc="4" strike="noStrike">
                <a:solidFill>
                  <a:srgbClr val="3a3838"/>
                </a:solidFill>
                <a:latin typeface="Calibri"/>
              </a:rPr>
              <a:t>Project Architecture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object 13"/>
          <p:cNvSpPr/>
          <p:nvPr/>
        </p:nvSpPr>
        <p:spPr>
          <a:xfrm>
            <a:off x="3319200" y="2438280"/>
            <a:ext cx="1481040" cy="75960"/>
          </a:xfrm>
          <a:custGeom>
            <a:avLst/>
            <a:gdLst>
              <a:gd name="textAreaLeft" fmla="*/ 0 w 1481040"/>
              <a:gd name="textAreaRight" fmla="*/ 1481400 w 1481040"/>
              <a:gd name="textAreaTop" fmla="*/ 0 h 75960"/>
              <a:gd name="textAreaBottom" fmla="*/ 76320 h 75960"/>
            </a:gdLst>
            <a:ahLst/>
            <a:rect l="textAreaLeft" t="textAreaTop" r="textAreaRight" b="textAreaBottom"/>
            <a:pathLst>
              <a:path w="742950" h="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>
            <a:solidFill>
              <a:srgbClr val="984807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object 7"/>
          <p:cNvSpPr/>
          <p:nvPr/>
        </p:nvSpPr>
        <p:spPr>
          <a:xfrm>
            <a:off x="2336400" y="2377440"/>
            <a:ext cx="822600" cy="577080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0480" bIns="0" anchor="t">
            <a:spAutoFit/>
          </a:bodyPr>
          <a:p>
            <a:pPr marL="123120" defTabSz="914400">
              <a:lnSpc>
                <a:spcPct val="100000"/>
              </a:lnSpc>
              <a:spcBef>
                <a:spcPts val="1185"/>
              </a:spcBef>
              <a:tabLst>
                <a:tab algn="l" pos="0"/>
              </a:tabLst>
            </a:pPr>
            <a:r>
              <a:rPr b="1" lang="en-US" sz="2800" spc="12" strike="noStrike">
                <a:solidFill>
                  <a:srgbClr val="ffffff"/>
                </a:solidFill>
                <a:latin typeface="Calibri"/>
              </a:rPr>
              <a:t>03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IIITU-HP-India-Practicum-Review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2F87303-A34A-40F9-A641-E3884465FEC6}" type="slidenum">
              <a:t>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EF776AB1-A729-45FA-82C5-5B8AA6B396BD}" type="datetime1">
              <a:rPr lang="en-IN"/>
              <a:t>26/02/2025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Content Placeholder 6" descr=""/>
          <p:cNvPicPr/>
          <p:nvPr/>
        </p:nvPicPr>
        <p:blipFill>
          <a:blip r:embed="rId1"/>
          <a:srcRect l="6613" t="20383" r="6313" b="8170"/>
          <a:stretch/>
        </p:blipFill>
        <p:spPr>
          <a:xfrm>
            <a:off x="1989360" y="1309320"/>
            <a:ext cx="8813160" cy="5115600"/>
          </a:xfrm>
          <a:prstGeom prst="rect">
            <a:avLst/>
          </a:prstGeom>
          <a:ln w="0">
            <a:noFill/>
          </a:ln>
        </p:spPr>
      </p:pic>
      <p:sp>
        <p:nvSpPr>
          <p:cNvPr id="124" name="object 6"/>
          <p:cNvSpPr/>
          <p:nvPr/>
        </p:nvSpPr>
        <p:spPr>
          <a:xfrm>
            <a:off x="2209680" y="668160"/>
            <a:ext cx="889092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ts val="2279"/>
              </a:lnSpc>
              <a:spcBef>
                <a:spcPts val="119"/>
              </a:spcBef>
            </a:pPr>
            <a:r>
              <a:rPr b="1" lang="en-US" sz="3200" spc="4" strike="noStrike">
                <a:solidFill>
                  <a:srgbClr val="3a3838"/>
                </a:solidFill>
                <a:latin typeface="Calibri"/>
              </a:rPr>
              <a:t>3. Project Architecture (System Design)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IIITU-HP-India-Practicum-Review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E0D11F4-D8A9-4D39-B759-7B1F202C781F}" type="slidenum">
              <a:t>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fld id="{52A6A0B4-DFF7-489E-AE87-A5B41CDA9F8D}" type="datetime1">
              <a:rPr lang="en-IN"/>
              <a:t>26/02/2025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bject 6"/>
          <p:cNvSpPr/>
          <p:nvPr/>
        </p:nvSpPr>
        <p:spPr>
          <a:xfrm>
            <a:off x="2209680" y="756000"/>
            <a:ext cx="777204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ts val="2279"/>
              </a:lnSpc>
              <a:spcBef>
                <a:spcPts val="119"/>
              </a:spcBef>
            </a:pPr>
            <a:r>
              <a:rPr b="1" lang="en-US" sz="3200" spc="4" strike="noStrike">
                <a:solidFill>
                  <a:srgbClr val="3a3838"/>
                </a:solidFill>
                <a:latin typeface="Calibri"/>
              </a:rPr>
              <a:t>3. Project Architecture (Database Design)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Content Placeholder 9" descr=""/>
          <p:cNvPicPr/>
          <p:nvPr/>
        </p:nvPicPr>
        <p:blipFill>
          <a:blip r:embed="rId1"/>
          <a:srcRect l="6120" t="28891" r="6277" b="6497"/>
          <a:stretch/>
        </p:blipFill>
        <p:spPr>
          <a:xfrm>
            <a:off x="1935720" y="1293840"/>
            <a:ext cx="8722800" cy="50623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IIITU-HP-India-Practicum-Review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0B9009F-906C-401D-ADE9-EAF40909B99F}" type="slidenum">
              <a:t>9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fld id="{C7167CA7-0852-4415-A794-0FF0156BC0E0}" type="datetime1">
              <a:rPr lang="en-IN"/>
              <a:t>26/02/2025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Application>LibreOffice/24.2.7.2$Linux_X86_64 LibreOffice_project/420$Build-2</Application>
  <AppVersion>15.0000</AppVersion>
  <Words>415</Words>
  <Paragraphs>119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2023-09-21T13:01:37Z</dcterms:created>
  <dc:creator>Dr. Vikram Kumar</dc:creator>
  <dc:description/>
  <dc:language>en-IN</dc:language>
  <cp:lastModifiedBy/>
  <dcterms:modified xsi:type="dcterms:W3CDTF">2025-02-26T20:24:53Z</dcterms:modified>
  <cp:revision>54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18</vt:i4>
  </property>
</Properties>
</file>