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DM Sans" pitchFamily="2" charset="0"/>
      <p:regular r:id="rId14"/>
    </p:embeddedFont>
    <p:embeddedFont>
      <p:font typeface="DM Sans Bold" charset="0"/>
      <p:regular r:id="rId15"/>
    </p:embeddedFont>
    <p:embeddedFont>
      <p:font typeface="Mokoto" panose="020B0604020202020204" charset="0"/>
      <p:regular r:id="rId16"/>
    </p:embeddedFont>
    <p:embeddedFont>
      <p:font typeface="Montserrat Heavy" panose="020B0604020202020204" charset="0"/>
      <p:regular r:id="rId17"/>
    </p:embeddedFont>
    <p:embeddedFont>
      <p:font typeface="Montserrat Semi-Bold" panose="020B0604020202020204" charset="0"/>
      <p:regular r:id="rId18"/>
    </p:embeddedFont>
    <p:embeddedFont>
      <p:font typeface="Raleway Italic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1756814" y="-403607"/>
            <a:ext cx="6531186" cy="11641778"/>
            <a:chOff x="0" y="0"/>
            <a:chExt cx="1720148" cy="3066147"/>
          </a:xfrm>
        </p:grpSpPr>
        <p:sp>
          <p:nvSpPr>
            <p:cNvPr id="3" name="Freeform 3"/>
            <p:cNvSpPr/>
            <p:nvPr/>
          </p:nvSpPr>
          <p:spPr>
            <a:xfrm>
              <a:off x="0" y="0"/>
              <a:ext cx="1720148" cy="3066147"/>
            </a:xfrm>
            <a:custGeom>
              <a:avLst/>
              <a:gdLst/>
              <a:ahLst/>
              <a:cxnLst/>
              <a:rect l="l" t="t" r="r" b="b"/>
              <a:pathLst>
                <a:path w="1720148" h="3066147">
                  <a:moveTo>
                    <a:pt x="0" y="0"/>
                  </a:moveTo>
                  <a:lnTo>
                    <a:pt x="1720148" y="0"/>
                  </a:lnTo>
                  <a:lnTo>
                    <a:pt x="1720148" y="3066147"/>
                  </a:lnTo>
                  <a:lnTo>
                    <a:pt x="0" y="3066147"/>
                  </a:lnTo>
                  <a:close/>
                </a:path>
              </a:pathLst>
            </a:custGeom>
            <a:gradFill rotWithShape="1">
              <a:gsLst>
                <a:gs pos="0">
                  <a:srgbClr val="000000">
                    <a:alpha val="0"/>
                  </a:srgbClr>
                </a:gs>
                <a:gs pos="100000">
                  <a:srgbClr val="000000">
                    <a:alpha val="100000"/>
                  </a:srgbClr>
                </a:gs>
              </a:gsLst>
              <a:lin ang="0"/>
            </a:gradFill>
          </p:spPr>
        </p:sp>
        <p:sp>
          <p:nvSpPr>
            <p:cNvPr id="4" name="TextBox 4"/>
            <p:cNvSpPr txBox="1"/>
            <p:nvPr/>
          </p:nvSpPr>
          <p:spPr>
            <a:xfrm>
              <a:off x="0" y="-38100"/>
              <a:ext cx="1720148" cy="3104247"/>
            </a:xfrm>
            <a:prstGeom prst="rect">
              <a:avLst/>
            </a:prstGeom>
          </p:spPr>
          <p:txBody>
            <a:bodyPr lIns="50800" tIns="50800" rIns="50800" bIns="50800" rtlCol="0" anchor="ctr"/>
            <a:lstStyle/>
            <a:p>
              <a:pPr algn="ctr">
                <a:lnSpc>
                  <a:spcPts val="2083"/>
                </a:lnSpc>
              </a:pPr>
              <a:endParaRPr/>
            </a:p>
          </p:txBody>
        </p:sp>
      </p:grpSp>
      <p:sp>
        <p:nvSpPr>
          <p:cNvPr id="5" name="Freeform 5"/>
          <p:cNvSpPr/>
          <p:nvPr/>
        </p:nvSpPr>
        <p:spPr>
          <a:xfrm rot="674092">
            <a:off x="-3513169" y="8339629"/>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6" name="Freeform 6"/>
          <p:cNvSpPr/>
          <p:nvPr/>
        </p:nvSpPr>
        <p:spPr>
          <a:xfrm rot="828919" flipH="1" flipV="1">
            <a:off x="1076036" y="-4819412"/>
            <a:ext cx="19149891" cy="6989710"/>
          </a:xfrm>
          <a:custGeom>
            <a:avLst/>
            <a:gdLst/>
            <a:ahLst/>
            <a:cxnLst/>
            <a:rect l="l" t="t" r="r" b="b"/>
            <a:pathLst>
              <a:path w="19149891" h="6989710">
                <a:moveTo>
                  <a:pt x="19149891" y="6989710"/>
                </a:moveTo>
                <a:lnTo>
                  <a:pt x="0" y="6989710"/>
                </a:lnTo>
                <a:lnTo>
                  <a:pt x="0" y="0"/>
                </a:lnTo>
                <a:lnTo>
                  <a:pt x="19149891" y="0"/>
                </a:lnTo>
                <a:lnTo>
                  <a:pt x="19149891" y="6989710"/>
                </a:lnTo>
                <a:close/>
              </a:path>
            </a:pathLst>
          </a:custGeom>
          <a:blipFill>
            <a:blip r:embed="rId2">
              <a:alphaModFix amt="43000"/>
            </a:blip>
            <a:stretch>
              <a:fillRect/>
            </a:stretch>
          </a:blipFill>
        </p:spPr>
      </p:sp>
      <p:sp>
        <p:nvSpPr>
          <p:cNvPr id="7" name="TextBox 7"/>
          <p:cNvSpPr txBox="1"/>
          <p:nvPr/>
        </p:nvSpPr>
        <p:spPr>
          <a:xfrm>
            <a:off x="2076543" y="2589971"/>
            <a:ext cx="9506012" cy="4094564"/>
          </a:xfrm>
          <a:prstGeom prst="rect">
            <a:avLst/>
          </a:prstGeom>
        </p:spPr>
        <p:txBody>
          <a:bodyPr lIns="0" tIns="0" rIns="0" bIns="0" rtlCol="0" anchor="t">
            <a:spAutoFit/>
          </a:bodyPr>
          <a:lstStyle/>
          <a:p>
            <a:pPr algn="just">
              <a:lnSpc>
                <a:spcPts val="10509"/>
              </a:lnSpc>
            </a:pPr>
            <a:r>
              <a:rPr lang="en-US" sz="11062" b="1" dirty="0">
                <a:solidFill>
                  <a:srgbClr val="FFFFFF"/>
                </a:solidFill>
                <a:latin typeface="Montserrat Semi-Bold"/>
                <a:ea typeface="Montserrat Semi-Bold"/>
                <a:cs typeface="Montserrat Semi-Bold"/>
                <a:sym typeface="Montserrat Semi-Bold"/>
              </a:rPr>
              <a:t>COMMENT TOXICITY MODEL</a:t>
            </a:r>
          </a:p>
        </p:txBody>
      </p:sp>
      <p:sp>
        <p:nvSpPr>
          <p:cNvPr id="8" name="Freeform 8"/>
          <p:cNvSpPr/>
          <p:nvPr/>
        </p:nvSpPr>
        <p:spPr>
          <a:xfrm>
            <a:off x="11259909" y="2298225"/>
            <a:ext cx="4183253" cy="4114800"/>
          </a:xfrm>
          <a:custGeom>
            <a:avLst/>
            <a:gdLst/>
            <a:ahLst/>
            <a:cxnLst/>
            <a:rect l="l" t="t" r="r" b="b"/>
            <a:pathLst>
              <a:path w="4183253" h="4114800">
                <a:moveTo>
                  <a:pt x="0" y="0"/>
                </a:moveTo>
                <a:lnTo>
                  <a:pt x="4183253" y="0"/>
                </a:lnTo>
                <a:lnTo>
                  <a:pt x="418325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2076543" y="7275085"/>
            <a:ext cx="12945864" cy="256480"/>
          </a:xfrm>
          <a:prstGeom prst="rect">
            <a:avLst/>
          </a:prstGeom>
        </p:spPr>
        <p:txBody>
          <a:bodyPr lIns="0" tIns="0" rIns="0" bIns="0" rtlCol="0" anchor="t">
            <a:spAutoFit/>
          </a:bodyPr>
          <a:lstStyle/>
          <a:p>
            <a:pPr algn="l">
              <a:lnSpc>
                <a:spcPts val="1977"/>
              </a:lnSpc>
            </a:pPr>
            <a:r>
              <a:rPr lang="en-US" sz="2082" i="1" dirty="0">
                <a:solidFill>
                  <a:srgbClr val="FFFFFF"/>
                </a:solidFill>
                <a:latin typeface="Raleway Italics"/>
                <a:ea typeface="Raleway Italics"/>
                <a:cs typeface="Raleway Italics"/>
                <a:sym typeface="Raleway Italics"/>
              </a:rPr>
              <a:t>PRESENTED BY : SHIVANI PANICKER - 35 ,  ZAID SIDDIQUE - 52, VANSH LAKHWANI - 57</a:t>
            </a:r>
          </a:p>
        </p:txBody>
      </p:sp>
      <p:sp>
        <p:nvSpPr>
          <p:cNvPr id="10" name="TextBox 10"/>
          <p:cNvSpPr txBox="1"/>
          <p:nvPr/>
        </p:nvSpPr>
        <p:spPr>
          <a:xfrm>
            <a:off x="16184625" y="1599114"/>
            <a:ext cx="1074675"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0800000">
            <a:off x="473701" y="-2239540"/>
            <a:ext cx="4272739" cy="5924075"/>
          </a:xfrm>
          <a:custGeom>
            <a:avLst/>
            <a:gdLst/>
            <a:ahLst/>
            <a:cxnLst/>
            <a:rect l="l" t="t" r="r" b="b"/>
            <a:pathLst>
              <a:path w="4272739" h="5924075">
                <a:moveTo>
                  <a:pt x="0" y="0"/>
                </a:moveTo>
                <a:lnTo>
                  <a:pt x="4272740" y="0"/>
                </a:lnTo>
                <a:lnTo>
                  <a:pt x="4272740" y="5924075"/>
                </a:lnTo>
                <a:lnTo>
                  <a:pt x="0" y="5924075"/>
                </a:lnTo>
                <a:lnTo>
                  <a:pt x="0" y="0"/>
                </a:lnTo>
                <a:close/>
              </a:path>
            </a:pathLst>
          </a:custGeom>
          <a:blipFill>
            <a:blip r:embed="rId2"/>
            <a:stretch>
              <a:fillRect/>
            </a:stretch>
          </a:blipFill>
        </p:spPr>
      </p:sp>
      <p:sp>
        <p:nvSpPr>
          <p:cNvPr id="3" name="Freeform 3"/>
          <p:cNvSpPr/>
          <p:nvPr/>
        </p:nvSpPr>
        <p:spPr>
          <a:xfrm>
            <a:off x="473701" y="1876053"/>
            <a:ext cx="1569643" cy="1569643"/>
          </a:xfrm>
          <a:custGeom>
            <a:avLst/>
            <a:gdLst/>
            <a:ahLst/>
            <a:cxnLst/>
            <a:rect l="l" t="t" r="r" b="b"/>
            <a:pathLst>
              <a:path w="1569643" h="1569643">
                <a:moveTo>
                  <a:pt x="0" y="0"/>
                </a:moveTo>
                <a:lnTo>
                  <a:pt x="1569643" y="0"/>
                </a:lnTo>
                <a:lnTo>
                  <a:pt x="1569643" y="1569643"/>
                </a:lnTo>
                <a:lnTo>
                  <a:pt x="0" y="15696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034388" y="775209"/>
            <a:ext cx="13253612" cy="1100845"/>
          </a:xfrm>
          <a:prstGeom prst="rect">
            <a:avLst/>
          </a:prstGeom>
        </p:spPr>
        <p:txBody>
          <a:bodyPr lIns="0" tIns="0" rIns="0" bIns="0" rtlCol="0" anchor="t">
            <a:spAutoFit/>
          </a:bodyPr>
          <a:lstStyle/>
          <a:p>
            <a:pPr algn="l">
              <a:lnSpc>
                <a:spcPts val="8143"/>
              </a:lnSpc>
            </a:pPr>
            <a:r>
              <a:rPr lang="en-US" sz="8572" b="1">
                <a:solidFill>
                  <a:srgbClr val="36E9FD"/>
                </a:solidFill>
                <a:latin typeface="Montserrat Semi-Bold"/>
                <a:ea typeface="Montserrat Semi-Bold"/>
                <a:cs typeface="Montserrat Semi-Bold"/>
                <a:sym typeface="Montserrat Semi-Bold"/>
              </a:rPr>
              <a:t>Conclusion</a:t>
            </a:r>
          </a:p>
        </p:txBody>
      </p:sp>
      <p:sp>
        <p:nvSpPr>
          <p:cNvPr id="5" name="TextBox 5"/>
          <p:cNvSpPr txBox="1"/>
          <p:nvPr/>
        </p:nvSpPr>
        <p:spPr>
          <a:xfrm>
            <a:off x="5308416" y="2344434"/>
            <a:ext cx="10243740" cy="6285659"/>
          </a:xfrm>
          <a:prstGeom prst="rect">
            <a:avLst/>
          </a:prstGeom>
        </p:spPr>
        <p:txBody>
          <a:bodyPr lIns="0" tIns="0" rIns="0" bIns="0" rtlCol="0" anchor="t">
            <a:spAutoFit/>
          </a:bodyPr>
          <a:lstStyle/>
          <a:p>
            <a:pPr marL="555638" lvl="1" indent="-277819" algn="l">
              <a:lnSpc>
                <a:spcPts val="3319"/>
              </a:lnSpc>
              <a:buFont typeface="Arial"/>
              <a:buChar char="•"/>
            </a:pPr>
            <a:r>
              <a:rPr lang="en-US" sz="2573" dirty="0">
                <a:solidFill>
                  <a:srgbClr val="FFFFFF"/>
                </a:solidFill>
                <a:latin typeface="DM Sans"/>
                <a:ea typeface="DM Sans"/>
                <a:cs typeface="DM Sans"/>
                <a:sym typeface="DM Sans"/>
              </a:rPr>
              <a:t>This project developed a deep learning-based multi-label classification model to detect toxic language in user comments.</a:t>
            </a:r>
          </a:p>
          <a:p>
            <a:pPr algn="l">
              <a:lnSpc>
                <a:spcPts val="3319"/>
              </a:lnSpc>
            </a:pPr>
            <a:endParaRPr lang="en-US" sz="2573" dirty="0">
              <a:solidFill>
                <a:srgbClr val="FFFFFF"/>
              </a:solidFill>
              <a:latin typeface="DM Sans"/>
              <a:ea typeface="DM Sans"/>
              <a:cs typeface="DM Sans"/>
              <a:sym typeface="DM Sans"/>
            </a:endParaRPr>
          </a:p>
          <a:p>
            <a:pPr marL="555638" lvl="1" indent="-277819" algn="l">
              <a:lnSpc>
                <a:spcPts val="3319"/>
              </a:lnSpc>
              <a:buFont typeface="Arial"/>
              <a:buChar char="•"/>
            </a:pPr>
            <a:r>
              <a:rPr lang="en-US" sz="2573" dirty="0">
                <a:solidFill>
                  <a:srgbClr val="FFFFFF"/>
                </a:solidFill>
                <a:latin typeface="DM Sans"/>
                <a:ea typeface="DM Sans"/>
                <a:cs typeface="DM Sans"/>
                <a:sym typeface="DM Sans"/>
              </a:rPr>
              <a:t> Using an LSTM architecture with text vectorization, the model performed well on common labels such as toxic, obscene, and insult, while showing moderate performance on less frequent categories like threat and identity hate. Evaluation using </a:t>
            </a:r>
            <a:r>
              <a:rPr lang="en-US" sz="2573">
                <a:solidFill>
                  <a:srgbClr val="FFFFFF"/>
                </a:solidFill>
                <a:latin typeface="DM Sans"/>
                <a:ea typeface="DM Sans"/>
                <a:cs typeface="DM Sans"/>
                <a:sym typeface="DM Sans"/>
              </a:rPr>
              <a:t>metrics like AUC-ROC </a:t>
            </a:r>
            <a:r>
              <a:rPr lang="en-US" sz="2573" dirty="0">
                <a:solidFill>
                  <a:srgbClr val="FFFFFF"/>
                </a:solidFill>
                <a:latin typeface="DM Sans"/>
                <a:ea typeface="DM Sans"/>
                <a:cs typeface="DM Sans"/>
                <a:sym typeface="DM Sans"/>
              </a:rPr>
              <a:t>confirmed its effectiveness.</a:t>
            </a:r>
          </a:p>
          <a:p>
            <a:pPr algn="l">
              <a:lnSpc>
                <a:spcPts val="3319"/>
              </a:lnSpc>
            </a:pPr>
            <a:endParaRPr lang="en-US" sz="2573" dirty="0">
              <a:solidFill>
                <a:srgbClr val="FFFFFF"/>
              </a:solidFill>
              <a:latin typeface="DM Sans"/>
              <a:ea typeface="DM Sans"/>
              <a:cs typeface="DM Sans"/>
              <a:sym typeface="DM Sans"/>
            </a:endParaRPr>
          </a:p>
          <a:p>
            <a:pPr marL="555638" lvl="1" indent="-277819" algn="l">
              <a:lnSpc>
                <a:spcPts val="3319"/>
              </a:lnSpc>
              <a:buFont typeface="Arial"/>
              <a:buChar char="•"/>
            </a:pPr>
            <a:r>
              <a:rPr lang="en-US" sz="2573" dirty="0">
                <a:solidFill>
                  <a:srgbClr val="FFFFFF"/>
                </a:solidFill>
                <a:latin typeface="DM Sans"/>
                <a:ea typeface="DM Sans"/>
                <a:cs typeface="DM Sans"/>
                <a:sym typeface="DM Sans"/>
              </a:rPr>
              <a:t>The model was deployed using </a:t>
            </a:r>
            <a:r>
              <a:rPr lang="en-US" sz="2573" dirty="0" err="1">
                <a:solidFill>
                  <a:srgbClr val="FFFFFF"/>
                </a:solidFill>
                <a:latin typeface="DM Sans"/>
                <a:ea typeface="DM Sans"/>
                <a:cs typeface="DM Sans"/>
                <a:sym typeface="DM Sans"/>
              </a:rPr>
              <a:t>Gradio</a:t>
            </a:r>
            <a:r>
              <a:rPr lang="en-US" sz="2573" dirty="0">
                <a:solidFill>
                  <a:srgbClr val="FFFFFF"/>
                </a:solidFill>
                <a:latin typeface="DM Sans"/>
                <a:ea typeface="DM Sans"/>
                <a:cs typeface="DM Sans"/>
                <a:sym typeface="DM Sans"/>
              </a:rPr>
              <a:t>, enabling real-time interaction through a simple interface. While effective in identifying explicit toxicity, future improvements such as using transformer models and addressing class imbalance could enhance performance on subtler forms of toxic content</a:t>
            </a:r>
          </a:p>
          <a:p>
            <a:pPr algn="l">
              <a:lnSpc>
                <a:spcPts val="3319"/>
              </a:lnSpc>
            </a:pPr>
            <a:endParaRPr lang="en-US" sz="2573" dirty="0">
              <a:solidFill>
                <a:srgbClr val="FFFFFF"/>
              </a:solidFill>
              <a:latin typeface="DM Sans"/>
              <a:ea typeface="DM Sans"/>
              <a:cs typeface="DM Sans"/>
              <a:sym typeface="DM Sans"/>
            </a:endParaRPr>
          </a:p>
        </p:txBody>
      </p:sp>
      <p:sp>
        <p:nvSpPr>
          <p:cNvPr id="6" name="TextBox 6"/>
          <p:cNvSpPr txBox="1"/>
          <p:nvPr/>
        </p:nvSpPr>
        <p:spPr>
          <a:xfrm>
            <a:off x="16104928" y="1599114"/>
            <a:ext cx="1154372"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10</a:t>
            </a:r>
          </a:p>
        </p:txBody>
      </p:sp>
      <p:sp>
        <p:nvSpPr>
          <p:cNvPr id="7" name="Freeform 7"/>
          <p:cNvSpPr/>
          <p:nvPr/>
        </p:nvSpPr>
        <p:spPr>
          <a:xfrm>
            <a:off x="2610071" y="2114892"/>
            <a:ext cx="1569643" cy="1569643"/>
          </a:xfrm>
          <a:custGeom>
            <a:avLst/>
            <a:gdLst/>
            <a:ahLst/>
            <a:cxnLst/>
            <a:rect l="l" t="t" r="r" b="b"/>
            <a:pathLst>
              <a:path w="1569643" h="1569643">
                <a:moveTo>
                  <a:pt x="0" y="0"/>
                </a:moveTo>
                <a:lnTo>
                  <a:pt x="1569643" y="0"/>
                </a:lnTo>
                <a:lnTo>
                  <a:pt x="1569643" y="1569643"/>
                </a:lnTo>
                <a:lnTo>
                  <a:pt x="0" y="15696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0800000">
            <a:off x="473701" y="-2239540"/>
            <a:ext cx="4272739" cy="5924075"/>
          </a:xfrm>
          <a:custGeom>
            <a:avLst/>
            <a:gdLst/>
            <a:ahLst/>
            <a:cxnLst/>
            <a:rect l="l" t="t" r="r" b="b"/>
            <a:pathLst>
              <a:path w="4272739" h="5924075">
                <a:moveTo>
                  <a:pt x="0" y="0"/>
                </a:moveTo>
                <a:lnTo>
                  <a:pt x="4272740" y="0"/>
                </a:lnTo>
                <a:lnTo>
                  <a:pt x="4272740" y="5924075"/>
                </a:lnTo>
                <a:lnTo>
                  <a:pt x="0" y="5924075"/>
                </a:lnTo>
                <a:lnTo>
                  <a:pt x="0" y="0"/>
                </a:lnTo>
                <a:close/>
              </a:path>
            </a:pathLst>
          </a:custGeom>
          <a:blipFill>
            <a:blip r:embed="rId2"/>
            <a:stretch>
              <a:fillRect/>
            </a:stretch>
          </a:blipFill>
        </p:spPr>
      </p:sp>
      <p:sp>
        <p:nvSpPr>
          <p:cNvPr id="3" name="Freeform 3"/>
          <p:cNvSpPr/>
          <p:nvPr/>
        </p:nvSpPr>
        <p:spPr>
          <a:xfrm>
            <a:off x="473701" y="1876053"/>
            <a:ext cx="1569643" cy="1569643"/>
          </a:xfrm>
          <a:custGeom>
            <a:avLst/>
            <a:gdLst/>
            <a:ahLst/>
            <a:cxnLst/>
            <a:rect l="l" t="t" r="r" b="b"/>
            <a:pathLst>
              <a:path w="1569643" h="1569643">
                <a:moveTo>
                  <a:pt x="0" y="0"/>
                </a:moveTo>
                <a:lnTo>
                  <a:pt x="1569643" y="0"/>
                </a:lnTo>
                <a:lnTo>
                  <a:pt x="1569643" y="1569643"/>
                </a:lnTo>
                <a:lnTo>
                  <a:pt x="0" y="15696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5034388" y="775209"/>
            <a:ext cx="13253612" cy="1100845"/>
          </a:xfrm>
          <a:prstGeom prst="rect">
            <a:avLst/>
          </a:prstGeom>
        </p:spPr>
        <p:txBody>
          <a:bodyPr lIns="0" tIns="0" rIns="0" bIns="0" rtlCol="0" anchor="t">
            <a:spAutoFit/>
          </a:bodyPr>
          <a:lstStyle/>
          <a:p>
            <a:pPr algn="l">
              <a:lnSpc>
                <a:spcPts val="8143"/>
              </a:lnSpc>
            </a:pPr>
            <a:r>
              <a:rPr lang="en-US" sz="8572" b="1">
                <a:solidFill>
                  <a:srgbClr val="36E9FD"/>
                </a:solidFill>
                <a:latin typeface="Montserrat Semi-Bold"/>
                <a:ea typeface="Montserrat Semi-Bold"/>
                <a:cs typeface="Montserrat Semi-Bold"/>
                <a:sym typeface="Montserrat Semi-Bold"/>
              </a:rPr>
              <a:t>Future Scope</a:t>
            </a:r>
          </a:p>
        </p:txBody>
      </p:sp>
      <p:sp>
        <p:nvSpPr>
          <p:cNvPr id="5" name="TextBox 5"/>
          <p:cNvSpPr txBox="1"/>
          <p:nvPr/>
        </p:nvSpPr>
        <p:spPr>
          <a:xfrm>
            <a:off x="5308416" y="2086317"/>
            <a:ext cx="10243740" cy="7542959"/>
          </a:xfrm>
          <a:prstGeom prst="rect">
            <a:avLst/>
          </a:prstGeom>
        </p:spPr>
        <p:txBody>
          <a:bodyPr lIns="0" tIns="0" rIns="0" bIns="0" rtlCol="0" anchor="t">
            <a:spAutoFit/>
          </a:bodyPr>
          <a:lstStyle/>
          <a:p>
            <a:pPr algn="l">
              <a:lnSpc>
                <a:spcPts val="3319"/>
              </a:lnSpc>
            </a:pPr>
            <a:r>
              <a:rPr lang="en-US" sz="2573" b="1" u="sng">
                <a:solidFill>
                  <a:srgbClr val="FFFFFF"/>
                </a:solidFill>
                <a:latin typeface="DM Sans Bold"/>
                <a:ea typeface="DM Sans Bold"/>
                <a:cs typeface="DM Sans Bold"/>
                <a:sym typeface="DM Sans Bold"/>
              </a:rPr>
              <a:t>CONTEXTUAL AWARENESS</a:t>
            </a:r>
          </a:p>
          <a:p>
            <a:pPr marL="555638" lvl="1" indent="-277819" algn="l">
              <a:lnSpc>
                <a:spcPts val="3319"/>
              </a:lnSpc>
              <a:buFont typeface="Arial"/>
              <a:buChar char="•"/>
            </a:pPr>
            <a:r>
              <a:rPr lang="en-US" sz="2573">
                <a:solidFill>
                  <a:srgbClr val="FFFFFF"/>
                </a:solidFill>
                <a:latin typeface="DM Sans"/>
                <a:ea typeface="DM Sans"/>
                <a:cs typeface="DM Sans"/>
                <a:sym typeface="DM Sans"/>
              </a:rPr>
              <a:t> Enhancing the model to consider surrounding text or conversation history can help detect subtle, sarcastic, or indirect toxic language that may be missed when analyzing comments in isolation.</a:t>
            </a:r>
          </a:p>
          <a:p>
            <a:pPr algn="l">
              <a:lnSpc>
                <a:spcPts val="3319"/>
              </a:lnSpc>
            </a:pPr>
            <a:endParaRPr lang="en-US" sz="2573">
              <a:solidFill>
                <a:srgbClr val="FFFFFF"/>
              </a:solidFill>
              <a:latin typeface="DM Sans"/>
              <a:ea typeface="DM Sans"/>
              <a:cs typeface="DM Sans"/>
              <a:sym typeface="DM Sans"/>
            </a:endParaRPr>
          </a:p>
          <a:p>
            <a:pPr algn="l">
              <a:lnSpc>
                <a:spcPts val="3319"/>
              </a:lnSpc>
            </a:pPr>
            <a:r>
              <a:rPr lang="en-US" sz="2573" b="1" u="sng">
                <a:solidFill>
                  <a:srgbClr val="FFFFFF"/>
                </a:solidFill>
                <a:latin typeface="DM Sans Bold"/>
                <a:ea typeface="DM Sans Bold"/>
                <a:cs typeface="DM Sans Bold"/>
                <a:sym typeface="DM Sans Bold"/>
              </a:rPr>
              <a:t>MULTILINGUAL DEPLOYMENT</a:t>
            </a:r>
          </a:p>
          <a:p>
            <a:pPr marL="555638" lvl="1" indent="-277819" algn="l">
              <a:lnSpc>
                <a:spcPts val="3319"/>
              </a:lnSpc>
              <a:buFont typeface="Arial"/>
              <a:buChar char="•"/>
            </a:pPr>
            <a:r>
              <a:rPr lang="en-US" sz="2573">
                <a:solidFill>
                  <a:srgbClr val="FFFFFF"/>
                </a:solidFill>
                <a:latin typeface="DM Sans"/>
                <a:ea typeface="DM Sans"/>
                <a:cs typeface="DM Sans"/>
                <a:sym typeface="DM Sans"/>
              </a:rPr>
              <a:t> Supporting multiple languages by using multilingual models like XLM-RoBERTa would extend the system's usability across global platforms and help moderate diverse online communities.</a:t>
            </a:r>
          </a:p>
          <a:p>
            <a:pPr algn="l">
              <a:lnSpc>
                <a:spcPts val="3319"/>
              </a:lnSpc>
            </a:pPr>
            <a:endParaRPr lang="en-US" sz="2573">
              <a:solidFill>
                <a:srgbClr val="FFFFFF"/>
              </a:solidFill>
              <a:latin typeface="DM Sans"/>
              <a:ea typeface="DM Sans"/>
              <a:cs typeface="DM Sans"/>
              <a:sym typeface="DM Sans"/>
            </a:endParaRPr>
          </a:p>
          <a:p>
            <a:pPr algn="l">
              <a:lnSpc>
                <a:spcPts val="3319"/>
              </a:lnSpc>
            </a:pPr>
            <a:r>
              <a:rPr lang="en-US" sz="2573" b="1" u="sng">
                <a:solidFill>
                  <a:srgbClr val="FFFFFF"/>
                </a:solidFill>
                <a:latin typeface="DM Sans Bold"/>
                <a:ea typeface="DM Sans Bold"/>
                <a:cs typeface="DM Sans Bold"/>
                <a:sym typeface="DM Sans Bold"/>
              </a:rPr>
              <a:t>DEPLOYMENT ENHANCEMENTS</a:t>
            </a:r>
          </a:p>
          <a:p>
            <a:pPr marL="555638" lvl="1" indent="-277819" algn="l">
              <a:lnSpc>
                <a:spcPts val="3319"/>
              </a:lnSpc>
              <a:buFont typeface="Arial"/>
              <a:buChar char="•"/>
            </a:pPr>
            <a:r>
              <a:rPr lang="en-US" sz="2573">
                <a:solidFill>
                  <a:srgbClr val="FFFFFF"/>
                </a:solidFill>
                <a:latin typeface="DM Sans"/>
                <a:ea typeface="DM Sans"/>
                <a:cs typeface="DM Sans"/>
                <a:sym typeface="DM Sans"/>
              </a:rPr>
              <a:t> Improving deployment with faster inference, API integration, and user-friendly interfaces can boost real-time performance and make the model more practical for large-scale content moderation systems.</a:t>
            </a:r>
          </a:p>
          <a:p>
            <a:pPr algn="l">
              <a:lnSpc>
                <a:spcPts val="3319"/>
              </a:lnSpc>
            </a:pPr>
            <a:endParaRPr lang="en-US" sz="2573">
              <a:solidFill>
                <a:srgbClr val="FFFFFF"/>
              </a:solidFill>
              <a:latin typeface="DM Sans"/>
              <a:ea typeface="DM Sans"/>
              <a:cs typeface="DM Sans"/>
              <a:sym typeface="DM Sans"/>
            </a:endParaRPr>
          </a:p>
        </p:txBody>
      </p:sp>
      <p:sp>
        <p:nvSpPr>
          <p:cNvPr id="6" name="TextBox 6"/>
          <p:cNvSpPr txBox="1"/>
          <p:nvPr/>
        </p:nvSpPr>
        <p:spPr>
          <a:xfrm>
            <a:off x="16104928" y="1599114"/>
            <a:ext cx="1154372"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11</a:t>
            </a:r>
          </a:p>
        </p:txBody>
      </p:sp>
      <p:sp>
        <p:nvSpPr>
          <p:cNvPr id="7" name="Freeform 7"/>
          <p:cNvSpPr/>
          <p:nvPr/>
        </p:nvSpPr>
        <p:spPr>
          <a:xfrm>
            <a:off x="2610071" y="2114892"/>
            <a:ext cx="1569643" cy="1569643"/>
          </a:xfrm>
          <a:custGeom>
            <a:avLst/>
            <a:gdLst/>
            <a:ahLst/>
            <a:cxnLst/>
            <a:rect l="l" t="t" r="r" b="b"/>
            <a:pathLst>
              <a:path w="1569643" h="1569643">
                <a:moveTo>
                  <a:pt x="0" y="0"/>
                </a:moveTo>
                <a:lnTo>
                  <a:pt x="1569643" y="0"/>
                </a:lnTo>
                <a:lnTo>
                  <a:pt x="1569643" y="1569643"/>
                </a:lnTo>
                <a:lnTo>
                  <a:pt x="0" y="15696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3647679">
            <a:off x="5750070" y="2254213"/>
            <a:ext cx="27455017" cy="10021081"/>
          </a:xfrm>
          <a:custGeom>
            <a:avLst/>
            <a:gdLst/>
            <a:ahLst/>
            <a:cxnLst/>
            <a:rect l="l" t="t" r="r" b="b"/>
            <a:pathLst>
              <a:path w="27455017" h="10021081">
                <a:moveTo>
                  <a:pt x="0" y="0"/>
                </a:moveTo>
                <a:lnTo>
                  <a:pt x="27455017" y="0"/>
                </a:lnTo>
                <a:lnTo>
                  <a:pt x="27455017" y="10021081"/>
                </a:lnTo>
                <a:lnTo>
                  <a:pt x="0" y="10021081"/>
                </a:lnTo>
                <a:lnTo>
                  <a:pt x="0" y="0"/>
                </a:lnTo>
                <a:close/>
              </a:path>
            </a:pathLst>
          </a:custGeom>
          <a:blipFill>
            <a:blip r:embed="rId2">
              <a:alphaModFix amt="80000"/>
            </a:blip>
            <a:stretch>
              <a:fillRect/>
            </a:stretch>
          </a:blipFill>
        </p:spPr>
      </p:sp>
      <p:sp>
        <p:nvSpPr>
          <p:cNvPr id="3" name="Freeform 3"/>
          <p:cNvSpPr/>
          <p:nvPr/>
        </p:nvSpPr>
        <p:spPr>
          <a:xfrm rot="-1161320" flipV="1">
            <a:off x="-5537192" y="-4329620"/>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3435881" y="4581941"/>
            <a:ext cx="11416239" cy="1370767"/>
          </a:xfrm>
          <a:prstGeom prst="rect">
            <a:avLst/>
          </a:prstGeom>
        </p:spPr>
        <p:txBody>
          <a:bodyPr lIns="0" tIns="0" rIns="0" bIns="0" rtlCol="0" anchor="t">
            <a:spAutoFit/>
          </a:bodyPr>
          <a:lstStyle/>
          <a:p>
            <a:pPr algn="ctr">
              <a:lnSpc>
                <a:spcPts val="10131"/>
              </a:lnSpc>
            </a:pPr>
            <a:r>
              <a:rPr lang="en-US" sz="10664" b="1">
                <a:solidFill>
                  <a:srgbClr val="36E9FD"/>
                </a:solidFill>
                <a:latin typeface="Montserrat Heavy"/>
                <a:ea typeface="Montserrat Heavy"/>
                <a:cs typeface="Montserrat Heavy"/>
                <a:sym typeface="Montserrat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a:off x="2052822" y="3071015"/>
            <a:ext cx="3970782" cy="8229600"/>
          </a:xfrm>
          <a:custGeom>
            <a:avLst/>
            <a:gdLst/>
            <a:ahLst/>
            <a:cxnLst/>
            <a:rect l="l" t="t" r="r" b="b"/>
            <a:pathLst>
              <a:path w="3970782" h="8229600">
                <a:moveTo>
                  <a:pt x="0" y="0"/>
                </a:moveTo>
                <a:lnTo>
                  <a:pt x="3970782" y="0"/>
                </a:lnTo>
                <a:lnTo>
                  <a:pt x="3970782" y="8229600"/>
                </a:lnTo>
                <a:lnTo>
                  <a:pt x="0" y="8229600"/>
                </a:lnTo>
                <a:lnTo>
                  <a:pt x="0" y="0"/>
                </a:lnTo>
                <a:close/>
              </a:path>
            </a:pathLst>
          </a:custGeom>
          <a:blipFill>
            <a:blip r:embed="rId3"/>
            <a:stretch>
              <a:fillRect/>
            </a:stretch>
          </a:blipFill>
        </p:spPr>
      </p:sp>
      <p:sp>
        <p:nvSpPr>
          <p:cNvPr id="4" name="Freeform 4"/>
          <p:cNvSpPr/>
          <p:nvPr/>
        </p:nvSpPr>
        <p:spPr>
          <a:xfrm>
            <a:off x="3775575" y="2080415"/>
            <a:ext cx="2691369" cy="2691369"/>
          </a:xfrm>
          <a:custGeom>
            <a:avLst/>
            <a:gdLst/>
            <a:ahLst/>
            <a:cxnLst/>
            <a:rect l="l" t="t" r="r" b="b"/>
            <a:pathLst>
              <a:path w="2691369" h="2691369">
                <a:moveTo>
                  <a:pt x="0" y="0"/>
                </a:moveTo>
                <a:lnTo>
                  <a:pt x="2691368" y="0"/>
                </a:lnTo>
                <a:lnTo>
                  <a:pt x="2691368" y="2691368"/>
                </a:lnTo>
                <a:lnTo>
                  <a:pt x="0" y="2691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6" name="TextBox 6"/>
          <p:cNvSpPr txBox="1"/>
          <p:nvPr/>
        </p:nvSpPr>
        <p:spPr>
          <a:xfrm>
            <a:off x="7867118" y="1009443"/>
            <a:ext cx="7366041" cy="1105450"/>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Introduction</a:t>
            </a:r>
          </a:p>
        </p:txBody>
      </p:sp>
      <p:sp>
        <p:nvSpPr>
          <p:cNvPr id="7" name="TextBox 7"/>
          <p:cNvSpPr txBox="1"/>
          <p:nvPr/>
        </p:nvSpPr>
        <p:spPr>
          <a:xfrm>
            <a:off x="7603613" y="2479869"/>
            <a:ext cx="8404194" cy="6778431"/>
          </a:xfrm>
          <a:prstGeom prst="rect">
            <a:avLst/>
          </a:prstGeom>
        </p:spPr>
        <p:txBody>
          <a:bodyPr lIns="0" tIns="0" rIns="0" bIns="0" rtlCol="0" anchor="t">
            <a:spAutoFit/>
          </a:bodyPr>
          <a:lstStyle/>
          <a:p>
            <a:pPr marL="595371" lvl="1" indent="-297685" algn="l">
              <a:lnSpc>
                <a:spcPts val="3860"/>
              </a:lnSpc>
              <a:buFont typeface="Arial"/>
              <a:buChar char="•"/>
            </a:pPr>
            <a:r>
              <a:rPr lang="en-US" sz="2757" b="1">
                <a:solidFill>
                  <a:srgbClr val="FFFFFF"/>
                </a:solidFill>
                <a:latin typeface="DM Sans Bold"/>
                <a:ea typeface="DM Sans Bold"/>
                <a:cs typeface="DM Sans Bold"/>
                <a:sym typeface="DM Sans Bold"/>
              </a:rPr>
              <a:t>The internet has revolutionized communication, but it also faces a growing problem of toxic online behavior. </a:t>
            </a:r>
          </a:p>
          <a:p>
            <a:pPr algn="l">
              <a:lnSpc>
                <a:spcPts val="3860"/>
              </a:lnSpc>
            </a:pPr>
            <a:endParaRPr lang="en-US" sz="2757" b="1">
              <a:solidFill>
                <a:srgbClr val="FFFFFF"/>
              </a:solidFill>
              <a:latin typeface="DM Sans Bold"/>
              <a:ea typeface="DM Sans Bold"/>
              <a:cs typeface="DM Sans Bold"/>
              <a:sym typeface="DM Sans Bold"/>
            </a:endParaRPr>
          </a:p>
          <a:p>
            <a:pPr marL="595371" lvl="1" indent="-297685" algn="l">
              <a:lnSpc>
                <a:spcPts val="3860"/>
              </a:lnSpc>
              <a:buFont typeface="Arial"/>
              <a:buChar char="•"/>
            </a:pPr>
            <a:r>
              <a:rPr lang="en-US" sz="2757" b="1">
                <a:solidFill>
                  <a:srgbClr val="FFFFFF"/>
                </a:solidFill>
                <a:latin typeface="DM Sans Bold"/>
                <a:ea typeface="DM Sans Bold"/>
                <a:cs typeface="DM Sans Bold"/>
                <a:sym typeface="DM Sans Bold"/>
              </a:rPr>
              <a:t>Harmful comments disrupt digital spaces, affecting individuals and communities. Due to the massive volume of online content, manual moderation is impractical. </a:t>
            </a:r>
          </a:p>
          <a:p>
            <a:pPr algn="l">
              <a:lnSpc>
                <a:spcPts val="3860"/>
              </a:lnSpc>
            </a:pPr>
            <a:endParaRPr lang="en-US" sz="2757" b="1">
              <a:solidFill>
                <a:srgbClr val="FFFFFF"/>
              </a:solidFill>
              <a:latin typeface="DM Sans Bold"/>
              <a:ea typeface="DM Sans Bold"/>
              <a:cs typeface="DM Sans Bold"/>
              <a:sym typeface="DM Sans Bold"/>
            </a:endParaRPr>
          </a:p>
          <a:p>
            <a:pPr marL="595371" lvl="1" indent="-297685" algn="l">
              <a:lnSpc>
                <a:spcPts val="3860"/>
              </a:lnSpc>
              <a:buFont typeface="Arial"/>
              <a:buChar char="•"/>
            </a:pPr>
            <a:r>
              <a:rPr lang="en-US" sz="2757" b="1">
                <a:solidFill>
                  <a:srgbClr val="FFFFFF"/>
                </a:solidFill>
                <a:latin typeface="DM Sans Bold"/>
                <a:ea typeface="DM Sans Bold"/>
                <a:cs typeface="DM Sans Bold"/>
                <a:sym typeface="DM Sans Bold"/>
              </a:rPr>
              <a:t>This project explores the use of deep learning and Natural Language Processing (NLP) to develop an automated system for detecting toxic comments, aiming to create safer and more inclusive online environments.</a:t>
            </a:r>
          </a:p>
        </p:txBody>
      </p:sp>
      <p:sp>
        <p:nvSpPr>
          <p:cNvPr id="8" name="TextBox 8"/>
          <p:cNvSpPr txBox="1"/>
          <p:nvPr/>
        </p:nvSpPr>
        <p:spPr>
          <a:xfrm>
            <a:off x="16184625" y="1599114"/>
            <a:ext cx="1074675"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314761">
            <a:off x="5680419" y="6404287"/>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1572293" flipV="1">
            <a:off x="3960635" y="-5525403"/>
            <a:ext cx="19149891" cy="6989710"/>
          </a:xfrm>
          <a:custGeom>
            <a:avLst/>
            <a:gdLst/>
            <a:ahLst/>
            <a:cxnLst/>
            <a:rect l="l" t="t" r="r" b="b"/>
            <a:pathLst>
              <a:path w="19149891" h="6989710">
                <a:moveTo>
                  <a:pt x="0" y="6989711"/>
                </a:moveTo>
                <a:lnTo>
                  <a:pt x="19149891" y="6989711"/>
                </a:lnTo>
                <a:lnTo>
                  <a:pt x="19149891" y="0"/>
                </a:lnTo>
                <a:lnTo>
                  <a:pt x="0" y="0"/>
                </a:lnTo>
                <a:lnTo>
                  <a:pt x="0" y="6989711"/>
                </a:lnTo>
                <a:close/>
              </a:path>
            </a:pathLst>
          </a:custGeom>
          <a:blipFill>
            <a:blip r:embed="rId2">
              <a:alphaModFix amt="80000"/>
            </a:blip>
            <a:stretch>
              <a:fillRect/>
            </a:stretch>
          </a:blipFill>
        </p:spPr>
      </p:sp>
      <p:sp>
        <p:nvSpPr>
          <p:cNvPr id="4" name="Freeform 4"/>
          <p:cNvSpPr/>
          <p:nvPr/>
        </p:nvSpPr>
        <p:spPr>
          <a:xfrm>
            <a:off x="1028700" y="2908297"/>
            <a:ext cx="10307994" cy="5366296"/>
          </a:xfrm>
          <a:custGeom>
            <a:avLst/>
            <a:gdLst/>
            <a:ahLst/>
            <a:cxnLst/>
            <a:rect l="l" t="t" r="r" b="b"/>
            <a:pathLst>
              <a:path w="10307994" h="5366296">
                <a:moveTo>
                  <a:pt x="0" y="0"/>
                </a:moveTo>
                <a:lnTo>
                  <a:pt x="10307994" y="0"/>
                </a:lnTo>
                <a:lnTo>
                  <a:pt x="10307994" y="5366296"/>
                </a:lnTo>
                <a:lnTo>
                  <a:pt x="0" y="5366296"/>
                </a:lnTo>
                <a:lnTo>
                  <a:pt x="0" y="0"/>
                </a:lnTo>
                <a:close/>
              </a:path>
            </a:pathLst>
          </a:custGeom>
          <a:blipFill>
            <a:blip r:embed="rId3"/>
            <a:stretch>
              <a:fillRect l="-9635" t="-1349"/>
            </a:stretch>
          </a:blipFill>
        </p:spPr>
      </p:sp>
      <p:sp>
        <p:nvSpPr>
          <p:cNvPr id="5" name="TextBox 5"/>
          <p:cNvSpPr txBox="1"/>
          <p:nvPr/>
        </p:nvSpPr>
        <p:spPr>
          <a:xfrm>
            <a:off x="4161325" y="1014048"/>
            <a:ext cx="9965350" cy="1100845"/>
          </a:xfrm>
          <a:prstGeom prst="rect">
            <a:avLst/>
          </a:prstGeom>
        </p:spPr>
        <p:txBody>
          <a:bodyPr lIns="0" tIns="0" rIns="0" bIns="0" rtlCol="0" anchor="t">
            <a:spAutoFit/>
          </a:bodyPr>
          <a:lstStyle/>
          <a:p>
            <a:pPr algn="ctr">
              <a:lnSpc>
                <a:spcPts val="8143"/>
              </a:lnSpc>
            </a:pPr>
            <a:r>
              <a:rPr lang="en-US" sz="8572" b="1">
                <a:solidFill>
                  <a:srgbClr val="36E9FD"/>
                </a:solidFill>
                <a:latin typeface="Montserrat Semi-Bold"/>
                <a:ea typeface="Montserrat Semi-Bold"/>
                <a:cs typeface="Montserrat Semi-Bold"/>
                <a:sym typeface="Montserrat Semi-Bold"/>
              </a:rPr>
              <a:t>Literature Review</a:t>
            </a:r>
          </a:p>
        </p:txBody>
      </p:sp>
      <p:sp>
        <p:nvSpPr>
          <p:cNvPr id="6" name="TextBox 6"/>
          <p:cNvSpPr txBox="1"/>
          <p:nvPr/>
        </p:nvSpPr>
        <p:spPr>
          <a:xfrm>
            <a:off x="11753845" y="2827134"/>
            <a:ext cx="5505455" cy="5447459"/>
          </a:xfrm>
          <a:prstGeom prst="rect">
            <a:avLst/>
          </a:prstGeom>
        </p:spPr>
        <p:txBody>
          <a:bodyPr lIns="0" tIns="0" rIns="0" bIns="0" rtlCol="0" anchor="t">
            <a:spAutoFit/>
          </a:bodyPr>
          <a:lstStyle/>
          <a:p>
            <a:pPr marL="555638" lvl="1" indent="-277819" algn="l">
              <a:lnSpc>
                <a:spcPts val="3319"/>
              </a:lnSpc>
              <a:buFont typeface="Arial"/>
              <a:buChar char="•"/>
            </a:pPr>
            <a:r>
              <a:rPr lang="en-US" sz="2573">
                <a:solidFill>
                  <a:srgbClr val="FFFFFF"/>
                </a:solidFill>
                <a:latin typeface="DM Sans"/>
                <a:ea typeface="DM Sans"/>
                <a:cs typeface="DM Sans"/>
                <a:sym typeface="DM Sans"/>
              </a:rPr>
              <a:t>Traditional ML models with linguistic features (e.g., n-grams, sentiment) can effectively detect toxicity but lack deep contextual understanding.</a:t>
            </a:r>
          </a:p>
          <a:p>
            <a:pPr algn="l">
              <a:lnSpc>
                <a:spcPts val="3319"/>
              </a:lnSpc>
            </a:pPr>
            <a:endParaRPr lang="en-US" sz="2573">
              <a:solidFill>
                <a:srgbClr val="FFFFFF"/>
              </a:solidFill>
              <a:latin typeface="DM Sans"/>
              <a:ea typeface="DM Sans"/>
              <a:cs typeface="DM Sans"/>
              <a:sym typeface="DM Sans"/>
            </a:endParaRPr>
          </a:p>
          <a:p>
            <a:pPr marL="555638" lvl="1" indent="-277819" algn="l">
              <a:lnSpc>
                <a:spcPts val="3319"/>
              </a:lnSpc>
              <a:buFont typeface="Arial"/>
              <a:buChar char="•"/>
            </a:pPr>
            <a:r>
              <a:rPr lang="en-US" sz="2573">
                <a:solidFill>
                  <a:srgbClr val="FFFFFF"/>
                </a:solidFill>
                <a:latin typeface="DM Sans"/>
                <a:ea typeface="DM Sans"/>
                <a:cs typeface="DM Sans"/>
                <a:sym typeface="DM Sans"/>
              </a:rPr>
              <a:t>LSTM-based models combined with word embeddings (like GloVe) significantly improve accuracy by capturing the sequence and meaning of words.</a:t>
            </a:r>
          </a:p>
          <a:p>
            <a:pPr algn="ctr">
              <a:lnSpc>
                <a:spcPts val="3319"/>
              </a:lnSpc>
            </a:pPr>
            <a:endParaRPr lang="en-US" sz="2573">
              <a:solidFill>
                <a:srgbClr val="FFFFFF"/>
              </a:solidFill>
              <a:latin typeface="DM Sans"/>
              <a:ea typeface="DM Sans"/>
              <a:cs typeface="DM Sans"/>
              <a:sym typeface="DM Sans"/>
            </a:endParaRPr>
          </a:p>
        </p:txBody>
      </p:sp>
      <p:sp>
        <p:nvSpPr>
          <p:cNvPr id="7" name="TextBox 7"/>
          <p:cNvSpPr txBox="1"/>
          <p:nvPr/>
        </p:nvSpPr>
        <p:spPr>
          <a:xfrm>
            <a:off x="16184625" y="1599114"/>
            <a:ext cx="1074675"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361B70">
                <a:alpha val="100000"/>
              </a:srgbClr>
            </a:gs>
            <a:gs pos="100000">
              <a:srgbClr val="000000">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314761">
            <a:off x="5680419" y="6404287"/>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1572293" flipV="1">
            <a:off x="3960635" y="-5525403"/>
            <a:ext cx="19149891" cy="6989710"/>
          </a:xfrm>
          <a:custGeom>
            <a:avLst/>
            <a:gdLst/>
            <a:ahLst/>
            <a:cxnLst/>
            <a:rect l="l" t="t" r="r" b="b"/>
            <a:pathLst>
              <a:path w="19149891" h="6989710">
                <a:moveTo>
                  <a:pt x="0" y="6989711"/>
                </a:moveTo>
                <a:lnTo>
                  <a:pt x="19149891" y="6989711"/>
                </a:lnTo>
                <a:lnTo>
                  <a:pt x="19149891" y="0"/>
                </a:lnTo>
                <a:lnTo>
                  <a:pt x="0" y="0"/>
                </a:lnTo>
                <a:lnTo>
                  <a:pt x="0" y="6989711"/>
                </a:lnTo>
                <a:close/>
              </a:path>
            </a:pathLst>
          </a:custGeom>
          <a:blipFill>
            <a:blip r:embed="rId2">
              <a:alphaModFix amt="80000"/>
            </a:blip>
            <a:stretch>
              <a:fillRect/>
            </a:stretch>
          </a:blipFill>
        </p:spPr>
      </p:sp>
      <p:sp>
        <p:nvSpPr>
          <p:cNvPr id="4" name="Freeform 4"/>
          <p:cNvSpPr/>
          <p:nvPr/>
        </p:nvSpPr>
        <p:spPr>
          <a:xfrm>
            <a:off x="1028700" y="2847932"/>
            <a:ext cx="10345612" cy="4591136"/>
          </a:xfrm>
          <a:custGeom>
            <a:avLst/>
            <a:gdLst/>
            <a:ahLst/>
            <a:cxnLst/>
            <a:rect l="l" t="t" r="r" b="b"/>
            <a:pathLst>
              <a:path w="10345612" h="4591136">
                <a:moveTo>
                  <a:pt x="0" y="0"/>
                </a:moveTo>
                <a:lnTo>
                  <a:pt x="10345612" y="0"/>
                </a:lnTo>
                <a:lnTo>
                  <a:pt x="10345612" y="4591136"/>
                </a:lnTo>
                <a:lnTo>
                  <a:pt x="0" y="4591136"/>
                </a:lnTo>
                <a:lnTo>
                  <a:pt x="0" y="0"/>
                </a:lnTo>
                <a:close/>
              </a:path>
            </a:pathLst>
          </a:custGeom>
          <a:blipFill>
            <a:blip r:embed="rId3"/>
            <a:stretch>
              <a:fillRect l="-9237"/>
            </a:stretch>
          </a:blipFill>
        </p:spPr>
      </p:sp>
      <p:sp>
        <p:nvSpPr>
          <p:cNvPr id="5" name="TextBox 5"/>
          <p:cNvSpPr txBox="1"/>
          <p:nvPr/>
        </p:nvSpPr>
        <p:spPr>
          <a:xfrm>
            <a:off x="4161325" y="1014048"/>
            <a:ext cx="9965350" cy="1100845"/>
          </a:xfrm>
          <a:prstGeom prst="rect">
            <a:avLst/>
          </a:prstGeom>
        </p:spPr>
        <p:txBody>
          <a:bodyPr lIns="0" tIns="0" rIns="0" bIns="0" rtlCol="0" anchor="t">
            <a:spAutoFit/>
          </a:bodyPr>
          <a:lstStyle/>
          <a:p>
            <a:pPr algn="ctr">
              <a:lnSpc>
                <a:spcPts val="8143"/>
              </a:lnSpc>
            </a:pPr>
            <a:r>
              <a:rPr lang="en-US" sz="8572" b="1">
                <a:solidFill>
                  <a:srgbClr val="36E9FD"/>
                </a:solidFill>
                <a:latin typeface="Montserrat Semi-Bold"/>
                <a:ea typeface="Montserrat Semi-Bold"/>
                <a:cs typeface="Montserrat Semi-Bold"/>
                <a:sym typeface="Montserrat Semi-Bold"/>
              </a:rPr>
              <a:t>Literature Review</a:t>
            </a:r>
          </a:p>
        </p:txBody>
      </p:sp>
      <p:sp>
        <p:nvSpPr>
          <p:cNvPr id="6" name="TextBox 6"/>
          <p:cNvSpPr txBox="1"/>
          <p:nvPr/>
        </p:nvSpPr>
        <p:spPr>
          <a:xfrm>
            <a:off x="11753845" y="2819357"/>
            <a:ext cx="5505455" cy="5866559"/>
          </a:xfrm>
          <a:prstGeom prst="rect">
            <a:avLst/>
          </a:prstGeom>
        </p:spPr>
        <p:txBody>
          <a:bodyPr lIns="0" tIns="0" rIns="0" bIns="0" rtlCol="0" anchor="t">
            <a:spAutoFit/>
          </a:bodyPr>
          <a:lstStyle/>
          <a:p>
            <a:pPr marL="555638" lvl="1" indent="-277819" algn="l">
              <a:lnSpc>
                <a:spcPts val="3319"/>
              </a:lnSpc>
              <a:buFont typeface="Arial"/>
              <a:buChar char="•"/>
            </a:pPr>
            <a:r>
              <a:rPr lang="en-US" sz="2573">
                <a:solidFill>
                  <a:srgbClr val="FFFFFF"/>
                </a:solidFill>
                <a:latin typeface="DM Sans"/>
                <a:ea typeface="DM Sans"/>
                <a:cs typeface="DM Sans"/>
                <a:sym typeface="DM Sans"/>
              </a:rPr>
              <a:t>A robust, labeled dataset is crucial for training effective hate speech detection models, with future focus on transformer-based models and real-time moderation.</a:t>
            </a:r>
          </a:p>
          <a:p>
            <a:pPr algn="l">
              <a:lnSpc>
                <a:spcPts val="3319"/>
              </a:lnSpc>
            </a:pPr>
            <a:endParaRPr lang="en-US" sz="2573">
              <a:solidFill>
                <a:srgbClr val="FFFFFF"/>
              </a:solidFill>
              <a:latin typeface="DM Sans"/>
              <a:ea typeface="DM Sans"/>
              <a:cs typeface="DM Sans"/>
              <a:sym typeface="DM Sans"/>
            </a:endParaRPr>
          </a:p>
          <a:p>
            <a:pPr marL="555638" lvl="1" indent="-277819" algn="l">
              <a:lnSpc>
                <a:spcPts val="3319"/>
              </a:lnSpc>
              <a:buFont typeface="Arial"/>
              <a:buChar char="•"/>
            </a:pPr>
            <a:r>
              <a:rPr lang="en-US" sz="2573">
                <a:solidFill>
                  <a:srgbClr val="FFFFFF"/>
                </a:solidFill>
                <a:latin typeface="DM Sans"/>
                <a:ea typeface="DM Sans"/>
                <a:cs typeface="DM Sans"/>
                <a:sym typeface="DM Sans"/>
              </a:rPr>
              <a:t>RNN and LSTM models are effective for detecting cyberbullying across multiple platforms, with opportunities for improving multilingual and context-aware detection.</a:t>
            </a:r>
          </a:p>
          <a:p>
            <a:pPr algn="l">
              <a:lnSpc>
                <a:spcPts val="3319"/>
              </a:lnSpc>
            </a:pPr>
            <a:endParaRPr lang="en-US" sz="2573">
              <a:solidFill>
                <a:srgbClr val="FFFFFF"/>
              </a:solidFill>
              <a:latin typeface="DM Sans"/>
              <a:ea typeface="DM Sans"/>
              <a:cs typeface="DM Sans"/>
              <a:sym typeface="DM Sans"/>
            </a:endParaRPr>
          </a:p>
        </p:txBody>
      </p:sp>
      <p:sp>
        <p:nvSpPr>
          <p:cNvPr id="7" name="TextBox 7"/>
          <p:cNvSpPr txBox="1"/>
          <p:nvPr/>
        </p:nvSpPr>
        <p:spPr>
          <a:xfrm>
            <a:off x="16184625" y="1599114"/>
            <a:ext cx="1074675"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6699772" y="7252332"/>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a:off x="1152421" y="3654978"/>
            <a:ext cx="3970782" cy="8229600"/>
          </a:xfrm>
          <a:custGeom>
            <a:avLst/>
            <a:gdLst/>
            <a:ahLst/>
            <a:cxnLst/>
            <a:rect l="l" t="t" r="r" b="b"/>
            <a:pathLst>
              <a:path w="3970782" h="8229600">
                <a:moveTo>
                  <a:pt x="0" y="0"/>
                </a:moveTo>
                <a:lnTo>
                  <a:pt x="3970782" y="0"/>
                </a:lnTo>
                <a:lnTo>
                  <a:pt x="3970782" y="8229600"/>
                </a:lnTo>
                <a:lnTo>
                  <a:pt x="0" y="8229600"/>
                </a:lnTo>
                <a:lnTo>
                  <a:pt x="0" y="0"/>
                </a:lnTo>
                <a:close/>
              </a:path>
            </a:pathLst>
          </a:custGeom>
          <a:blipFill>
            <a:blip r:embed="rId3"/>
            <a:stretch>
              <a:fillRect/>
            </a:stretch>
          </a:blipFill>
        </p:spPr>
      </p:sp>
      <p:sp>
        <p:nvSpPr>
          <p:cNvPr id="4" name="Freeform 4"/>
          <p:cNvSpPr/>
          <p:nvPr/>
        </p:nvSpPr>
        <p:spPr>
          <a:xfrm>
            <a:off x="2875173" y="2664378"/>
            <a:ext cx="2691369" cy="2691369"/>
          </a:xfrm>
          <a:custGeom>
            <a:avLst/>
            <a:gdLst/>
            <a:ahLst/>
            <a:cxnLst/>
            <a:rect l="l" t="t" r="r" b="b"/>
            <a:pathLst>
              <a:path w="2691369" h="2691369">
                <a:moveTo>
                  <a:pt x="0" y="0"/>
                </a:moveTo>
                <a:lnTo>
                  <a:pt x="2691369" y="0"/>
                </a:lnTo>
                <a:lnTo>
                  <a:pt x="2691369" y="2691369"/>
                </a:lnTo>
                <a:lnTo>
                  <a:pt x="0" y="26913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6" name="TextBox 6"/>
          <p:cNvSpPr txBox="1"/>
          <p:nvPr/>
        </p:nvSpPr>
        <p:spPr>
          <a:xfrm>
            <a:off x="3569306" y="1009443"/>
            <a:ext cx="12357986" cy="1105450"/>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Project  Architecture</a:t>
            </a:r>
          </a:p>
        </p:txBody>
      </p:sp>
      <p:sp>
        <p:nvSpPr>
          <p:cNvPr id="7" name="TextBox 7"/>
          <p:cNvSpPr txBox="1"/>
          <p:nvPr/>
        </p:nvSpPr>
        <p:spPr>
          <a:xfrm>
            <a:off x="16184625" y="1599114"/>
            <a:ext cx="1074675"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05</a:t>
            </a:r>
          </a:p>
        </p:txBody>
      </p:sp>
      <p:sp>
        <p:nvSpPr>
          <p:cNvPr id="8" name="TextBox 8"/>
          <p:cNvSpPr txBox="1"/>
          <p:nvPr/>
        </p:nvSpPr>
        <p:spPr>
          <a:xfrm>
            <a:off x="7523098" y="3023390"/>
            <a:ext cx="8404194" cy="5806881"/>
          </a:xfrm>
          <a:prstGeom prst="rect">
            <a:avLst/>
          </a:prstGeom>
        </p:spPr>
        <p:txBody>
          <a:bodyPr lIns="0" tIns="0" rIns="0" bIns="0" rtlCol="0" anchor="t">
            <a:spAutoFit/>
          </a:bodyPr>
          <a:lstStyle/>
          <a:p>
            <a:pPr algn="l">
              <a:lnSpc>
                <a:spcPts val="3860"/>
              </a:lnSpc>
            </a:pPr>
            <a:r>
              <a:rPr lang="en-US" sz="2757" b="1" u="sng">
                <a:solidFill>
                  <a:srgbClr val="FFFFFF"/>
                </a:solidFill>
                <a:latin typeface="DM Sans Bold"/>
                <a:ea typeface="DM Sans Bold"/>
                <a:cs typeface="DM Sans Bold"/>
                <a:sym typeface="DM Sans Bold"/>
              </a:rPr>
              <a:t>SOFTWARE REQUIREMENTS:</a:t>
            </a:r>
          </a:p>
          <a:p>
            <a:pPr marL="595371" lvl="1" indent="-297685" algn="l">
              <a:lnSpc>
                <a:spcPts val="3860"/>
              </a:lnSpc>
              <a:buFont typeface="Arial"/>
              <a:buChar char="•"/>
            </a:pPr>
            <a:r>
              <a:rPr lang="en-US" sz="2757">
                <a:solidFill>
                  <a:srgbClr val="FFFFFF"/>
                </a:solidFill>
                <a:latin typeface="DM Sans"/>
                <a:ea typeface="DM Sans"/>
                <a:cs typeface="DM Sans"/>
                <a:sym typeface="DM Sans"/>
              </a:rPr>
              <a:t>Operating System: Windows, macOS, or Linux</a:t>
            </a:r>
          </a:p>
          <a:p>
            <a:pPr marL="595371" lvl="1" indent="-297685" algn="l">
              <a:lnSpc>
                <a:spcPts val="3860"/>
              </a:lnSpc>
              <a:buFont typeface="Arial"/>
              <a:buChar char="•"/>
            </a:pPr>
            <a:r>
              <a:rPr lang="en-US" sz="2757">
                <a:solidFill>
                  <a:srgbClr val="FFFFFF"/>
                </a:solidFill>
                <a:latin typeface="DM Sans"/>
                <a:ea typeface="DM Sans"/>
                <a:cs typeface="DM Sans"/>
                <a:sym typeface="DM Sans"/>
              </a:rPr>
              <a:t>Programming Language: Python (version 3.6 or higher)</a:t>
            </a:r>
          </a:p>
          <a:p>
            <a:pPr marL="595371" lvl="1" indent="-297685" algn="l">
              <a:lnSpc>
                <a:spcPts val="3860"/>
              </a:lnSpc>
              <a:buFont typeface="Arial"/>
              <a:buChar char="•"/>
            </a:pPr>
            <a:r>
              <a:rPr lang="en-US" sz="2757">
                <a:solidFill>
                  <a:srgbClr val="FFFFFF"/>
                </a:solidFill>
                <a:latin typeface="DM Sans"/>
                <a:ea typeface="DM Sans"/>
                <a:cs typeface="DM Sans"/>
                <a:sym typeface="DM Sans"/>
              </a:rPr>
              <a:t>Libraries:</a:t>
            </a:r>
          </a:p>
          <a:p>
            <a:pPr marL="595371" lvl="1" indent="-297685" algn="l">
              <a:lnSpc>
                <a:spcPts val="3860"/>
              </a:lnSpc>
              <a:buFont typeface="Arial"/>
              <a:buChar char="•"/>
            </a:pPr>
            <a:r>
              <a:rPr lang="en-US" sz="2757">
                <a:solidFill>
                  <a:srgbClr val="FFFFFF"/>
                </a:solidFill>
                <a:latin typeface="DM Sans"/>
                <a:ea typeface="DM Sans"/>
                <a:cs typeface="DM Sans"/>
                <a:sym typeface="DM Sans"/>
              </a:rPr>
              <a:t>TensorFlow or Keras (for deep learning model)</a:t>
            </a:r>
          </a:p>
          <a:p>
            <a:pPr marL="595371" lvl="1" indent="-297685" algn="l">
              <a:lnSpc>
                <a:spcPts val="3860"/>
              </a:lnSpc>
              <a:buFont typeface="Arial"/>
              <a:buChar char="•"/>
            </a:pPr>
            <a:r>
              <a:rPr lang="en-US" sz="2757">
                <a:solidFill>
                  <a:srgbClr val="FFFFFF"/>
                </a:solidFill>
                <a:latin typeface="DM Sans"/>
                <a:ea typeface="DM Sans"/>
                <a:cs typeface="DM Sans"/>
                <a:sym typeface="DM Sans"/>
              </a:rPr>
              <a:t>Pandas (for data manipulation)</a:t>
            </a:r>
          </a:p>
          <a:p>
            <a:pPr marL="595371" lvl="1" indent="-297685" algn="l">
              <a:lnSpc>
                <a:spcPts val="3860"/>
              </a:lnSpc>
              <a:buFont typeface="Arial"/>
              <a:buChar char="•"/>
            </a:pPr>
            <a:r>
              <a:rPr lang="en-US" sz="2757">
                <a:solidFill>
                  <a:srgbClr val="FFFFFF"/>
                </a:solidFill>
                <a:latin typeface="DM Sans"/>
                <a:ea typeface="DM Sans"/>
                <a:cs typeface="DM Sans"/>
                <a:sym typeface="DM Sans"/>
              </a:rPr>
              <a:t>NumPy (for numerical computations)</a:t>
            </a:r>
          </a:p>
          <a:p>
            <a:pPr marL="595371" lvl="1" indent="-297685" algn="l">
              <a:lnSpc>
                <a:spcPts val="3860"/>
              </a:lnSpc>
              <a:buFont typeface="Arial"/>
              <a:buChar char="•"/>
            </a:pPr>
            <a:r>
              <a:rPr lang="en-US" sz="2757">
                <a:solidFill>
                  <a:srgbClr val="FFFFFF"/>
                </a:solidFill>
                <a:latin typeface="DM Sans"/>
                <a:ea typeface="DM Sans"/>
                <a:cs typeface="DM Sans"/>
                <a:sym typeface="DM Sans"/>
              </a:rPr>
              <a:t>Scikit-learn (for evaluation metrics and preprocessing)</a:t>
            </a:r>
          </a:p>
          <a:p>
            <a:pPr marL="595371" lvl="1" indent="-297685" algn="l">
              <a:lnSpc>
                <a:spcPts val="3860"/>
              </a:lnSpc>
              <a:buFont typeface="Arial"/>
              <a:buChar char="•"/>
            </a:pPr>
            <a:r>
              <a:rPr lang="en-US" sz="2757">
                <a:solidFill>
                  <a:srgbClr val="FFFFFF"/>
                </a:solidFill>
                <a:latin typeface="DM Sans"/>
                <a:ea typeface="DM Sans"/>
                <a:cs typeface="DM Sans"/>
                <a:sym typeface="DM Sans"/>
              </a:rPr>
              <a:t>Gradio (for the user interface)</a:t>
            </a:r>
          </a:p>
          <a:p>
            <a:pPr algn="l">
              <a:lnSpc>
                <a:spcPts val="3860"/>
              </a:lnSpc>
            </a:pPr>
            <a:endParaRPr lang="en-US" sz="2757">
              <a:solidFill>
                <a:srgbClr val="FFFFFF"/>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6789813" y="7252332"/>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a:off x="1062380" y="3654978"/>
            <a:ext cx="3970782" cy="8229600"/>
          </a:xfrm>
          <a:custGeom>
            <a:avLst/>
            <a:gdLst/>
            <a:ahLst/>
            <a:cxnLst/>
            <a:rect l="l" t="t" r="r" b="b"/>
            <a:pathLst>
              <a:path w="3970782" h="8229600">
                <a:moveTo>
                  <a:pt x="0" y="0"/>
                </a:moveTo>
                <a:lnTo>
                  <a:pt x="3970782" y="0"/>
                </a:lnTo>
                <a:lnTo>
                  <a:pt x="3970782" y="8229600"/>
                </a:lnTo>
                <a:lnTo>
                  <a:pt x="0" y="8229600"/>
                </a:lnTo>
                <a:lnTo>
                  <a:pt x="0" y="0"/>
                </a:lnTo>
                <a:close/>
              </a:path>
            </a:pathLst>
          </a:custGeom>
          <a:blipFill>
            <a:blip r:embed="rId3"/>
            <a:stretch>
              <a:fillRect/>
            </a:stretch>
          </a:blipFill>
        </p:spPr>
      </p:sp>
      <p:sp>
        <p:nvSpPr>
          <p:cNvPr id="4" name="Freeform 4"/>
          <p:cNvSpPr/>
          <p:nvPr/>
        </p:nvSpPr>
        <p:spPr>
          <a:xfrm>
            <a:off x="2785133" y="2664378"/>
            <a:ext cx="2691369" cy="2691369"/>
          </a:xfrm>
          <a:custGeom>
            <a:avLst/>
            <a:gdLst/>
            <a:ahLst/>
            <a:cxnLst/>
            <a:rect l="l" t="t" r="r" b="b"/>
            <a:pathLst>
              <a:path w="2691369" h="2691369">
                <a:moveTo>
                  <a:pt x="0" y="0"/>
                </a:moveTo>
                <a:lnTo>
                  <a:pt x="2691368" y="0"/>
                </a:lnTo>
                <a:lnTo>
                  <a:pt x="2691368" y="2691369"/>
                </a:lnTo>
                <a:lnTo>
                  <a:pt x="0" y="26913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6" name="TextBox 6"/>
          <p:cNvSpPr txBox="1"/>
          <p:nvPr/>
        </p:nvSpPr>
        <p:spPr>
          <a:xfrm>
            <a:off x="3505236" y="1009443"/>
            <a:ext cx="12448026" cy="1105450"/>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Project  Architecture</a:t>
            </a:r>
          </a:p>
        </p:txBody>
      </p:sp>
      <p:sp>
        <p:nvSpPr>
          <p:cNvPr id="7" name="TextBox 7"/>
          <p:cNvSpPr txBox="1"/>
          <p:nvPr/>
        </p:nvSpPr>
        <p:spPr>
          <a:xfrm>
            <a:off x="16184625" y="1599114"/>
            <a:ext cx="1074675"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06</a:t>
            </a:r>
          </a:p>
        </p:txBody>
      </p:sp>
      <p:sp>
        <p:nvSpPr>
          <p:cNvPr id="8" name="TextBox 8"/>
          <p:cNvSpPr txBox="1"/>
          <p:nvPr/>
        </p:nvSpPr>
        <p:spPr>
          <a:xfrm>
            <a:off x="7558593" y="2965644"/>
            <a:ext cx="8404194" cy="6292656"/>
          </a:xfrm>
          <a:prstGeom prst="rect">
            <a:avLst/>
          </a:prstGeom>
        </p:spPr>
        <p:txBody>
          <a:bodyPr lIns="0" tIns="0" rIns="0" bIns="0" rtlCol="0" anchor="t">
            <a:spAutoFit/>
          </a:bodyPr>
          <a:lstStyle/>
          <a:p>
            <a:pPr algn="l">
              <a:lnSpc>
                <a:spcPts val="3860"/>
              </a:lnSpc>
            </a:pPr>
            <a:r>
              <a:rPr lang="en-US" sz="2757" b="1" u="sng">
                <a:solidFill>
                  <a:srgbClr val="FFFFFF"/>
                </a:solidFill>
                <a:latin typeface="DM Sans Bold"/>
                <a:ea typeface="DM Sans Bold"/>
                <a:cs typeface="DM Sans Bold"/>
                <a:sym typeface="DM Sans Bold"/>
              </a:rPr>
              <a:t>HARDWARE REQUIREMENTS</a:t>
            </a:r>
          </a:p>
          <a:p>
            <a:pPr marL="595371" lvl="1" indent="-297685" algn="l">
              <a:lnSpc>
                <a:spcPts val="3860"/>
              </a:lnSpc>
              <a:buFont typeface="Arial"/>
              <a:buChar char="•"/>
            </a:pPr>
            <a:r>
              <a:rPr lang="en-US" sz="2757">
                <a:solidFill>
                  <a:srgbClr val="FFFFFF"/>
                </a:solidFill>
                <a:latin typeface="DM Sans"/>
                <a:ea typeface="DM Sans"/>
                <a:cs typeface="DM Sans"/>
                <a:sym typeface="DM Sans"/>
              </a:rPr>
              <a:t>Processor: Multi-core CPU recommended</a:t>
            </a:r>
          </a:p>
          <a:p>
            <a:pPr marL="595371" lvl="1" indent="-297685" algn="l">
              <a:lnSpc>
                <a:spcPts val="3860"/>
              </a:lnSpc>
              <a:buFont typeface="Arial"/>
              <a:buChar char="•"/>
            </a:pPr>
            <a:r>
              <a:rPr lang="en-US" sz="2757">
                <a:solidFill>
                  <a:srgbClr val="FFFFFF"/>
                </a:solidFill>
                <a:latin typeface="DM Sans"/>
                <a:ea typeface="DM Sans"/>
                <a:cs typeface="DM Sans"/>
                <a:sym typeface="DM Sans"/>
              </a:rPr>
              <a:t>RAM: At least 8 GB</a:t>
            </a:r>
          </a:p>
          <a:p>
            <a:pPr marL="595371" lvl="1" indent="-297685" algn="l">
              <a:lnSpc>
                <a:spcPts val="3860"/>
              </a:lnSpc>
              <a:buFont typeface="Arial"/>
              <a:buChar char="•"/>
            </a:pPr>
            <a:r>
              <a:rPr lang="en-US" sz="2757">
                <a:solidFill>
                  <a:srgbClr val="FFFFFF"/>
                </a:solidFill>
                <a:latin typeface="DM Sans"/>
                <a:ea typeface="DM Sans"/>
                <a:cs typeface="DM Sans"/>
                <a:sym typeface="DM Sans"/>
              </a:rPr>
              <a:t>GPU: Optional, but an NVIDIA GPU with CUDA support is recommended for faster training.</a:t>
            </a:r>
          </a:p>
          <a:p>
            <a:pPr algn="l">
              <a:lnSpc>
                <a:spcPts val="3860"/>
              </a:lnSpc>
            </a:pPr>
            <a:endParaRPr lang="en-US" sz="2757">
              <a:solidFill>
                <a:srgbClr val="FFFFFF"/>
              </a:solidFill>
              <a:latin typeface="DM Sans"/>
              <a:ea typeface="DM Sans"/>
              <a:cs typeface="DM Sans"/>
              <a:sym typeface="DM Sans"/>
            </a:endParaRPr>
          </a:p>
          <a:p>
            <a:pPr algn="l">
              <a:lnSpc>
                <a:spcPts val="3860"/>
              </a:lnSpc>
            </a:pPr>
            <a:r>
              <a:rPr lang="en-US" sz="2757" b="1" u="sng">
                <a:solidFill>
                  <a:srgbClr val="FFFFFF"/>
                </a:solidFill>
                <a:latin typeface="DM Sans Bold"/>
                <a:ea typeface="DM Sans Bold"/>
                <a:cs typeface="DM Sans Bold"/>
                <a:sym typeface="DM Sans Bold"/>
              </a:rPr>
              <a:t>Database Requirements</a:t>
            </a:r>
          </a:p>
          <a:p>
            <a:pPr marL="595371" lvl="1" indent="-297685" algn="l">
              <a:lnSpc>
                <a:spcPts val="3860"/>
              </a:lnSpc>
              <a:buFont typeface="Arial"/>
              <a:buChar char="•"/>
            </a:pPr>
            <a:r>
              <a:rPr lang="en-US" sz="2757">
                <a:solidFill>
                  <a:srgbClr val="FFFFFF"/>
                </a:solidFill>
                <a:latin typeface="DM Sans"/>
                <a:ea typeface="DM Sans"/>
                <a:cs typeface="DM Sans"/>
                <a:sym typeface="DM Sans"/>
              </a:rPr>
              <a:t>CSV files for input data:</a:t>
            </a:r>
          </a:p>
          <a:p>
            <a:pPr marL="1190741" lvl="2" indent="-396914" algn="l">
              <a:lnSpc>
                <a:spcPts val="3860"/>
              </a:lnSpc>
              <a:buFont typeface="Arial"/>
              <a:buChar char="⚬"/>
            </a:pPr>
            <a:r>
              <a:rPr lang="en-US" sz="2757">
                <a:solidFill>
                  <a:srgbClr val="FFFFFF"/>
                </a:solidFill>
                <a:latin typeface="DM Sans"/>
                <a:ea typeface="DM Sans"/>
                <a:cs typeface="DM Sans"/>
                <a:sym typeface="DM Sans"/>
              </a:rPr>
              <a:t>sample_submission.csv</a:t>
            </a:r>
          </a:p>
          <a:p>
            <a:pPr marL="1190741" lvl="2" indent="-396914" algn="l">
              <a:lnSpc>
                <a:spcPts val="3860"/>
              </a:lnSpc>
              <a:buFont typeface="Arial"/>
              <a:buChar char="⚬"/>
            </a:pPr>
            <a:r>
              <a:rPr lang="en-US" sz="2757">
                <a:solidFill>
                  <a:srgbClr val="FFFFFF"/>
                </a:solidFill>
                <a:latin typeface="DM Sans"/>
                <a:ea typeface="DM Sans"/>
                <a:cs typeface="DM Sans"/>
                <a:sym typeface="DM Sans"/>
              </a:rPr>
              <a:t>test.csv</a:t>
            </a:r>
          </a:p>
          <a:p>
            <a:pPr marL="1190741" lvl="2" indent="-396914" algn="l">
              <a:lnSpc>
                <a:spcPts val="3860"/>
              </a:lnSpc>
              <a:buFont typeface="Arial"/>
              <a:buChar char="⚬"/>
            </a:pPr>
            <a:r>
              <a:rPr lang="en-US" sz="2757">
                <a:solidFill>
                  <a:srgbClr val="FFFFFF"/>
                </a:solidFill>
                <a:latin typeface="DM Sans"/>
                <a:ea typeface="DM Sans"/>
                <a:cs typeface="DM Sans"/>
                <a:sym typeface="DM Sans"/>
              </a:rPr>
              <a:t>test_labels.csv</a:t>
            </a:r>
          </a:p>
          <a:p>
            <a:pPr marL="1190741" lvl="2" indent="-396914" algn="l">
              <a:lnSpc>
                <a:spcPts val="3860"/>
              </a:lnSpc>
              <a:buFont typeface="Arial"/>
              <a:buChar char="⚬"/>
            </a:pPr>
            <a:r>
              <a:rPr lang="en-US" sz="2757">
                <a:solidFill>
                  <a:srgbClr val="FFFFFF"/>
                </a:solidFill>
                <a:latin typeface="DM Sans"/>
                <a:ea typeface="DM Sans"/>
                <a:cs typeface="DM Sans"/>
                <a:sym typeface="DM Sans"/>
              </a:rPr>
              <a:t>train.csv</a:t>
            </a:r>
          </a:p>
          <a:p>
            <a:pPr algn="l">
              <a:lnSpc>
                <a:spcPts val="3860"/>
              </a:lnSpc>
            </a:pPr>
            <a:endParaRPr lang="en-US" sz="2757">
              <a:solidFill>
                <a:srgbClr val="FFFFFF"/>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Freeform 4"/>
          <p:cNvSpPr/>
          <p:nvPr/>
        </p:nvSpPr>
        <p:spPr>
          <a:xfrm>
            <a:off x="1028700" y="2913739"/>
            <a:ext cx="9817503" cy="6344561"/>
          </a:xfrm>
          <a:custGeom>
            <a:avLst/>
            <a:gdLst/>
            <a:ahLst/>
            <a:cxnLst/>
            <a:rect l="l" t="t" r="r" b="b"/>
            <a:pathLst>
              <a:path w="9817503" h="6344561">
                <a:moveTo>
                  <a:pt x="0" y="0"/>
                </a:moveTo>
                <a:lnTo>
                  <a:pt x="9817503" y="0"/>
                </a:lnTo>
                <a:lnTo>
                  <a:pt x="9817503" y="6344561"/>
                </a:lnTo>
                <a:lnTo>
                  <a:pt x="0" y="6344561"/>
                </a:lnTo>
                <a:lnTo>
                  <a:pt x="0" y="0"/>
                </a:lnTo>
                <a:close/>
              </a:path>
            </a:pathLst>
          </a:custGeom>
          <a:blipFill>
            <a:blip r:embed="rId3"/>
            <a:stretch>
              <a:fillRect/>
            </a:stretch>
          </a:blipFill>
        </p:spPr>
      </p:sp>
      <p:sp>
        <p:nvSpPr>
          <p:cNvPr id="5" name="TextBox 5"/>
          <p:cNvSpPr txBox="1"/>
          <p:nvPr/>
        </p:nvSpPr>
        <p:spPr>
          <a:xfrm>
            <a:off x="3577007" y="1009443"/>
            <a:ext cx="12385779" cy="1105450"/>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Project  Architecture</a:t>
            </a:r>
          </a:p>
        </p:txBody>
      </p:sp>
      <p:sp>
        <p:nvSpPr>
          <p:cNvPr id="6" name="TextBox 6"/>
          <p:cNvSpPr txBox="1"/>
          <p:nvPr/>
        </p:nvSpPr>
        <p:spPr>
          <a:xfrm>
            <a:off x="16184625" y="1599114"/>
            <a:ext cx="1074675"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07</a:t>
            </a:r>
          </a:p>
        </p:txBody>
      </p:sp>
      <p:sp>
        <p:nvSpPr>
          <p:cNvPr id="7" name="TextBox 7"/>
          <p:cNvSpPr txBox="1"/>
          <p:nvPr/>
        </p:nvSpPr>
        <p:spPr>
          <a:xfrm>
            <a:off x="7799018" y="2048217"/>
            <a:ext cx="3789636" cy="637982"/>
          </a:xfrm>
          <a:prstGeom prst="rect">
            <a:avLst/>
          </a:prstGeom>
        </p:spPr>
        <p:txBody>
          <a:bodyPr lIns="0" tIns="0" rIns="0" bIns="0" rtlCol="0" anchor="t">
            <a:spAutoFit/>
          </a:bodyPr>
          <a:lstStyle/>
          <a:p>
            <a:pPr algn="l">
              <a:lnSpc>
                <a:spcPts val="5260"/>
              </a:lnSpc>
            </a:pPr>
            <a:r>
              <a:rPr lang="en-US" sz="3757" b="1" u="sng">
                <a:solidFill>
                  <a:srgbClr val="FFFFFF"/>
                </a:solidFill>
                <a:latin typeface="DM Sans Bold"/>
                <a:ea typeface="DM Sans Bold"/>
                <a:cs typeface="DM Sans Bold"/>
                <a:sym typeface="DM Sans Bold"/>
              </a:rPr>
              <a:t>SYSTEM DESIGN</a:t>
            </a:r>
          </a:p>
        </p:txBody>
      </p:sp>
      <p:sp>
        <p:nvSpPr>
          <p:cNvPr id="8" name="TextBox 8"/>
          <p:cNvSpPr txBox="1"/>
          <p:nvPr/>
        </p:nvSpPr>
        <p:spPr>
          <a:xfrm>
            <a:off x="11588654" y="3411729"/>
            <a:ext cx="5002214" cy="5359717"/>
          </a:xfrm>
          <a:prstGeom prst="rect">
            <a:avLst/>
          </a:prstGeom>
        </p:spPr>
        <p:txBody>
          <a:bodyPr lIns="0" tIns="0" rIns="0" bIns="0" rtlCol="0" anchor="t">
            <a:spAutoFit/>
          </a:bodyPr>
          <a:lstStyle/>
          <a:p>
            <a:pPr algn="l">
              <a:lnSpc>
                <a:spcPts val="3547"/>
              </a:lnSpc>
              <a:spcBef>
                <a:spcPct val="0"/>
              </a:spcBef>
            </a:pPr>
            <a:r>
              <a:rPr lang="en-US" sz="2750">
                <a:solidFill>
                  <a:srgbClr val="FFFFFF"/>
                </a:solidFill>
                <a:latin typeface="DM Sans"/>
                <a:ea typeface="DM Sans"/>
                <a:cs typeface="DM Sans"/>
                <a:sym typeface="DM Sans"/>
              </a:rPr>
              <a:t>The diagram shows a system that detects toxic comments. Text from a CSV file is tokenized, turned into word embeddings, and passed through an LSTM neural network to predict toxicity labels like "Toxic" or "Threat." A Gradio app lets users input comments and see if they are flagged as toxic.</a:t>
            </a:r>
          </a:p>
          <a:p>
            <a:pPr algn="l">
              <a:lnSpc>
                <a:spcPts val="3547"/>
              </a:lnSpc>
              <a:spcBef>
                <a:spcPct val="0"/>
              </a:spcBef>
            </a:pPr>
            <a:endParaRPr lang="en-US" sz="2750">
              <a:solidFill>
                <a:srgbClr val="FFFFFF"/>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314761">
            <a:off x="5680419" y="6404287"/>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1572293" flipV="1">
            <a:off x="3960635" y="-5525403"/>
            <a:ext cx="19149891" cy="6989710"/>
          </a:xfrm>
          <a:custGeom>
            <a:avLst/>
            <a:gdLst/>
            <a:ahLst/>
            <a:cxnLst/>
            <a:rect l="l" t="t" r="r" b="b"/>
            <a:pathLst>
              <a:path w="19149891" h="6989710">
                <a:moveTo>
                  <a:pt x="0" y="6989711"/>
                </a:moveTo>
                <a:lnTo>
                  <a:pt x="19149891" y="6989711"/>
                </a:lnTo>
                <a:lnTo>
                  <a:pt x="19149891" y="0"/>
                </a:lnTo>
                <a:lnTo>
                  <a:pt x="0" y="0"/>
                </a:lnTo>
                <a:lnTo>
                  <a:pt x="0" y="6989711"/>
                </a:lnTo>
                <a:close/>
              </a:path>
            </a:pathLst>
          </a:custGeom>
          <a:blipFill>
            <a:blip r:embed="rId2">
              <a:alphaModFix amt="80000"/>
            </a:blip>
            <a:stretch>
              <a:fillRect/>
            </a:stretch>
          </a:blipFill>
        </p:spPr>
      </p:sp>
      <p:sp>
        <p:nvSpPr>
          <p:cNvPr id="4" name="Freeform 4"/>
          <p:cNvSpPr/>
          <p:nvPr/>
        </p:nvSpPr>
        <p:spPr>
          <a:xfrm>
            <a:off x="-381151" y="1870839"/>
            <a:ext cx="6809994" cy="8229600"/>
          </a:xfrm>
          <a:custGeom>
            <a:avLst/>
            <a:gdLst/>
            <a:ahLst/>
            <a:cxnLst/>
            <a:rect l="l" t="t" r="r" b="b"/>
            <a:pathLst>
              <a:path w="6809994" h="8229600">
                <a:moveTo>
                  <a:pt x="0" y="0"/>
                </a:moveTo>
                <a:lnTo>
                  <a:pt x="6809994" y="0"/>
                </a:lnTo>
                <a:lnTo>
                  <a:pt x="6809994" y="8229600"/>
                </a:lnTo>
                <a:lnTo>
                  <a:pt x="0" y="8229600"/>
                </a:lnTo>
                <a:lnTo>
                  <a:pt x="0" y="0"/>
                </a:lnTo>
                <a:close/>
              </a:path>
            </a:pathLst>
          </a:custGeom>
          <a:blipFill>
            <a:blip r:embed="rId3"/>
            <a:stretch>
              <a:fillRect/>
            </a:stretch>
          </a:blipFill>
        </p:spPr>
      </p:sp>
      <p:sp>
        <p:nvSpPr>
          <p:cNvPr id="5" name="TextBox 5"/>
          <p:cNvSpPr txBox="1"/>
          <p:nvPr/>
        </p:nvSpPr>
        <p:spPr>
          <a:xfrm>
            <a:off x="5067918" y="901474"/>
            <a:ext cx="9176274" cy="1105450"/>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Implementation</a:t>
            </a:r>
          </a:p>
        </p:txBody>
      </p:sp>
      <p:sp>
        <p:nvSpPr>
          <p:cNvPr id="6" name="TextBox 6"/>
          <p:cNvSpPr txBox="1"/>
          <p:nvPr/>
        </p:nvSpPr>
        <p:spPr>
          <a:xfrm>
            <a:off x="5224512" y="2134441"/>
            <a:ext cx="11457602" cy="7542959"/>
          </a:xfrm>
          <a:prstGeom prst="rect">
            <a:avLst/>
          </a:prstGeom>
        </p:spPr>
        <p:txBody>
          <a:bodyPr lIns="0" tIns="0" rIns="0" bIns="0" rtlCol="0" anchor="t">
            <a:spAutoFit/>
          </a:bodyPr>
          <a:lstStyle/>
          <a:p>
            <a:pPr algn="l">
              <a:lnSpc>
                <a:spcPts val="3319"/>
              </a:lnSpc>
            </a:pPr>
            <a:r>
              <a:rPr lang="en-US" sz="2573" b="1" u="sng">
                <a:solidFill>
                  <a:srgbClr val="FFFFFF"/>
                </a:solidFill>
                <a:latin typeface="DM Sans Bold"/>
                <a:ea typeface="DM Sans Bold"/>
                <a:cs typeface="DM Sans Bold"/>
                <a:sym typeface="DM Sans Bold"/>
              </a:rPr>
              <a:t>LOADING THE DATA:</a:t>
            </a:r>
          </a:p>
          <a:p>
            <a:pPr marL="555638" lvl="1" indent="-277819" algn="l">
              <a:lnSpc>
                <a:spcPts val="3319"/>
              </a:lnSpc>
              <a:buFont typeface="Arial"/>
              <a:buChar char="•"/>
            </a:pPr>
            <a:r>
              <a:rPr lang="en-US" sz="2573">
                <a:solidFill>
                  <a:srgbClr val="FFFFFF"/>
                </a:solidFill>
                <a:latin typeface="DM Sans"/>
                <a:ea typeface="DM Sans"/>
                <a:cs typeface="DM Sans"/>
                <a:sym typeface="DM Sans"/>
              </a:rPr>
              <a:t> We use Pandas to read the train.csv file, which contains comments and their toxicity labels. We also check how many comments belong to each label like toxic, threat, or insult.</a:t>
            </a:r>
          </a:p>
          <a:p>
            <a:pPr algn="l">
              <a:lnSpc>
                <a:spcPts val="3319"/>
              </a:lnSpc>
            </a:pPr>
            <a:endParaRPr lang="en-US" sz="2573">
              <a:solidFill>
                <a:srgbClr val="FFFFFF"/>
              </a:solidFill>
              <a:latin typeface="DM Sans"/>
              <a:ea typeface="DM Sans"/>
              <a:cs typeface="DM Sans"/>
              <a:sym typeface="DM Sans"/>
            </a:endParaRPr>
          </a:p>
          <a:p>
            <a:pPr algn="l">
              <a:lnSpc>
                <a:spcPts val="3319"/>
              </a:lnSpc>
            </a:pPr>
            <a:r>
              <a:rPr lang="en-US" sz="2573" b="1" u="sng">
                <a:solidFill>
                  <a:srgbClr val="FFFFFF"/>
                </a:solidFill>
                <a:latin typeface="DM Sans Bold"/>
                <a:ea typeface="DM Sans Bold"/>
                <a:cs typeface="DM Sans Bold"/>
                <a:sym typeface="DM Sans Bold"/>
              </a:rPr>
              <a:t>PREPROCESSING COMMENTS</a:t>
            </a:r>
            <a:r>
              <a:rPr lang="en-US" sz="2573" b="1">
                <a:solidFill>
                  <a:srgbClr val="FFFFFF"/>
                </a:solidFill>
                <a:latin typeface="DM Sans Bold"/>
                <a:ea typeface="DM Sans Bold"/>
                <a:cs typeface="DM Sans Bold"/>
                <a:sym typeface="DM Sans Bold"/>
              </a:rPr>
              <a:t>:</a:t>
            </a:r>
          </a:p>
          <a:p>
            <a:pPr marL="555638" lvl="1" indent="-277819" algn="l">
              <a:lnSpc>
                <a:spcPts val="3319"/>
              </a:lnSpc>
              <a:buFont typeface="Arial"/>
              <a:buChar char="•"/>
            </a:pPr>
            <a:r>
              <a:rPr lang="en-US" sz="2573">
                <a:solidFill>
                  <a:srgbClr val="FFFFFF"/>
                </a:solidFill>
                <a:latin typeface="DM Sans"/>
                <a:ea typeface="DM Sans"/>
                <a:cs typeface="DM Sans"/>
                <a:sym typeface="DM Sans"/>
              </a:rPr>
              <a:t> We clean the text by making all letters lowercase and removing punctuation and special symbols. Then we use Keras TextVectorization to turn words into numbers, so the model can understand them.</a:t>
            </a:r>
          </a:p>
          <a:p>
            <a:pPr algn="l">
              <a:lnSpc>
                <a:spcPts val="3319"/>
              </a:lnSpc>
            </a:pPr>
            <a:endParaRPr lang="en-US" sz="2573">
              <a:solidFill>
                <a:srgbClr val="FFFFFF"/>
              </a:solidFill>
              <a:latin typeface="DM Sans"/>
              <a:ea typeface="DM Sans"/>
              <a:cs typeface="DM Sans"/>
              <a:sym typeface="DM Sans"/>
            </a:endParaRPr>
          </a:p>
          <a:p>
            <a:pPr algn="l">
              <a:lnSpc>
                <a:spcPts val="3319"/>
              </a:lnSpc>
            </a:pPr>
            <a:r>
              <a:rPr lang="en-US" sz="2573" b="1" u="sng">
                <a:solidFill>
                  <a:srgbClr val="FFFFFF"/>
                </a:solidFill>
                <a:latin typeface="DM Sans Bold"/>
                <a:ea typeface="DM Sans Bold"/>
                <a:cs typeface="DM Sans Bold"/>
                <a:sym typeface="DM Sans Bold"/>
              </a:rPr>
              <a:t>BUILDING THE MODEL:</a:t>
            </a:r>
          </a:p>
          <a:p>
            <a:pPr marL="555638" lvl="1" indent="-277819" algn="l">
              <a:lnSpc>
                <a:spcPts val="3319"/>
              </a:lnSpc>
              <a:buFont typeface="Arial"/>
              <a:buChar char="•"/>
            </a:pPr>
            <a:r>
              <a:rPr lang="en-US" sz="2573">
                <a:solidFill>
                  <a:srgbClr val="FFFFFF"/>
                </a:solidFill>
                <a:latin typeface="DM Sans"/>
                <a:ea typeface="DM Sans"/>
                <a:cs typeface="DM Sans"/>
                <a:sym typeface="DM Sans"/>
              </a:rPr>
              <a:t>We create a deep learning model using Keras. </a:t>
            </a:r>
          </a:p>
          <a:p>
            <a:pPr marL="555638" lvl="1" indent="-277819" algn="l">
              <a:lnSpc>
                <a:spcPts val="3319"/>
              </a:lnSpc>
              <a:buFont typeface="Arial"/>
              <a:buChar char="•"/>
            </a:pPr>
            <a:r>
              <a:rPr lang="en-US" sz="2573">
                <a:solidFill>
                  <a:srgbClr val="FFFFFF"/>
                </a:solidFill>
                <a:latin typeface="DM Sans"/>
                <a:ea typeface="DM Sans"/>
                <a:cs typeface="DM Sans"/>
                <a:sym typeface="DM Sans"/>
              </a:rPr>
              <a:t>First, we use an Embedding layer to turn word numbers into word vectors. Then we add LSTM.</a:t>
            </a:r>
          </a:p>
          <a:p>
            <a:pPr marL="555638" lvl="1" indent="-277819" algn="l">
              <a:lnSpc>
                <a:spcPts val="3319"/>
              </a:lnSpc>
              <a:buFont typeface="Arial"/>
              <a:buChar char="•"/>
            </a:pPr>
            <a:r>
              <a:rPr lang="en-US" sz="2573">
                <a:solidFill>
                  <a:srgbClr val="FFFFFF"/>
                </a:solidFill>
                <a:latin typeface="DM Sans"/>
                <a:ea typeface="DM Sans"/>
                <a:cs typeface="DM Sans"/>
                <a:sym typeface="DM Sans"/>
              </a:rPr>
              <a:t>Finally, we add an output layer with six units (one for each label) that gives a score from 0 to 1 showing how likely the comment is to be toxic in each way.</a:t>
            </a:r>
          </a:p>
          <a:p>
            <a:pPr algn="l">
              <a:lnSpc>
                <a:spcPts val="3319"/>
              </a:lnSpc>
            </a:pPr>
            <a:endParaRPr lang="en-US" sz="2573">
              <a:solidFill>
                <a:srgbClr val="FFFFFF"/>
              </a:solidFill>
              <a:latin typeface="DM Sans"/>
              <a:ea typeface="DM Sans"/>
              <a:cs typeface="DM Sans"/>
              <a:sym typeface="DM Sans"/>
            </a:endParaRPr>
          </a:p>
        </p:txBody>
      </p:sp>
      <p:sp>
        <p:nvSpPr>
          <p:cNvPr id="7" name="TextBox 7"/>
          <p:cNvSpPr txBox="1"/>
          <p:nvPr/>
        </p:nvSpPr>
        <p:spPr>
          <a:xfrm>
            <a:off x="16104928" y="1599114"/>
            <a:ext cx="1154372"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314761">
            <a:off x="5680419" y="6404287"/>
            <a:ext cx="19149891" cy="6989710"/>
          </a:xfrm>
          <a:custGeom>
            <a:avLst/>
            <a:gdLst/>
            <a:ahLst/>
            <a:cxnLst/>
            <a:rect l="l" t="t" r="r" b="b"/>
            <a:pathLst>
              <a:path w="19149891" h="6989710">
                <a:moveTo>
                  <a:pt x="0" y="0"/>
                </a:moveTo>
                <a:lnTo>
                  <a:pt x="19149891" y="0"/>
                </a:lnTo>
                <a:lnTo>
                  <a:pt x="19149891" y="6989711"/>
                </a:lnTo>
                <a:lnTo>
                  <a:pt x="0" y="6989711"/>
                </a:lnTo>
                <a:lnTo>
                  <a:pt x="0" y="0"/>
                </a:lnTo>
                <a:close/>
              </a:path>
            </a:pathLst>
          </a:custGeom>
          <a:blipFill>
            <a:blip r:embed="rId2">
              <a:alphaModFix amt="80000"/>
            </a:blip>
            <a:stretch>
              <a:fillRect/>
            </a:stretch>
          </a:blipFill>
        </p:spPr>
      </p:sp>
      <p:sp>
        <p:nvSpPr>
          <p:cNvPr id="3" name="Freeform 3"/>
          <p:cNvSpPr/>
          <p:nvPr/>
        </p:nvSpPr>
        <p:spPr>
          <a:xfrm rot="1572293" flipV="1">
            <a:off x="3960635" y="-5525403"/>
            <a:ext cx="19149891" cy="6989710"/>
          </a:xfrm>
          <a:custGeom>
            <a:avLst/>
            <a:gdLst/>
            <a:ahLst/>
            <a:cxnLst/>
            <a:rect l="l" t="t" r="r" b="b"/>
            <a:pathLst>
              <a:path w="19149891" h="6989710">
                <a:moveTo>
                  <a:pt x="0" y="6989711"/>
                </a:moveTo>
                <a:lnTo>
                  <a:pt x="19149891" y="6989711"/>
                </a:lnTo>
                <a:lnTo>
                  <a:pt x="19149891" y="0"/>
                </a:lnTo>
                <a:lnTo>
                  <a:pt x="0" y="0"/>
                </a:lnTo>
                <a:lnTo>
                  <a:pt x="0" y="6989711"/>
                </a:lnTo>
                <a:close/>
              </a:path>
            </a:pathLst>
          </a:custGeom>
          <a:blipFill>
            <a:blip r:embed="rId2">
              <a:alphaModFix amt="80000"/>
            </a:blip>
            <a:stretch>
              <a:fillRect/>
            </a:stretch>
          </a:blipFill>
        </p:spPr>
      </p:sp>
      <p:sp>
        <p:nvSpPr>
          <p:cNvPr id="4" name="Freeform 4"/>
          <p:cNvSpPr/>
          <p:nvPr/>
        </p:nvSpPr>
        <p:spPr>
          <a:xfrm>
            <a:off x="-381151" y="1870839"/>
            <a:ext cx="6809994" cy="8229600"/>
          </a:xfrm>
          <a:custGeom>
            <a:avLst/>
            <a:gdLst/>
            <a:ahLst/>
            <a:cxnLst/>
            <a:rect l="l" t="t" r="r" b="b"/>
            <a:pathLst>
              <a:path w="6809994" h="8229600">
                <a:moveTo>
                  <a:pt x="0" y="0"/>
                </a:moveTo>
                <a:lnTo>
                  <a:pt x="6809994" y="0"/>
                </a:lnTo>
                <a:lnTo>
                  <a:pt x="6809994" y="8229600"/>
                </a:lnTo>
                <a:lnTo>
                  <a:pt x="0" y="8229600"/>
                </a:lnTo>
                <a:lnTo>
                  <a:pt x="0" y="0"/>
                </a:lnTo>
                <a:close/>
              </a:path>
            </a:pathLst>
          </a:custGeom>
          <a:blipFill>
            <a:blip r:embed="rId3"/>
            <a:stretch>
              <a:fillRect/>
            </a:stretch>
          </a:blipFill>
        </p:spPr>
      </p:sp>
      <p:sp>
        <p:nvSpPr>
          <p:cNvPr id="5" name="TextBox 5"/>
          <p:cNvSpPr txBox="1"/>
          <p:nvPr/>
        </p:nvSpPr>
        <p:spPr>
          <a:xfrm>
            <a:off x="5077443" y="901474"/>
            <a:ext cx="9176274" cy="1105450"/>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Implementation</a:t>
            </a:r>
          </a:p>
        </p:txBody>
      </p:sp>
      <p:sp>
        <p:nvSpPr>
          <p:cNvPr id="6" name="TextBox 6"/>
          <p:cNvSpPr txBox="1"/>
          <p:nvPr/>
        </p:nvSpPr>
        <p:spPr>
          <a:xfrm>
            <a:off x="5224512" y="2134441"/>
            <a:ext cx="11457602" cy="7182736"/>
          </a:xfrm>
          <a:prstGeom prst="rect">
            <a:avLst/>
          </a:prstGeom>
        </p:spPr>
        <p:txBody>
          <a:bodyPr lIns="0" tIns="0" rIns="0" bIns="0" rtlCol="0" anchor="t">
            <a:spAutoFit/>
          </a:bodyPr>
          <a:lstStyle/>
          <a:p>
            <a:pPr algn="l">
              <a:lnSpc>
                <a:spcPts val="3319"/>
              </a:lnSpc>
            </a:pPr>
            <a:r>
              <a:rPr lang="en-US" sz="2573" b="1" u="sng" dirty="0">
                <a:solidFill>
                  <a:srgbClr val="FFFFFF"/>
                </a:solidFill>
                <a:latin typeface="DM Sans Bold"/>
                <a:ea typeface="DM Sans Bold"/>
                <a:cs typeface="DM Sans Bold"/>
                <a:sym typeface="DM Sans Bold"/>
              </a:rPr>
              <a:t>EVALUATING MODEL PERFORMANCE:</a:t>
            </a:r>
          </a:p>
          <a:p>
            <a:pPr marL="555638" lvl="1" indent="-277819" algn="l">
              <a:lnSpc>
                <a:spcPts val="3319"/>
              </a:lnSpc>
              <a:buFont typeface="Arial"/>
              <a:buChar char="•"/>
            </a:pPr>
            <a:r>
              <a:rPr lang="en-US" sz="2573" dirty="0">
                <a:solidFill>
                  <a:srgbClr val="FFFFFF"/>
                </a:solidFill>
                <a:latin typeface="DM Sans"/>
                <a:ea typeface="DM Sans"/>
                <a:cs typeface="DM Sans"/>
                <a:sym typeface="DM Sans"/>
              </a:rPr>
              <a:t>First, split the data into training, validation, and test sets. </a:t>
            </a:r>
          </a:p>
          <a:p>
            <a:pPr marL="555638" lvl="1" indent="-277819" algn="l">
              <a:lnSpc>
                <a:spcPts val="3319"/>
              </a:lnSpc>
              <a:buFont typeface="Arial"/>
              <a:buChar char="•"/>
            </a:pPr>
            <a:r>
              <a:rPr lang="en-US" sz="2573" dirty="0">
                <a:solidFill>
                  <a:srgbClr val="FFFFFF"/>
                </a:solidFill>
                <a:latin typeface="DM Sans"/>
                <a:ea typeface="DM Sans"/>
                <a:cs typeface="DM Sans"/>
                <a:sym typeface="DM Sans"/>
              </a:rPr>
              <a:t>Then, compile the model using an optimizer like Adam and a binary cross-entropy loss (since it's a multi-label problem). </a:t>
            </a:r>
          </a:p>
          <a:p>
            <a:pPr marL="555638" lvl="1" indent="-277819" algn="l">
              <a:lnSpc>
                <a:spcPts val="3319"/>
              </a:lnSpc>
              <a:buFont typeface="Arial"/>
              <a:buChar char="•"/>
            </a:pPr>
            <a:r>
              <a:rPr lang="en-US" sz="2573" dirty="0">
                <a:solidFill>
                  <a:srgbClr val="FFFFFF"/>
                </a:solidFill>
                <a:latin typeface="DM Sans"/>
                <a:ea typeface="DM Sans"/>
                <a:cs typeface="DM Sans"/>
                <a:sym typeface="DM Sans"/>
              </a:rPr>
              <a:t>Train the model on the training set and monitor performance on the validation set, using early stopping if needed to prevent overfitting.</a:t>
            </a:r>
          </a:p>
          <a:p>
            <a:pPr marL="555638" lvl="1" indent="-277819" algn="l">
              <a:lnSpc>
                <a:spcPts val="3319"/>
              </a:lnSpc>
              <a:buFont typeface="Arial"/>
              <a:buChar char="•"/>
            </a:pPr>
            <a:r>
              <a:rPr lang="en-US" sz="2573" dirty="0">
                <a:solidFill>
                  <a:srgbClr val="FFFFFF"/>
                </a:solidFill>
                <a:latin typeface="DM Sans"/>
                <a:ea typeface="DM Sans"/>
                <a:cs typeface="DM Sans"/>
                <a:sym typeface="DM Sans"/>
              </a:rPr>
              <a:t>After training, evaluate how well the model performs on the test set using metrics like precision, recall, AUC-ROC.</a:t>
            </a:r>
          </a:p>
          <a:p>
            <a:pPr algn="l">
              <a:lnSpc>
                <a:spcPts val="3319"/>
              </a:lnSpc>
            </a:pPr>
            <a:endParaRPr lang="en-US" sz="2573" dirty="0">
              <a:solidFill>
                <a:srgbClr val="FFFFFF"/>
              </a:solidFill>
              <a:latin typeface="DM Sans"/>
              <a:ea typeface="DM Sans"/>
              <a:cs typeface="DM Sans"/>
              <a:sym typeface="DM Sans"/>
            </a:endParaRPr>
          </a:p>
          <a:p>
            <a:pPr algn="l">
              <a:lnSpc>
                <a:spcPts val="3319"/>
              </a:lnSpc>
            </a:pPr>
            <a:r>
              <a:rPr lang="en-US" sz="2573" b="1" u="sng" dirty="0">
                <a:solidFill>
                  <a:srgbClr val="FFFFFF"/>
                </a:solidFill>
                <a:latin typeface="DM Sans Bold"/>
                <a:ea typeface="DM Sans Bold"/>
                <a:cs typeface="DM Sans Bold"/>
                <a:sym typeface="DM Sans Bold"/>
              </a:rPr>
              <a:t>CREATING A GRADIO APP:</a:t>
            </a:r>
          </a:p>
          <a:p>
            <a:pPr marL="555638" lvl="1" indent="-277819" algn="l">
              <a:lnSpc>
                <a:spcPts val="3319"/>
              </a:lnSpc>
              <a:buFont typeface="Arial"/>
              <a:buChar char="•"/>
            </a:pPr>
            <a:r>
              <a:rPr lang="en-US" sz="2573" dirty="0">
                <a:solidFill>
                  <a:srgbClr val="FFFFFF"/>
                </a:solidFill>
                <a:latin typeface="DM Sans"/>
                <a:ea typeface="DM Sans"/>
                <a:cs typeface="DM Sans"/>
                <a:sym typeface="DM Sans"/>
              </a:rPr>
              <a:t>Save the trained model (and the </a:t>
            </a:r>
            <a:r>
              <a:rPr lang="en-US" sz="2573" dirty="0" err="1">
                <a:solidFill>
                  <a:srgbClr val="FFFFFF"/>
                </a:solidFill>
                <a:latin typeface="DM Sans"/>
                <a:ea typeface="DM Sans"/>
                <a:cs typeface="DM Sans"/>
                <a:sym typeface="DM Sans"/>
              </a:rPr>
              <a:t>TextVectorization</a:t>
            </a:r>
            <a:r>
              <a:rPr lang="en-US" sz="2573" dirty="0">
                <a:solidFill>
                  <a:srgbClr val="FFFFFF"/>
                </a:solidFill>
                <a:latin typeface="DM Sans"/>
                <a:ea typeface="DM Sans"/>
                <a:cs typeface="DM Sans"/>
                <a:sym typeface="DM Sans"/>
              </a:rPr>
              <a:t> layer or its config) in .h5 format. </a:t>
            </a:r>
          </a:p>
          <a:p>
            <a:pPr marL="555638" lvl="1" indent="-277819" algn="l">
              <a:lnSpc>
                <a:spcPts val="3319"/>
              </a:lnSpc>
              <a:buFont typeface="Arial"/>
              <a:buChar char="•"/>
            </a:pPr>
            <a:r>
              <a:rPr lang="en-US" sz="2573" dirty="0">
                <a:solidFill>
                  <a:srgbClr val="FFFFFF"/>
                </a:solidFill>
                <a:latin typeface="DM Sans"/>
                <a:ea typeface="DM Sans"/>
                <a:cs typeface="DM Sans"/>
                <a:sym typeface="DM Sans"/>
              </a:rPr>
              <a:t>Then, make a Python script using </a:t>
            </a:r>
            <a:r>
              <a:rPr lang="en-US" sz="2573" dirty="0" err="1">
                <a:solidFill>
                  <a:srgbClr val="FFFFFF"/>
                </a:solidFill>
                <a:latin typeface="DM Sans"/>
                <a:ea typeface="DM Sans"/>
                <a:cs typeface="DM Sans"/>
                <a:sym typeface="DM Sans"/>
              </a:rPr>
              <a:t>Gradio</a:t>
            </a:r>
            <a:r>
              <a:rPr lang="en-US" sz="2573" dirty="0">
                <a:solidFill>
                  <a:srgbClr val="FFFFFF"/>
                </a:solidFill>
                <a:latin typeface="DM Sans"/>
                <a:ea typeface="DM Sans"/>
                <a:cs typeface="DM Sans"/>
                <a:sym typeface="DM Sans"/>
              </a:rPr>
              <a:t>. In this script, load the model and vectorizer, define a function to preprocess new comments, pass them through the model, and return the predicted toxicity scores.</a:t>
            </a:r>
          </a:p>
          <a:p>
            <a:pPr marL="555638" lvl="1" indent="-277819" algn="l">
              <a:lnSpc>
                <a:spcPts val="3319"/>
              </a:lnSpc>
              <a:buFont typeface="Arial"/>
              <a:buChar char="•"/>
            </a:pPr>
            <a:r>
              <a:rPr lang="en-US" sz="2573" dirty="0">
                <a:solidFill>
                  <a:srgbClr val="FFFFFF"/>
                </a:solidFill>
                <a:latin typeface="DM Sans"/>
                <a:ea typeface="DM Sans"/>
                <a:cs typeface="DM Sans"/>
                <a:sym typeface="DM Sans"/>
              </a:rPr>
              <a:t>Finally, build a </a:t>
            </a:r>
            <a:r>
              <a:rPr lang="en-US" sz="2573" dirty="0" err="1">
                <a:solidFill>
                  <a:srgbClr val="FFFFFF"/>
                </a:solidFill>
                <a:latin typeface="DM Sans"/>
                <a:ea typeface="DM Sans"/>
                <a:cs typeface="DM Sans"/>
                <a:sym typeface="DM Sans"/>
              </a:rPr>
              <a:t>Gradio</a:t>
            </a:r>
            <a:r>
              <a:rPr lang="en-US" sz="2573" dirty="0">
                <a:solidFill>
                  <a:srgbClr val="FFFFFF"/>
                </a:solidFill>
                <a:latin typeface="DM Sans"/>
                <a:ea typeface="DM Sans"/>
                <a:cs typeface="DM Sans"/>
                <a:sym typeface="DM Sans"/>
              </a:rPr>
              <a:t> interface with a text input and multi-label outputs, and launch the app so users can test comments interactively.</a:t>
            </a:r>
          </a:p>
        </p:txBody>
      </p:sp>
      <p:sp>
        <p:nvSpPr>
          <p:cNvPr id="7" name="TextBox 7"/>
          <p:cNvSpPr txBox="1"/>
          <p:nvPr/>
        </p:nvSpPr>
        <p:spPr>
          <a:xfrm>
            <a:off x="16104928" y="1599114"/>
            <a:ext cx="1154372" cy="515778"/>
          </a:xfrm>
          <a:prstGeom prst="rect">
            <a:avLst/>
          </a:prstGeom>
        </p:spPr>
        <p:txBody>
          <a:bodyPr lIns="0" tIns="0" rIns="0" bIns="0" rtlCol="0" anchor="t">
            <a:spAutoFit/>
          </a:bodyPr>
          <a:lstStyle/>
          <a:p>
            <a:pPr algn="l">
              <a:lnSpc>
                <a:spcPts val="4057"/>
              </a:lnSpc>
            </a:pPr>
            <a:r>
              <a:rPr lang="en-US" sz="3145">
                <a:solidFill>
                  <a:srgbClr val="FFFFFF"/>
                </a:solidFill>
                <a:latin typeface="Mokoto"/>
                <a:ea typeface="Mokoto"/>
                <a:cs typeface="Mokoto"/>
                <a:sym typeface="Mokoto"/>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919</Words>
  <Application>Microsoft Office PowerPoint</Application>
  <PresentationFormat>Custom</PresentationFormat>
  <Paragraphs>90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Mokoto</vt:lpstr>
      <vt:lpstr>DM Sans</vt:lpstr>
      <vt:lpstr>Arial</vt:lpstr>
      <vt:lpstr>Raleway Italics</vt:lpstr>
      <vt:lpstr>Calibri</vt:lpstr>
      <vt:lpstr>DM Sans Bold</vt:lpstr>
      <vt:lpstr>Montserrat Heavy</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Purple Gradient Tech Futuristic Artificial Intelligence Presentation</dc:title>
  <cp:lastModifiedBy>Vansh Lakhwani</cp:lastModifiedBy>
  <cp:revision>5</cp:revision>
  <dcterms:created xsi:type="dcterms:W3CDTF">2006-08-16T00:00:00Z</dcterms:created>
  <dcterms:modified xsi:type="dcterms:W3CDTF">2025-04-25T04:14:35Z</dcterms:modified>
  <dc:identifier>DAGlGIBNB3k</dc:identifier>
</cp:coreProperties>
</file>