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3" r:id="rId5"/>
    <p:sldId id="275" r:id="rId6"/>
    <p:sldId id="277" r:id="rId7"/>
    <p:sldId id="283" r:id="rId8"/>
    <p:sldId id="280" r:id="rId9"/>
    <p:sldId id="284" r:id="rId10"/>
    <p:sldId id="285" r:id="rId11"/>
    <p:sldId id="286" r:id="rId12"/>
    <p:sldId id="287" r:id="rId13"/>
    <p:sldId id="288" r:id="rId14"/>
    <p:sldId id="289" r:id="rId15"/>
    <p:sldId id="274"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p:normalViewPr>
  <p:slideViewPr>
    <p:cSldViewPr snapToGrid="0">
      <p:cViewPr varScale="1">
        <p:scale>
          <a:sx n="89" d="100"/>
          <a:sy n="89" d="100"/>
        </p:scale>
        <p:origin x="466"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6/11/2023</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6/11/2023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1483743" y="1408176"/>
            <a:ext cx="10274061" cy="2387600"/>
          </a:xfrm>
        </p:spPr>
        <p:txBody>
          <a:bodyPr>
            <a:normAutofit fontScale="90000"/>
          </a:bodyPr>
          <a:lstStyle/>
          <a:p>
            <a:r>
              <a:rPr lang="en-IN" b="1" i="0" dirty="0">
                <a:effectLst/>
                <a:latin typeface="Manrope"/>
              </a:rPr>
              <a:t>Instagram User Analytics</a:t>
            </a:r>
            <a:br>
              <a:rPr lang="en-IN" b="1" i="0" dirty="0">
                <a:solidFill>
                  <a:srgbClr val="3C4858"/>
                </a:solidFill>
                <a:effectLst/>
                <a:latin typeface="Manrope"/>
              </a:rPr>
            </a:br>
            <a:r>
              <a:rPr lang="en-US" dirty="0"/>
              <a:t>REPORT</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err="1"/>
              <a:t>Yuganter</a:t>
            </a:r>
            <a:r>
              <a:rPr lang="en-US" dirty="0"/>
              <a:t> Pratap</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B2010B-A2B3-EB62-2797-1FA1CC5C54AB}"/>
              </a:ext>
            </a:extLst>
          </p:cNvPr>
          <p:cNvPicPr>
            <a:picLocks noChangeAspect="1"/>
          </p:cNvPicPr>
          <p:nvPr/>
        </p:nvPicPr>
        <p:blipFill>
          <a:blip r:embed="rId2"/>
          <a:stretch>
            <a:fillRect/>
          </a:stretch>
        </p:blipFill>
        <p:spPr>
          <a:xfrm>
            <a:off x="450722" y="2613713"/>
            <a:ext cx="5257800" cy="3933825"/>
          </a:xfrm>
          <a:prstGeom prst="rect">
            <a:avLst/>
          </a:prstGeom>
        </p:spPr>
      </p:pic>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11480" y="1399032"/>
            <a:ext cx="5336284" cy="1682749"/>
          </a:xfrm>
        </p:spPr>
        <p:txBody>
          <a:bodyPr/>
          <a:lstStyle/>
          <a:p>
            <a:r>
              <a:rPr lang="en-US" dirty="0"/>
              <a:t>Insights on</a:t>
            </a:r>
            <a:br>
              <a:rPr lang="en-US" dirty="0"/>
            </a:br>
            <a:r>
              <a:rPr lang="en-IN" b="1" i="1" u="sng" dirty="0">
                <a:effectLst/>
                <a:latin typeface="Manrope"/>
              </a:rPr>
              <a:t>Investor Metrics</a:t>
            </a:r>
            <a:br>
              <a:rPr lang="en-US" b="1" i="1" u="sng" dirty="0"/>
            </a:br>
            <a:endParaRPr lang="en-US" b="1" i="1" u="sng"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096000" y="778255"/>
            <a:ext cx="4828032" cy="490538"/>
          </a:xfrm>
        </p:spPr>
        <p:txBody>
          <a:bodyPr/>
          <a:lstStyle/>
          <a:p>
            <a:r>
              <a:rPr lang="en-IN" sz="2800" b="1" i="0" dirty="0">
                <a:solidFill>
                  <a:schemeClr val="accent1">
                    <a:lumMod val="60000"/>
                    <a:lumOff val="40000"/>
                  </a:schemeClr>
                </a:solidFill>
                <a:effectLst/>
                <a:latin typeface="Manrope"/>
              </a:rPr>
              <a:t>User Engagement</a:t>
            </a:r>
            <a:endParaRPr lang="en-US" sz="2800" dirty="0">
              <a:solidFill>
                <a:schemeClr val="accent1">
                  <a:lumMod val="60000"/>
                  <a:lumOff val="40000"/>
                </a:schemeClr>
              </a:solidFill>
            </a:endParaRP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5814205" y="1470975"/>
            <a:ext cx="5981556" cy="3109651"/>
          </a:xfrm>
        </p:spPr>
        <p:txBody>
          <a:bodyPr/>
          <a:lstStyle/>
          <a:p>
            <a:r>
              <a:rPr lang="en-US" sz="2400" dirty="0"/>
              <a:t>In total :-</a:t>
            </a:r>
          </a:p>
          <a:p>
            <a:r>
              <a:rPr lang="en-US" sz="2400" dirty="0"/>
              <a:t>The platform has </a:t>
            </a:r>
            <a:r>
              <a:rPr lang="en-US" sz="2400" i="1" u="sng" dirty="0"/>
              <a:t>100 users and 257 Photos</a:t>
            </a:r>
          </a:p>
          <a:p>
            <a:r>
              <a:rPr lang="en-US" sz="2800" dirty="0">
                <a:latin typeface="Manrope"/>
              </a:rPr>
              <a:t>An a</a:t>
            </a:r>
            <a:r>
              <a:rPr lang="en-US" sz="2800" b="0" i="0" dirty="0">
                <a:effectLst/>
                <a:latin typeface="Manrope"/>
              </a:rPr>
              <a:t>verage user posts on Instagram</a:t>
            </a:r>
            <a:r>
              <a:rPr lang="en-US" sz="2400" b="0" i="1" u="sng" dirty="0">
                <a:effectLst/>
                <a:latin typeface="Manrope"/>
              </a:rPr>
              <a:t> 2.57 times</a:t>
            </a:r>
            <a:endParaRPr lang="en-US" sz="2400" i="1" u="sng" dirty="0"/>
          </a:p>
          <a:p>
            <a:endParaRPr lang="en-US" sz="2400" i="1" u="sng" dirty="0"/>
          </a:p>
          <a:p>
            <a:endParaRPr lang="en-US" sz="2400" i="1" u="sng"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9" name="Picture 8">
            <a:extLst>
              <a:ext uri="{FF2B5EF4-FFF2-40B4-BE49-F238E27FC236}">
                <a16:creationId xmlns:a16="http://schemas.microsoft.com/office/drawing/2014/main" id="{398FB1A8-F9EF-00E7-FDCB-43727F529F4D}"/>
              </a:ext>
            </a:extLst>
          </p:cNvPr>
          <p:cNvPicPr>
            <a:picLocks noChangeAspect="1"/>
          </p:cNvPicPr>
          <p:nvPr/>
        </p:nvPicPr>
        <p:blipFill>
          <a:blip r:embed="rId3"/>
          <a:stretch>
            <a:fillRect/>
          </a:stretch>
        </p:blipFill>
        <p:spPr>
          <a:xfrm>
            <a:off x="450722" y="2648302"/>
            <a:ext cx="5257800" cy="3933825"/>
          </a:xfrm>
          <a:prstGeom prst="rect">
            <a:avLst/>
          </a:prstGeom>
        </p:spPr>
      </p:pic>
      <p:sp>
        <p:nvSpPr>
          <p:cNvPr id="10" name="TextBox 9">
            <a:extLst>
              <a:ext uri="{FF2B5EF4-FFF2-40B4-BE49-F238E27FC236}">
                <a16:creationId xmlns:a16="http://schemas.microsoft.com/office/drawing/2014/main" id="{CABAF5A3-24D4-6680-261A-AFD1F0E9EED8}"/>
              </a:ext>
            </a:extLst>
          </p:cNvPr>
          <p:cNvSpPr txBox="1"/>
          <p:nvPr/>
        </p:nvSpPr>
        <p:spPr>
          <a:xfrm>
            <a:off x="6029864" y="4485736"/>
            <a:ext cx="5451894" cy="2308324"/>
          </a:xfrm>
          <a:prstGeom prst="rect">
            <a:avLst/>
          </a:prstGeom>
          <a:noFill/>
        </p:spPr>
        <p:txBody>
          <a:bodyPr wrap="square" rtlCol="0">
            <a:spAutoFit/>
          </a:bodyPr>
          <a:lstStyle/>
          <a:p>
            <a:r>
              <a:rPr lang="en-IN" dirty="0"/>
              <a:t>SQL QUERY :-</a:t>
            </a:r>
          </a:p>
          <a:p>
            <a:pPr marL="285750" indent="-285750">
              <a:buFont typeface="Arial" panose="020B0604020202020204" pitchFamily="34" charset="0"/>
              <a:buChar char="•"/>
            </a:pPr>
            <a:r>
              <a:rPr lang="en-US" dirty="0">
                <a:solidFill>
                  <a:schemeClr val="accent1">
                    <a:lumMod val="60000"/>
                    <a:lumOff val="40000"/>
                  </a:schemeClr>
                </a:solidFill>
              </a:rPr>
              <a:t>select count(*) from users </a:t>
            </a:r>
          </a:p>
          <a:p>
            <a:pPr marL="285750" indent="-285750">
              <a:buFont typeface="Arial" panose="020B0604020202020204" pitchFamily="34" charset="0"/>
              <a:buChar char="•"/>
            </a:pPr>
            <a:r>
              <a:rPr lang="en-US" dirty="0">
                <a:solidFill>
                  <a:schemeClr val="accent1">
                    <a:lumMod val="60000"/>
                    <a:lumOff val="40000"/>
                  </a:schemeClr>
                </a:solidFill>
              </a:rPr>
              <a:t>select count(*) from photos</a:t>
            </a:r>
          </a:p>
          <a:p>
            <a:pPr marL="285750" indent="-285750">
              <a:buFont typeface="Arial" panose="020B0604020202020204" pitchFamily="34" charset="0"/>
              <a:buChar char="•"/>
            </a:pPr>
            <a:r>
              <a:rPr lang="en-IN" dirty="0">
                <a:solidFill>
                  <a:schemeClr val="accent1">
                    <a:lumMod val="60000"/>
                    <a:lumOff val="40000"/>
                  </a:schemeClr>
                </a:solidFill>
              </a:rPr>
              <a:t>select (max(p.id)/max(u.id)) as average</a:t>
            </a:r>
          </a:p>
          <a:p>
            <a:r>
              <a:rPr lang="en-IN" dirty="0">
                <a:solidFill>
                  <a:schemeClr val="accent1">
                    <a:lumMod val="60000"/>
                    <a:lumOff val="40000"/>
                  </a:schemeClr>
                </a:solidFill>
              </a:rPr>
              <a:t>     from users u</a:t>
            </a:r>
          </a:p>
          <a:p>
            <a:r>
              <a:rPr lang="en-IN" dirty="0">
                <a:solidFill>
                  <a:schemeClr val="accent1">
                    <a:lumMod val="60000"/>
                    <a:lumOff val="40000"/>
                  </a:schemeClr>
                </a:solidFill>
              </a:rPr>
              <a:t>     join</a:t>
            </a:r>
          </a:p>
          <a:p>
            <a:r>
              <a:rPr lang="en-IN" dirty="0">
                <a:solidFill>
                  <a:schemeClr val="accent1">
                    <a:lumMod val="60000"/>
                    <a:lumOff val="40000"/>
                  </a:schemeClr>
                </a:solidFill>
              </a:rPr>
              <a:t>     photos p</a:t>
            </a:r>
          </a:p>
          <a:p>
            <a:r>
              <a:rPr lang="en-IN" dirty="0">
                <a:solidFill>
                  <a:schemeClr val="accent1">
                    <a:lumMod val="60000"/>
                    <a:lumOff val="40000"/>
                  </a:schemeClr>
                </a:solidFill>
              </a:rPr>
              <a:t>     on u.id = </a:t>
            </a:r>
            <a:r>
              <a:rPr lang="en-IN" dirty="0" err="1">
                <a:solidFill>
                  <a:schemeClr val="accent1">
                    <a:lumMod val="60000"/>
                    <a:lumOff val="40000"/>
                  </a:schemeClr>
                </a:solidFill>
              </a:rPr>
              <a:t>p.user_id</a:t>
            </a:r>
            <a:r>
              <a:rPr lang="en-IN" dirty="0">
                <a:solidFill>
                  <a:schemeClr val="accent1">
                    <a:lumMod val="60000"/>
                    <a:lumOff val="40000"/>
                  </a:schemeClr>
                </a:solidFill>
              </a:rPr>
              <a:t> </a:t>
            </a:r>
          </a:p>
        </p:txBody>
      </p:sp>
    </p:spTree>
    <p:extLst>
      <p:ext uri="{BB962C8B-B14F-4D97-AF65-F5344CB8AC3E}">
        <p14:creationId xmlns:p14="http://schemas.microsoft.com/office/powerpoint/2010/main" val="211820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11480" y="1399032"/>
            <a:ext cx="5336284" cy="1682749"/>
          </a:xfrm>
        </p:spPr>
        <p:txBody>
          <a:bodyPr/>
          <a:lstStyle/>
          <a:p>
            <a:r>
              <a:rPr lang="en-US" dirty="0"/>
              <a:t>Insights on</a:t>
            </a:r>
            <a:br>
              <a:rPr lang="en-US" dirty="0"/>
            </a:br>
            <a:r>
              <a:rPr lang="en-IN" b="1" i="1" u="sng" dirty="0">
                <a:effectLst/>
                <a:latin typeface="Manrope"/>
              </a:rPr>
              <a:t>Investor Metrics</a:t>
            </a:r>
            <a:br>
              <a:rPr lang="en-US" b="1" i="1" u="sng" dirty="0"/>
            </a:br>
            <a:endParaRPr lang="en-US" b="1" i="1" u="sng"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096000" y="778255"/>
            <a:ext cx="4828032" cy="490538"/>
          </a:xfrm>
        </p:spPr>
        <p:txBody>
          <a:bodyPr/>
          <a:lstStyle/>
          <a:p>
            <a:r>
              <a:rPr lang="en-IN" sz="2800" b="1" i="0" dirty="0">
                <a:solidFill>
                  <a:schemeClr val="accent1">
                    <a:lumMod val="60000"/>
                    <a:lumOff val="40000"/>
                  </a:schemeClr>
                </a:solidFill>
                <a:effectLst/>
                <a:latin typeface="Manrope"/>
              </a:rPr>
              <a:t>Bots &amp; Fake Accounts</a:t>
            </a:r>
            <a:endParaRPr lang="en-US" sz="2800" dirty="0">
              <a:solidFill>
                <a:schemeClr val="accent1">
                  <a:lumMod val="60000"/>
                  <a:lumOff val="40000"/>
                </a:schemeClr>
              </a:solidFill>
            </a:endParaRP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5814205" y="1470975"/>
            <a:ext cx="5981556" cy="2022723"/>
          </a:xfrm>
        </p:spPr>
        <p:txBody>
          <a:bodyPr/>
          <a:lstStyle/>
          <a:p>
            <a:r>
              <a:rPr lang="en-US" sz="2400" dirty="0"/>
              <a:t>Since we know the platform has 257 posts. If an account has liked all these posts, he would be a Bot/Fake Account.</a:t>
            </a:r>
            <a:endParaRPr lang="en-US" sz="2400" i="1" u="sng" dirty="0"/>
          </a:p>
          <a:p>
            <a:endParaRPr lang="en-US" sz="2400" i="1" u="sng"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11</a:t>
            </a:fld>
            <a:endParaRPr lang="en-US"/>
          </a:p>
        </p:txBody>
      </p:sp>
      <p:graphicFrame>
        <p:nvGraphicFramePr>
          <p:cNvPr id="4" name="Table 3">
            <a:extLst>
              <a:ext uri="{FF2B5EF4-FFF2-40B4-BE49-F238E27FC236}">
                <a16:creationId xmlns:a16="http://schemas.microsoft.com/office/drawing/2014/main" id="{E5B26A4B-CB0F-0B2F-0996-057226B5CE0C}"/>
              </a:ext>
            </a:extLst>
          </p:cNvPr>
          <p:cNvGraphicFramePr>
            <a:graphicFrameLocks noGrp="1"/>
          </p:cNvGraphicFramePr>
          <p:nvPr>
            <p:extLst>
              <p:ext uri="{D42A27DB-BD31-4B8C-83A1-F6EECF244321}">
                <p14:modId xmlns:p14="http://schemas.microsoft.com/office/powerpoint/2010/main" val="2841235088"/>
              </p:ext>
            </p:extLst>
          </p:nvPr>
        </p:nvGraphicFramePr>
        <p:xfrm>
          <a:off x="5181599" y="3283964"/>
          <a:ext cx="6188016" cy="3392880"/>
        </p:xfrm>
        <a:graphic>
          <a:graphicData uri="http://schemas.openxmlformats.org/drawingml/2006/table">
            <a:tbl>
              <a:tblPr/>
              <a:tblGrid>
                <a:gridCol w="2062672">
                  <a:extLst>
                    <a:ext uri="{9D8B030D-6E8A-4147-A177-3AD203B41FA5}">
                      <a16:colId xmlns:a16="http://schemas.microsoft.com/office/drawing/2014/main" val="1214273678"/>
                    </a:ext>
                  </a:extLst>
                </a:gridCol>
                <a:gridCol w="2266993">
                  <a:extLst>
                    <a:ext uri="{9D8B030D-6E8A-4147-A177-3AD203B41FA5}">
                      <a16:colId xmlns:a16="http://schemas.microsoft.com/office/drawing/2014/main" val="921165402"/>
                    </a:ext>
                  </a:extLst>
                </a:gridCol>
                <a:gridCol w="1858351">
                  <a:extLst>
                    <a:ext uri="{9D8B030D-6E8A-4147-A177-3AD203B41FA5}">
                      <a16:colId xmlns:a16="http://schemas.microsoft.com/office/drawing/2014/main" val="1185383381"/>
                    </a:ext>
                  </a:extLst>
                </a:gridCol>
              </a:tblGrid>
              <a:tr h="226192">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username</a:t>
                      </a:r>
                    </a:p>
                  </a:txBody>
                  <a:tcPr marL="7620" marR="7620" marT="7620" marB="0" anchor="b">
                    <a:lnL>
                      <a:noFill/>
                    </a:lnL>
                    <a:lnR>
                      <a:noFill/>
                    </a:lnR>
                    <a:lnT>
                      <a:noFill/>
                    </a:lnT>
                    <a:lnB>
                      <a:noFill/>
                    </a:lnB>
                  </a:tcPr>
                </a:tc>
                <a:tc>
                  <a:txBody>
                    <a:bodyPr/>
                    <a:lstStyle/>
                    <a:p>
                      <a:pPr algn="ctr" fontAlgn="b"/>
                      <a:r>
                        <a:rPr lang="en-IN" sz="1400" b="0" i="0" u="none" strike="noStrike" dirty="0" err="1">
                          <a:solidFill>
                            <a:srgbClr val="000000"/>
                          </a:solidFill>
                          <a:effectLst/>
                          <a:latin typeface="Calibri" panose="020F0502020204030204" pitchFamily="34" charset="0"/>
                        </a:rPr>
                        <a:t>Posts_Liked</a:t>
                      </a:r>
                      <a:endParaRPr lang="en-IN"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47997892"/>
                  </a:ext>
                </a:extLst>
              </a:tr>
              <a:tr h="226192">
                <a:tc>
                  <a:txBody>
                    <a:bodyPr/>
                    <a:lstStyle/>
                    <a:p>
                      <a:pPr algn="ctr" fontAlgn="b"/>
                      <a:r>
                        <a:rPr lang="en-IN" sz="14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Aniya_Hackett</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2980896163"/>
                  </a:ext>
                </a:extLst>
              </a:tr>
              <a:tr h="226192">
                <a:tc>
                  <a:txBody>
                    <a:bodyPr/>
                    <a:lstStyle/>
                    <a:p>
                      <a:pPr algn="ctr" fontAlgn="b"/>
                      <a:r>
                        <a:rPr lang="en-IN" sz="1400" b="0" i="0" u="none" strike="noStrike" dirty="0">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Jaclyn81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3340402287"/>
                  </a:ext>
                </a:extLst>
              </a:tr>
              <a:tr h="226192">
                <a:tc>
                  <a:txBody>
                    <a:bodyPr/>
                    <a:lstStyle/>
                    <a:p>
                      <a:pPr algn="ctr" fontAlgn="b"/>
                      <a:r>
                        <a:rPr lang="en-IN" sz="1400" b="0" i="0" u="none" strike="noStrike" dirty="0">
                          <a:solidFill>
                            <a:srgbClr val="000000"/>
                          </a:solidFill>
                          <a:effectLst/>
                          <a:latin typeface="Calibri" panose="020F0502020204030204" pitchFamily="34" charset="0"/>
                        </a:rPr>
                        <a:t>21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Rocio33</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1788017623"/>
                  </a:ext>
                </a:extLst>
              </a:tr>
              <a:tr h="226192">
                <a:tc>
                  <a:txBody>
                    <a:bodyPr/>
                    <a:lstStyle/>
                    <a:p>
                      <a:pPr algn="ctr" fontAlgn="b"/>
                      <a:r>
                        <a:rPr lang="en-IN" sz="14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Maxwell.Halvorson</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2442361381"/>
                  </a:ext>
                </a:extLst>
              </a:tr>
              <a:tr h="226192">
                <a:tc>
                  <a:txBody>
                    <a:bodyPr/>
                    <a:lstStyle/>
                    <a:p>
                      <a:pPr algn="ctr" fontAlgn="b"/>
                      <a:r>
                        <a:rPr lang="en-IN" sz="14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Ollie_Ledner37</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3360590583"/>
                  </a:ext>
                </a:extLst>
              </a:tr>
              <a:tr h="226192">
                <a:tc>
                  <a:txBody>
                    <a:bodyPr/>
                    <a:lstStyle/>
                    <a:p>
                      <a:pPr algn="ctr" fontAlgn="b"/>
                      <a:r>
                        <a:rPr lang="en-IN" sz="1400" b="0" i="0" u="none" strike="noStrike">
                          <a:solidFill>
                            <a:srgbClr val="000000"/>
                          </a:solidFill>
                          <a:effectLst/>
                          <a:latin typeface="Calibri" panose="020F0502020204030204" pitchFamily="34" charset="0"/>
                        </a:rPr>
                        <a:t>41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Mckenna17</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1782017844"/>
                  </a:ext>
                </a:extLst>
              </a:tr>
              <a:tr h="226192">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Duane60</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4266101657"/>
                  </a:ext>
                </a:extLst>
              </a:tr>
              <a:tr h="226192">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Julien_Schmidt</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2427290515"/>
                  </a:ext>
                </a:extLst>
              </a:tr>
              <a:tr h="226192">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Mike.Auer39</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3533824110"/>
                  </a:ext>
                </a:extLst>
              </a:tr>
              <a:tr h="226192">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b">
                    <a:lnL>
                      <a:noFill/>
                    </a:lnL>
                    <a:lnR>
                      <a:noFill/>
                    </a:lnR>
                    <a:lnT>
                      <a:noFill/>
                    </a:lnT>
                    <a:lnB>
                      <a:noFill/>
                    </a:lnB>
                  </a:tcPr>
                </a:tc>
                <a:tc>
                  <a:txBody>
                    <a:bodyPr/>
                    <a:lstStyle/>
                    <a:p>
                      <a:pPr algn="ctr" fontAlgn="b"/>
                      <a:r>
                        <a:rPr lang="en-IN" sz="1400" b="0" i="0" u="none" strike="noStrike" dirty="0" err="1">
                          <a:solidFill>
                            <a:srgbClr val="000000"/>
                          </a:solidFill>
                          <a:effectLst/>
                          <a:latin typeface="Calibri" panose="020F0502020204030204" pitchFamily="34" charset="0"/>
                        </a:rPr>
                        <a:t>Nia_Haag</a:t>
                      </a:r>
                      <a:endParaRPr lang="en-IN"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447855065"/>
                  </a:ext>
                </a:extLst>
              </a:tr>
              <a:tr h="226192">
                <a:tc>
                  <a:txBody>
                    <a:bodyPr/>
                    <a:lstStyle/>
                    <a:p>
                      <a:pPr algn="ctr" fontAlgn="b"/>
                      <a:r>
                        <a:rPr lang="en-IN" sz="1400" b="0" i="0" u="none" strike="noStrike">
                          <a:solidFill>
                            <a:srgbClr val="000000"/>
                          </a:solidFill>
                          <a:effectLst/>
                          <a:latin typeface="Calibri" panose="020F0502020204030204" pitchFamily="34" charset="0"/>
                        </a:rPr>
                        <a:t>75</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Leslie67</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347203973"/>
                  </a:ext>
                </a:extLst>
              </a:tr>
              <a:tr h="226192">
                <a:tc>
                  <a:txBody>
                    <a:bodyPr/>
                    <a:lstStyle/>
                    <a:p>
                      <a:pPr algn="ctr" fontAlgn="b"/>
                      <a:r>
                        <a:rPr lang="en-IN" sz="1400" b="0" i="0" u="none" strike="noStrike">
                          <a:solidFill>
                            <a:srgbClr val="000000"/>
                          </a:solidFill>
                          <a:effectLst/>
                          <a:latin typeface="Calibri" panose="020F0502020204030204" pitchFamily="34" charset="0"/>
                        </a:rPr>
                        <a:t>76</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Janelle.Nikolaus81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3720115910"/>
                  </a:ext>
                </a:extLst>
              </a:tr>
              <a:tr h="226192">
                <a:tc>
                  <a:txBody>
                    <a:bodyPr/>
                    <a:lstStyle/>
                    <a:p>
                      <a:pPr algn="ctr" fontAlgn="b"/>
                      <a:r>
                        <a:rPr lang="en-IN" sz="1400" b="0" i="0" u="none" strike="noStrike" dirty="0">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Bethany20</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257</a:t>
                      </a:r>
                    </a:p>
                  </a:txBody>
                  <a:tcPr marL="7620" marR="7620" marT="7620" marB="0" anchor="b">
                    <a:lnL>
                      <a:noFill/>
                    </a:lnL>
                    <a:lnR>
                      <a:noFill/>
                    </a:lnR>
                    <a:lnT>
                      <a:noFill/>
                    </a:lnT>
                    <a:lnB>
                      <a:noFill/>
                    </a:lnB>
                  </a:tcPr>
                </a:tc>
                <a:extLst>
                  <a:ext uri="{0D108BD9-81ED-4DB2-BD59-A6C34878D82A}">
                    <a16:rowId xmlns:a16="http://schemas.microsoft.com/office/drawing/2014/main" val="4887367"/>
                  </a:ext>
                </a:extLst>
              </a:tr>
              <a:tr h="226192">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790808044"/>
                  </a:ext>
                </a:extLst>
              </a:tr>
            </a:tbl>
          </a:graphicData>
        </a:graphic>
      </p:graphicFrame>
      <p:sp>
        <p:nvSpPr>
          <p:cNvPr id="7" name="TextBox 6">
            <a:extLst>
              <a:ext uri="{FF2B5EF4-FFF2-40B4-BE49-F238E27FC236}">
                <a16:creationId xmlns:a16="http://schemas.microsoft.com/office/drawing/2014/main" id="{7334FF4E-620D-4433-4507-D08B72862C45}"/>
              </a:ext>
            </a:extLst>
          </p:cNvPr>
          <p:cNvSpPr txBox="1"/>
          <p:nvPr/>
        </p:nvSpPr>
        <p:spPr>
          <a:xfrm>
            <a:off x="0" y="3776220"/>
            <a:ext cx="5894429" cy="1754326"/>
          </a:xfrm>
          <a:prstGeom prst="rect">
            <a:avLst/>
          </a:prstGeom>
          <a:noFill/>
        </p:spPr>
        <p:txBody>
          <a:bodyPr wrap="square" rtlCol="0">
            <a:spAutoFit/>
          </a:bodyPr>
          <a:lstStyle/>
          <a:p>
            <a:r>
              <a:rPr lang="en-IN" dirty="0"/>
              <a:t>SQL QUERY :-</a:t>
            </a:r>
            <a:endParaRPr lang="en-US" dirty="0"/>
          </a:p>
          <a:p>
            <a:r>
              <a:rPr lang="en-IN" dirty="0">
                <a:solidFill>
                  <a:schemeClr val="accent1">
                    <a:lumMod val="60000"/>
                    <a:lumOff val="40000"/>
                  </a:schemeClr>
                </a:solidFill>
              </a:rPr>
              <a:t>select </a:t>
            </a:r>
            <a:r>
              <a:rPr lang="en-IN" dirty="0" err="1">
                <a:solidFill>
                  <a:schemeClr val="accent1">
                    <a:lumMod val="60000"/>
                    <a:lumOff val="40000"/>
                  </a:schemeClr>
                </a:solidFill>
              </a:rPr>
              <a:t>l.user_id</a:t>
            </a:r>
            <a:r>
              <a:rPr lang="en-IN" dirty="0">
                <a:solidFill>
                  <a:schemeClr val="accent1">
                    <a:lumMod val="60000"/>
                    <a:lumOff val="40000"/>
                  </a:schemeClr>
                </a:solidFill>
              </a:rPr>
              <a:t>, </a:t>
            </a:r>
            <a:r>
              <a:rPr lang="en-IN" dirty="0" err="1">
                <a:solidFill>
                  <a:schemeClr val="accent1">
                    <a:lumMod val="60000"/>
                    <a:lumOff val="40000"/>
                  </a:schemeClr>
                </a:solidFill>
              </a:rPr>
              <a:t>u.username</a:t>
            </a:r>
            <a:r>
              <a:rPr lang="en-IN" dirty="0">
                <a:solidFill>
                  <a:schemeClr val="accent1">
                    <a:lumMod val="60000"/>
                    <a:lumOff val="40000"/>
                  </a:schemeClr>
                </a:solidFill>
              </a:rPr>
              <a:t>, COUNT(*) as </a:t>
            </a:r>
            <a:r>
              <a:rPr lang="en-IN" dirty="0" err="1">
                <a:solidFill>
                  <a:schemeClr val="accent1">
                    <a:lumMod val="60000"/>
                    <a:lumOff val="40000"/>
                  </a:schemeClr>
                </a:solidFill>
              </a:rPr>
              <a:t>Posts_Liked</a:t>
            </a:r>
            <a:endParaRPr lang="en-IN" dirty="0">
              <a:solidFill>
                <a:schemeClr val="accent1">
                  <a:lumMod val="60000"/>
                  <a:lumOff val="40000"/>
                </a:schemeClr>
              </a:solidFill>
            </a:endParaRPr>
          </a:p>
          <a:p>
            <a:r>
              <a:rPr lang="en-IN" dirty="0">
                <a:solidFill>
                  <a:schemeClr val="accent1">
                    <a:lumMod val="60000"/>
                    <a:lumOff val="40000"/>
                  </a:schemeClr>
                </a:solidFill>
              </a:rPr>
              <a:t>from users u </a:t>
            </a:r>
          </a:p>
          <a:p>
            <a:r>
              <a:rPr lang="en-IN" dirty="0">
                <a:solidFill>
                  <a:schemeClr val="accent1">
                    <a:lumMod val="60000"/>
                    <a:lumOff val="40000"/>
                  </a:schemeClr>
                </a:solidFill>
              </a:rPr>
              <a:t>join likes l</a:t>
            </a:r>
          </a:p>
          <a:p>
            <a:r>
              <a:rPr lang="en-IN" dirty="0">
                <a:solidFill>
                  <a:schemeClr val="accent1">
                    <a:lumMod val="60000"/>
                    <a:lumOff val="40000"/>
                  </a:schemeClr>
                </a:solidFill>
              </a:rPr>
              <a:t>on </a:t>
            </a:r>
            <a:r>
              <a:rPr lang="en-IN" dirty="0" err="1">
                <a:solidFill>
                  <a:schemeClr val="accent1">
                    <a:lumMod val="60000"/>
                    <a:lumOff val="40000"/>
                  </a:schemeClr>
                </a:solidFill>
              </a:rPr>
              <a:t>l.user_id</a:t>
            </a:r>
            <a:r>
              <a:rPr lang="en-IN" dirty="0">
                <a:solidFill>
                  <a:schemeClr val="accent1">
                    <a:lumMod val="60000"/>
                    <a:lumOff val="40000"/>
                  </a:schemeClr>
                </a:solidFill>
              </a:rPr>
              <a:t> = u.id </a:t>
            </a:r>
          </a:p>
          <a:p>
            <a:r>
              <a:rPr lang="en-IN" dirty="0">
                <a:solidFill>
                  <a:schemeClr val="accent1">
                    <a:lumMod val="60000"/>
                    <a:lumOff val="40000"/>
                  </a:schemeClr>
                </a:solidFill>
              </a:rPr>
              <a:t>group by </a:t>
            </a:r>
            <a:r>
              <a:rPr lang="en-IN" dirty="0" err="1">
                <a:solidFill>
                  <a:schemeClr val="accent1">
                    <a:lumMod val="60000"/>
                    <a:lumOff val="40000"/>
                  </a:schemeClr>
                </a:solidFill>
              </a:rPr>
              <a:t>l.user_id</a:t>
            </a:r>
            <a:r>
              <a:rPr lang="en-IN" dirty="0">
                <a:solidFill>
                  <a:schemeClr val="accent1">
                    <a:lumMod val="60000"/>
                    <a:lumOff val="40000"/>
                  </a:schemeClr>
                </a:solidFill>
              </a:rPr>
              <a:t> HAVING COUNT(*) = 257</a:t>
            </a:r>
          </a:p>
        </p:txBody>
      </p:sp>
    </p:spTree>
    <p:extLst>
      <p:ext uri="{BB962C8B-B14F-4D97-AF65-F5344CB8AC3E}">
        <p14:creationId xmlns:p14="http://schemas.microsoft.com/office/powerpoint/2010/main" val="376567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a:lstStyle/>
          <a:p>
            <a:r>
              <a:rPr lang="en-US" dirty="0" err="1"/>
              <a:t>Yuganter</a:t>
            </a:r>
            <a:r>
              <a:rPr lang="en-US" dirty="0"/>
              <a:t> Pratap</a:t>
            </a:r>
          </a:p>
          <a:p>
            <a:pPr lvl="1"/>
            <a:r>
              <a:rPr lang="en-US" dirty="0"/>
              <a:t>vanshthakur0425@gmail.com</a:t>
            </a:r>
          </a:p>
          <a:p>
            <a:endParaRPr lang="en-US" dirty="0"/>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IN" b="1" i="0" dirty="0">
                <a:effectLst/>
                <a:latin typeface="Manrope"/>
              </a:rPr>
              <a:t>Project Description</a:t>
            </a:r>
            <a:endParaRPr lang="en-US" dirty="0"/>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a:xfrm>
            <a:off x="411479" y="301752"/>
            <a:ext cx="3064965"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dirty="0"/>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295145" y="2953512"/>
            <a:ext cx="7827263" cy="3296563"/>
          </a:xfrm>
        </p:spPr>
        <p:txBody>
          <a:bodyPr/>
          <a:lstStyle/>
          <a:p>
            <a:r>
              <a:rPr lang="en-US" b="0" i="0" dirty="0">
                <a:solidFill>
                  <a:srgbClr val="000000"/>
                </a:solidFill>
                <a:effectLst/>
                <a:latin typeface="Red Hat Display"/>
              </a:rPr>
              <a:t>User </a:t>
            </a:r>
            <a:r>
              <a:rPr lang="en-US" b="1" i="0" dirty="0">
                <a:solidFill>
                  <a:srgbClr val="000000"/>
                </a:solidFill>
                <a:effectLst/>
                <a:latin typeface="Red Hat Display"/>
              </a:rPr>
              <a:t>analytics</a:t>
            </a:r>
            <a:r>
              <a:rPr lang="en-US" b="0" i="0" dirty="0">
                <a:solidFill>
                  <a:srgbClr val="000000"/>
                </a:solidFill>
                <a:effectLst/>
                <a:latin typeface="Red Hat Display"/>
              </a:rPr>
              <a:t> is the process by which we track how users interact  with our digital </a:t>
            </a:r>
            <a:r>
              <a:rPr lang="en-US" b="1" i="0" dirty="0">
                <a:solidFill>
                  <a:srgbClr val="000000"/>
                </a:solidFill>
                <a:effectLst/>
                <a:latin typeface="Red Hat Display"/>
              </a:rPr>
              <a:t>products</a:t>
            </a:r>
            <a:r>
              <a:rPr lang="en-US" b="0" i="0" dirty="0">
                <a:solidFill>
                  <a:srgbClr val="000000"/>
                </a:solidFill>
                <a:effectLst/>
                <a:latin typeface="Red Hat Display"/>
              </a:rPr>
              <a:t> (software or mobile </a:t>
            </a:r>
            <a:r>
              <a:rPr lang="en-US" b="1" i="0" dirty="0">
                <a:solidFill>
                  <a:srgbClr val="000000"/>
                </a:solidFill>
                <a:effectLst/>
                <a:latin typeface="Red Hat Display"/>
              </a:rPr>
              <a:t>apps)</a:t>
            </a:r>
            <a:r>
              <a:rPr lang="en-US" b="0" i="0" dirty="0">
                <a:solidFill>
                  <a:srgbClr val="000000"/>
                </a:solidFill>
                <a:effectLst/>
                <a:latin typeface="Red Hat Display"/>
              </a:rPr>
              <a:t> </a:t>
            </a:r>
            <a:r>
              <a:rPr lang="en-US" b="1" i="0" dirty="0">
                <a:solidFill>
                  <a:srgbClr val="000000"/>
                </a:solidFill>
                <a:effectLst/>
                <a:latin typeface="Red Hat Display"/>
              </a:rPr>
              <a:t>and</a:t>
            </a:r>
            <a:r>
              <a:rPr lang="en-US" b="0" i="0" dirty="0">
                <a:solidFill>
                  <a:srgbClr val="000000"/>
                </a:solidFill>
                <a:effectLst/>
                <a:latin typeface="Red Hat Display"/>
              </a:rPr>
              <a:t> </a:t>
            </a:r>
            <a:r>
              <a:rPr lang="en-US" b="1" i="0" dirty="0">
                <a:solidFill>
                  <a:srgbClr val="000000"/>
                </a:solidFill>
                <a:effectLst/>
                <a:latin typeface="Red Hat Display"/>
              </a:rPr>
              <a:t>try</a:t>
            </a:r>
            <a:r>
              <a:rPr lang="en-US" b="0" i="0" dirty="0">
                <a:solidFill>
                  <a:srgbClr val="000000"/>
                </a:solidFill>
                <a:effectLst/>
                <a:latin typeface="Red Hat Display"/>
              </a:rPr>
              <a:t> to         </a:t>
            </a:r>
            <a:r>
              <a:rPr lang="en-US" b="1" i="0" dirty="0">
                <a:solidFill>
                  <a:srgbClr val="000000"/>
                </a:solidFill>
                <a:effectLst/>
                <a:latin typeface="Red Hat Display"/>
              </a:rPr>
              <a:t>enable</a:t>
            </a:r>
            <a:r>
              <a:rPr lang="en-US" b="0" i="0" dirty="0">
                <a:solidFill>
                  <a:srgbClr val="000000"/>
                </a:solidFill>
                <a:effectLst/>
                <a:latin typeface="Red Hat Display"/>
              </a:rPr>
              <a:t> </a:t>
            </a:r>
            <a:r>
              <a:rPr lang="en-US" b="1" i="0" dirty="0">
                <a:solidFill>
                  <a:srgbClr val="000000"/>
                </a:solidFill>
                <a:effectLst/>
                <a:latin typeface="Red Hat Display"/>
              </a:rPr>
              <a:t>business,</a:t>
            </a:r>
            <a:r>
              <a:rPr lang="en-US" b="0" i="0" dirty="0">
                <a:solidFill>
                  <a:srgbClr val="000000"/>
                </a:solidFill>
                <a:effectLst/>
                <a:latin typeface="Red Hat Display"/>
              </a:rPr>
              <a:t> product </a:t>
            </a:r>
            <a:r>
              <a:rPr lang="en-US" b="1" i="0" dirty="0">
                <a:solidFill>
                  <a:srgbClr val="000000"/>
                </a:solidFill>
                <a:effectLst/>
                <a:latin typeface="Red Hat Display"/>
              </a:rPr>
              <a:t>and</a:t>
            </a:r>
            <a:r>
              <a:rPr lang="en-US" b="0" i="0" dirty="0">
                <a:solidFill>
                  <a:srgbClr val="000000"/>
                </a:solidFill>
                <a:effectLst/>
                <a:latin typeface="Red Hat Display"/>
              </a:rPr>
              <a:t> development </a:t>
            </a:r>
            <a:r>
              <a:rPr lang="en-US" b="1" i="0" dirty="0">
                <a:solidFill>
                  <a:srgbClr val="000000"/>
                </a:solidFill>
                <a:effectLst/>
                <a:latin typeface="Red Hat Display"/>
              </a:rPr>
              <a:t>teams</a:t>
            </a:r>
            <a:r>
              <a:rPr lang="en-US" b="0" i="0" dirty="0">
                <a:solidFill>
                  <a:srgbClr val="000000"/>
                </a:solidFill>
                <a:effectLst/>
                <a:latin typeface="Red Hat Display"/>
              </a:rPr>
              <a:t> </a:t>
            </a:r>
            <a:r>
              <a:rPr lang="en-US" b="1" i="0" dirty="0">
                <a:solidFill>
                  <a:srgbClr val="000000"/>
                </a:solidFill>
                <a:effectLst/>
                <a:latin typeface="Red Hat Display"/>
              </a:rPr>
              <a:t>to</a:t>
            </a:r>
            <a:r>
              <a:rPr lang="en-US" b="0" i="0" dirty="0">
                <a:solidFill>
                  <a:srgbClr val="000000"/>
                </a:solidFill>
                <a:effectLst/>
                <a:latin typeface="Red Hat Display"/>
              </a:rPr>
              <a:t> </a:t>
            </a:r>
            <a:r>
              <a:rPr lang="en-US" b="1" i="0" dirty="0">
                <a:solidFill>
                  <a:srgbClr val="000000"/>
                </a:solidFill>
                <a:effectLst/>
                <a:latin typeface="Red Hat Display"/>
              </a:rPr>
              <a:t>engage.</a:t>
            </a:r>
            <a:br>
              <a:rPr lang="en-US" b="0" i="0" dirty="0">
                <a:solidFill>
                  <a:srgbClr val="000000"/>
                </a:solidFill>
                <a:effectLst/>
                <a:latin typeface="Red Hat Display"/>
              </a:rPr>
            </a:br>
            <a:r>
              <a:rPr lang="en-US" b="1" i="0" dirty="0">
                <a:solidFill>
                  <a:srgbClr val="000000"/>
                </a:solidFill>
                <a:effectLst/>
                <a:latin typeface="Red Hat Display"/>
              </a:rPr>
              <a:t>Teams</a:t>
            </a:r>
            <a:r>
              <a:rPr lang="en-US" b="0" i="0" dirty="0">
                <a:solidFill>
                  <a:srgbClr val="000000"/>
                </a:solidFill>
                <a:effectLst/>
                <a:latin typeface="Red Hat Display"/>
              </a:rPr>
              <a:t> across the </a:t>
            </a:r>
            <a:r>
              <a:rPr lang="en-US" b="1" i="0" dirty="0">
                <a:solidFill>
                  <a:srgbClr val="000000"/>
                </a:solidFill>
                <a:effectLst/>
                <a:latin typeface="Red Hat Display"/>
              </a:rPr>
              <a:t>company</a:t>
            </a:r>
            <a:r>
              <a:rPr lang="en-US" b="0" i="0" dirty="0">
                <a:solidFill>
                  <a:srgbClr val="000000"/>
                </a:solidFill>
                <a:effectLst/>
                <a:latin typeface="Red Hat Display"/>
              </a:rPr>
              <a:t> </a:t>
            </a:r>
            <a:r>
              <a:rPr lang="en-US" b="1" i="0" dirty="0">
                <a:solidFill>
                  <a:srgbClr val="000000"/>
                </a:solidFill>
                <a:effectLst/>
                <a:latin typeface="Red Hat Display"/>
              </a:rPr>
              <a:t>then</a:t>
            </a:r>
            <a:r>
              <a:rPr lang="en-US" b="0" i="0" dirty="0">
                <a:solidFill>
                  <a:srgbClr val="000000"/>
                </a:solidFill>
                <a:effectLst/>
                <a:latin typeface="Red Hat Display"/>
              </a:rPr>
              <a:t> </a:t>
            </a:r>
            <a:r>
              <a:rPr lang="en-US" b="1" i="0" dirty="0">
                <a:solidFill>
                  <a:srgbClr val="000000"/>
                </a:solidFill>
                <a:effectLst/>
                <a:latin typeface="Red Hat Display"/>
              </a:rPr>
              <a:t>use</a:t>
            </a:r>
            <a:r>
              <a:rPr lang="en-US" b="0" i="0" dirty="0">
                <a:solidFill>
                  <a:srgbClr val="000000"/>
                </a:solidFill>
                <a:effectLst/>
                <a:latin typeface="Red Hat Display"/>
              </a:rPr>
              <a:t> </a:t>
            </a:r>
            <a:r>
              <a:rPr lang="en-US" b="1" i="0" dirty="0">
                <a:solidFill>
                  <a:srgbClr val="000000"/>
                </a:solidFill>
                <a:effectLst/>
                <a:latin typeface="Red Hat Display"/>
              </a:rPr>
              <a:t>these</a:t>
            </a:r>
            <a:r>
              <a:rPr lang="en-US" b="0" i="0" dirty="0">
                <a:solidFill>
                  <a:srgbClr val="000000"/>
                </a:solidFill>
                <a:effectLst/>
                <a:latin typeface="Red Hat Display"/>
              </a:rPr>
              <a:t> </a:t>
            </a:r>
            <a:r>
              <a:rPr lang="en-US" b="1" i="0" dirty="0">
                <a:solidFill>
                  <a:srgbClr val="000000"/>
                </a:solidFill>
                <a:effectLst/>
                <a:latin typeface="Red Hat Display"/>
              </a:rPr>
              <a:t>insights</a:t>
            </a:r>
            <a:r>
              <a:rPr lang="en-US" b="0" i="0" dirty="0">
                <a:solidFill>
                  <a:srgbClr val="000000"/>
                </a:solidFill>
                <a:effectLst/>
                <a:latin typeface="Red Hat Display"/>
              </a:rPr>
              <a:t> to </a:t>
            </a:r>
            <a:r>
              <a:rPr lang="en-US" b="1" i="0" dirty="0">
                <a:solidFill>
                  <a:srgbClr val="000000"/>
                </a:solidFill>
                <a:effectLst/>
                <a:latin typeface="Red Hat Display"/>
              </a:rPr>
              <a:t>create</a:t>
            </a:r>
            <a:r>
              <a:rPr lang="en-US" b="0" i="0" dirty="0">
                <a:solidFill>
                  <a:srgbClr val="000000"/>
                </a:solidFill>
                <a:effectLst/>
                <a:latin typeface="Red Hat Display"/>
              </a:rPr>
              <a:t> new marketing </a:t>
            </a:r>
            <a:r>
              <a:rPr lang="en-US" b="1" i="0" dirty="0">
                <a:solidFill>
                  <a:srgbClr val="000000"/>
                </a:solidFill>
                <a:effectLst/>
                <a:latin typeface="Red Hat Display"/>
              </a:rPr>
              <a:t>plans,</a:t>
            </a:r>
            <a:r>
              <a:rPr lang="en-US" b="0" i="0" dirty="0">
                <a:solidFill>
                  <a:srgbClr val="000000"/>
                </a:solidFill>
                <a:effectLst/>
                <a:latin typeface="Red Hat Display"/>
              </a:rPr>
              <a:t> decide on features to </a:t>
            </a:r>
            <a:r>
              <a:rPr lang="en-US" b="1" i="0" dirty="0">
                <a:solidFill>
                  <a:srgbClr val="000000"/>
                </a:solidFill>
                <a:effectLst/>
                <a:latin typeface="Red Hat Display"/>
              </a:rPr>
              <a:t>develop</a:t>
            </a:r>
            <a:r>
              <a:rPr lang="en-US" b="0" i="0" dirty="0">
                <a:solidFill>
                  <a:srgbClr val="000000"/>
                </a:solidFill>
                <a:effectLst/>
                <a:latin typeface="Red Hat Display"/>
              </a:rPr>
              <a:t> for </a:t>
            </a:r>
            <a:r>
              <a:rPr lang="en-US" b="1" i="0" dirty="0">
                <a:solidFill>
                  <a:srgbClr val="000000"/>
                </a:solidFill>
                <a:effectLst/>
                <a:latin typeface="Red Hat Display"/>
              </a:rPr>
              <a:t>the</a:t>
            </a:r>
            <a:r>
              <a:rPr lang="en-US" b="0" i="0" dirty="0">
                <a:solidFill>
                  <a:srgbClr val="000000"/>
                </a:solidFill>
                <a:effectLst/>
                <a:latin typeface="Red Hat Display"/>
              </a:rPr>
              <a:t> app, track  </a:t>
            </a:r>
            <a:r>
              <a:rPr lang="en-US" b="1" i="0" dirty="0">
                <a:solidFill>
                  <a:srgbClr val="000000"/>
                </a:solidFill>
                <a:effectLst/>
                <a:latin typeface="Red Hat Display"/>
              </a:rPr>
              <a:t>app</a:t>
            </a:r>
            <a:r>
              <a:rPr lang="en-US" b="0" i="0" dirty="0">
                <a:solidFill>
                  <a:srgbClr val="000000"/>
                </a:solidFill>
                <a:effectLst/>
                <a:latin typeface="Red Hat Display"/>
              </a:rPr>
              <a:t> success by measuring user </a:t>
            </a:r>
            <a:r>
              <a:rPr lang="en-US" b="1" i="0" dirty="0">
                <a:solidFill>
                  <a:srgbClr val="000000"/>
                </a:solidFill>
                <a:effectLst/>
                <a:latin typeface="Red Hat Display"/>
              </a:rPr>
              <a:t>engagement,</a:t>
            </a:r>
            <a:r>
              <a:rPr lang="en-US" b="0" i="0" dirty="0">
                <a:solidFill>
                  <a:srgbClr val="000000"/>
                </a:solidFill>
                <a:effectLst/>
                <a:latin typeface="Red Hat Display"/>
              </a:rPr>
              <a:t> and improve experience while helping business grow.</a:t>
            </a:r>
            <a:endParaRPr lang="en-US" dirty="0"/>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IN" b="1" i="0" dirty="0">
                <a:effectLst/>
                <a:latin typeface="Manrope"/>
              </a:rPr>
              <a:t>Approach</a:t>
            </a:r>
            <a:endParaRPr lang="en-US" dirty="0"/>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a:xfrm>
            <a:off x="411480" y="301752"/>
            <a:ext cx="2297214" cy="227849"/>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59" y="2812211"/>
            <a:ext cx="11616331" cy="3062378"/>
          </a:xfrm>
        </p:spPr>
        <p:txBody>
          <a:bodyPr/>
          <a:lstStyle/>
          <a:p>
            <a:r>
              <a:rPr lang="en-US" b="0" i="0" dirty="0">
                <a:solidFill>
                  <a:schemeClr val="tx1"/>
                </a:solidFill>
                <a:effectLst/>
                <a:latin typeface="Söhne"/>
              </a:rPr>
              <a:t>In approaching the project where I utilized a dataset to conduct analysis using SQL, my primary focus was on ensuring a systematic and thorough methodology. I began by carefully understanding the dataset, its structure, and the specific objectives of the analysis. This enabled me to formulate insightful questions and hypotheses to guide my exploration. Next, I designed an organized SQL workflow, leveraging the appropriate queries, joins, and aggregations to extract meaningful insights from the dataset. Throughout the process, I maintained a meticulous approach, double-checking my code and results for accuracy. Overall, my approach combined a strong understanding of the dataset, meticulous SQL coding, and a focus on producing valuable insights that aligned with the project's objectives.</a:t>
            </a:r>
            <a:endParaRPr lang="en-US" dirty="0">
              <a:solidFill>
                <a:schemeClr val="tx1"/>
              </a:solidFil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err="1">
                <a:solidFill>
                  <a:schemeClr val="tx2"/>
                </a:solidFill>
                <a:latin typeface="Arial" panose="020B0604020202020204" pitchFamily="34" charset="0"/>
                <a:cs typeface="Arial" panose="020B0604020202020204" pitchFamily="34" charset="0"/>
              </a:rPr>
              <a:t>TECh</a:t>
            </a:r>
            <a:r>
              <a:rPr lang="en-US" dirty="0">
                <a:latin typeface="Arial" panose="020B0604020202020204" pitchFamily="34" charset="0"/>
                <a:cs typeface="Arial" panose="020B0604020202020204" pitchFamily="34" charset="0"/>
              </a:rPr>
              <a:t>-</a:t>
            </a:r>
            <a:r>
              <a:rPr lang="en-US" sz="5000" dirty="0">
                <a:solidFill>
                  <a:schemeClr val="tx2"/>
                </a:solidFill>
                <a:latin typeface="Arial" panose="020B0604020202020204" pitchFamily="34" charset="0"/>
                <a:cs typeface="Arial" panose="020B0604020202020204" pitchFamily="34" charset="0"/>
              </a:rPr>
              <a:t>stack </a:t>
            </a:r>
            <a:r>
              <a:rPr lang="en-US" dirty="0">
                <a:latin typeface="Arial" panose="020B0604020202020204" pitchFamily="34" charset="0"/>
                <a:cs typeface="Arial" panose="020B0604020202020204" pitchFamily="34" charset="0"/>
              </a:rPr>
              <a:t>used</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a:xfrm>
            <a:off x="411480" y="301752"/>
            <a:ext cx="2331720"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4</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p:txBody>
          <a:bodyPr/>
          <a:lstStyle/>
          <a:p>
            <a:r>
              <a:rPr lang="en-US" sz="2200" b="1" dirty="0">
                <a:solidFill>
                  <a:schemeClr val="tx2"/>
                </a:solidFill>
                <a:latin typeface="Arial" panose="020B0604020202020204" pitchFamily="34" charset="0"/>
                <a:cs typeface="Arial" panose="020B0604020202020204" pitchFamily="34" charset="0"/>
              </a:rPr>
              <a:t>MYSQL WORKBENCH</a:t>
            </a:r>
          </a:p>
          <a:p>
            <a:r>
              <a:rPr lang="en-US" dirty="0"/>
              <a:t>FOR QUERIES </a:t>
            </a:r>
          </a:p>
        </p:txBody>
      </p:sp>
      <p:pic>
        <p:nvPicPr>
          <p:cNvPr id="12" name="Picture 11">
            <a:extLst>
              <a:ext uri="{FF2B5EF4-FFF2-40B4-BE49-F238E27FC236}">
                <a16:creationId xmlns:a16="http://schemas.microsoft.com/office/drawing/2014/main" id="{0C9F918D-4AAD-F5FE-04DA-05E2E68832DE}"/>
              </a:ext>
            </a:extLst>
          </p:cNvPr>
          <p:cNvPicPr>
            <a:picLocks noChangeAspect="1"/>
          </p:cNvPicPr>
          <p:nvPr/>
        </p:nvPicPr>
        <p:blipFill>
          <a:blip r:embed="rId2"/>
          <a:stretch>
            <a:fillRect/>
          </a:stretch>
        </p:blipFill>
        <p:spPr>
          <a:xfrm>
            <a:off x="738923" y="3789905"/>
            <a:ext cx="2452705" cy="2452705"/>
          </a:xfrm>
          <a:prstGeom prst="rect">
            <a:avLst/>
          </a:prstGeom>
        </p:spPr>
      </p:pic>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dirty="0"/>
              <a:t>MICROSOFT VSCODE,</a:t>
            </a:r>
          </a:p>
          <a:p>
            <a:r>
              <a:rPr lang="en-US" dirty="0"/>
              <a:t>EXCEL FOR STORAGE</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200" b="1" dirty="0">
                <a:solidFill>
                  <a:schemeClr val="tx2"/>
                </a:solidFill>
                <a:latin typeface="Arial" panose="020B0604020202020204" pitchFamily="34" charset="0"/>
                <a:cs typeface="Arial" panose="020B0604020202020204" pitchFamily="34" charset="0"/>
              </a:rPr>
              <a:t>PYTHON MATPLOTLIB</a:t>
            </a:r>
          </a:p>
          <a:p>
            <a:r>
              <a:rPr lang="en-US" dirty="0">
                <a:latin typeface="Arial" panose="020B0604020202020204" pitchFamily="34" charset="0"/>
                <a:cs typeface="Arial" panose="020B0604020202020204" pitchFamily="34" charset="0"/>
              </a:rPr>
              <a:t>FOR VISUALS</a:t>
            </a:r>
            <a:endParaRPr lang="en-US" sz="2200" b="1" dirty="0">
              <a:solidFill>
                <a:schemeClr val="tx2"/>
              </a:solidFill>
              <a:latin typeface="Arial" panose="020B0604020202020204" pitchFamily="34" charset="0"/>
              <a:cs typeface="Arial" panose="020B0604020202020204" pitchFamily="34" charset="0"/>
            </a:endParaRPr>
          </a:p>
          <a:p>
            <a:endParaRPr lang="en-US" dirty="0"/>
          </a:p>
        </p:txBody>
      </p:sp>
      <p:pic>
        <p:nvPicPr>
          <p:cNvPr id="13" name="Picture 12">
            <a:extLst>
              <a:ext uri="{FF2B5EF4-FFF2-40B4-BE49-F238E27FC236}">
                <a16:creationId xmlns:a16="http://schemas.microsoft.com/office/drawing/2014/main" id="{583EBB0B-9D72-9AE5-2728-6A063906BB47}"/>
              </a:ext>
            </a:extLst>
          </p:cNvPr>
          <p:cNvPicPr>
            <a:picLocks noChangeAspect="1"/>
          </p:cNvPicPr>
          <p:nvPr/>
        </p:nvPicPr>
        <p:blipFill>
          <a:blip r:embed="rId3"/>
          <a:stretch>
            <a:fillRect/>
          </a:stretch>
        </p:blipFill>
        <p:spPr>
          <a:xfrm>
            <a:off x="4904041" y="3944697"/>
            <a:ext cx="2143125" cy="2143125"/>
          </a:xfrm>
          <a:prstGeom prst="rect">
            <a:avLst/>
          </a:prstGeom>
        </p:spPr>
      </p:pic>
      <p:pic>
        <p:nvPicPr>
          <p:cNvPr id="14" name="Picture 13">
            <a:extLst>
              <a:ext uri="{FF2B5EF4-FFF2-40B4-BE49-F238E27FC236}">
                <a16:creationId xmlns:a16="http://schemas.microsoft.com/office/drawing/2014/main" id="{0939A06A-DA2C-3D39-ABE2-7F3AE2FED014}"/>
              </a:ext>
            </a:extLst>
          </p:cNvPr>
          <p:cNvPicPr>
            <a:picLocks noChangeAspect="1"/>
          </p:cNvPicPr>
          <p:nvPr/>
        </p:nvPicPr>
        <p:blipFill>
          <a:blip r:embed="rId4"/>
          <a:stretch>
            <a:fillRect/>
          </a:stretch>
        </p:blipFill>
        <p:spPr>
          <a:xfrm>
            <a:off x="8697582" y="3944696"/>
            <a:ext cx="2143125" cy="2143125"/>
          </a:xfrm>
          <a:prstGeom prst="rect">
            <a:avLst/>
          </a:prstGeom>
        </p:spPr>
      </p:pic>
    </p:spTree>
    <p:extLst>
      <p:ext uri="{BB962C8B-B14F-4D97-AF65-F5344CB8AC3E}">
        <p14:creationId xmlns:p14="http://schemas.microsoft.com/office/powerpoint/2010/main" val="47661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Insights on</a:t>
            </a:r>
            <a:br>
              <a:rPr lang="en-US" dirty="0"/>
            </a:br>
            <a:r>
              <a:rPr lang="en-IN" b="1" i="1" u="sng" dirty="0">
                <a:effectLst/>
              </a:rPr>
              <a:t>Marketing</a:t>
            </a:r>
            <a:br>
              <a:rPr lang="en-US" dirty="0">
                <a:solidFill>
                  <a:schemeClr val="tx1"/>
                </a:solidFill>
              </a:rPr>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916168" y="1067046"/>
            <a:ext cx="4828032" cy="490538"/>
          </a:xfrm>
        </p:spPr>
        <p:txBody>
          <a:bodyPr/>
          <a:lstStyle/>
          <a:p>
            <a:r>
              <a:rPr lang="en-IN" sz="2800" b="1" i="0" dirty="0">
                <a:solidFill>
                  <a:schemeClr val="accent1">
                    <a:lumMod val="60000"/>
                    <a:lumOff val="40000"/>
                  </a:schemeClr>
                </a:solidFill>
                <a:effectLst/>
                <a:latin typeface="Manrope"/>
              </a:rPr>
              <a:t>Rewarding Most Loyal Users</a:t>
            </a:r>
            <a:endParaRPr lang="en-US" sz="2800" dirty="0">
              <a:solidFill>
                <a:schemeClr val="accent1">
                  <a:lumMod val="60000"/>
                  <a:lumOff val="40000"/>
                </a:schemeClr>
              </a:solidFill>
            </a:endParaRP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a:xfrm>
            <a:off x="6096000" y="4295915"/>
            <a:ext cx="4828032" cy="490538"/>
          </a:xfrm>
        </p:spPr>
        <p:txBody>
          <a:bodyPr/>
          <a:lstStyle/>
          <a:p>
            <a:r>
              <a:rPr lang="en-US" dirty="0"/>
              <a:t>Understand</a:t>
            </a: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5916168" y="4673114"/>
            <a:ext cx="4754880" cy="1682750"/>
          </a:xfrm>
        </p:spPr>
        <p:txBody>
          <a:bodyPr/>
          <a:lstStyle/>
          <a:p>
            <a:r>
              <a:rPr lang="en-US" b="0" i="0" dirty="0">
                <a:solidFill>
                  <a:schemeClr val="tx1"/>
                </a:solidFill>
                <a:effectLst/>
                <a:latin typeface="Söhne"/>
              </a:rPr>
              <a:t>It was observed that a notable group of individuals has been active on the platform since its early days, demonstrating remarkable loyalty and longevity. </a:t>
            </a:r>
            <a:r>
              <a:rPr lang="en-US" b="0" i="0" dirty="0">
                <a:solidFill>
                  <a:schemeClr val="tx1"/>
                </a:solidFill>
                <a:effectLst/>
                <a:latin typeface="Manrope"/>
              </a:rPr>
              <a:t> </a:t>
            </a: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5</a:t>
            </a:fld>
            <a:endParaRPr lang="en-US"/>
          </a:p>
        </p:txBody>
      </p:sp>
      <p:graphicFrame>
        <p:nvGraphicFramePr>
          <p:cNvPr id="9" name="Table 8">
            <a:extLst>
              <a:ext uri="{FF2B5EF4-FFF2-40B4-BE49-F238E27FC236}">
                <a16:creationId xmlns:a16="http://schemas.microsoft.com/office/drawing/2014/main" id="{FE536601-0DEB-C910-AE51-726E2E473A34}"/>
              </a:ext>
            </a:extLst>
          </p:cNvPr>
          <p:cNvGraphicFramePr>
            <a:graphicFrameLocks noGrp="1"/>
          </p:cNvGraphicFramePr>
          <p:nvPr>
            <p:extLst>
              <p:ext uri="{D42A27DB-BD31-4B8C-83A1-F6EECF244321}">
                <p14:modId xmlns:p14="http://schemas.microsoft.com/office/powerpoint/2010/main" val="3768702742"/>
              </p:ext>
            </p:extLst>
          </p:nvPr>
        </p:nvGraphicFramePr>
        <p:xfrm>
          <a:off x="6096000" y="1871028"/>
          <a:ext cx="4977384" cy="2166133"/>
        </p:xfrm>
        <a:graphic>
          <a:graphicData uri="http://schemas.openxmlformats.org/drawingml/2006/table">
            <a:tbl>
              <a:tblPr/>
              <a:tblGrid>
                <a:gridCol w="344756">
                  <a:extLst>
                    <a:ext uri="{9D8B030D-6E8A-4147-A177-3AD203B41FA5}">
                      <a16:colId xmlns:a16="http://schemas.microsoft.com/office/drawing/2014/main" val="2485354214"/>
                    </a:ext>
                  </a:extLst>
                </a:gridCol>
                <a:gridCol w="1809958">
                  <a:extLst>
                    <a:ext uri="{9D8B030D-6E8A-4147-A177-3AD203B41FA5}">
                      <a16:colId xmlns:a16="http://schemas.microsoft.com/office/drawing/2014/main" val="1941304100"/>
                    </a:ext>
                  </a:extLst>
                </a:gridCol>
                <a:gridCol w="1788409">
                  <a:extLst>
                    <a:ext uri="{9D8B030D-6E8A-4147-A177-3AD203B41FA5}">
                      <a16:colId xmlns:a16="http://schemas.microsoft.com/office/drawing/2014/main" val="2462772134"/>
                    </a:ext>
                  </a:extLst>
                </a:gridCol>
                <a:gridCol w="1034261">
                  <a:extLst>
                    <a:ext uri="{9D8B030D-6E8A-4147-A177-3AD203B41FA5}">
                      <a16:colId xmlns:a16="http://schemas.microsoft.com/office/drawing/2014/main" val="4165675512"/>
                    </a:ext>
                  </a:extLst>
                </a:gridCol>
              </a:tblGrid>
              <a:tr h="310132">
                <a:tc>
                  <a:txBody>
                    <a:bodyPr/>
                    <a:lstStyle/>
                    <a:p>
                      <a:pPr algn="ctr" fontAlgn="b"/>
                      <a:r>
                        <a:rPr lang="en-IN" sz="1600" b="0" i="0" u="none" strike="noStrike" dirty="0">
                          <a:solidFill>
                            <a:srgbClr val="000000"/>
                          </a:solidFill>
                          <a:effectLst/>
                          <a:latin typeface="Calibri" panose="020F0502020204030204" pitchFamily="34" charset="0"/>
                        </a:rPr>
                        <a:t>id</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username</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a:t>
                      </a:r>
                      <a:r>
                        <a:rPr lang="en-IN" sz="1600" b="0" i="0" u="none" strike="noStrike" dirty="0" err="1">
                          <a:solidFill>
                            <a:srgbClr val="000000"/>
                          </a:solidFill>
                          <a:effectLst/>
                          <a:latin typeface="Calibri" panose="020F0502020204030204" pitchFamily="34" charset="0"/>
                        </a:rPr>
                        <a:t>created_at</a:t>
                      </a:r>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54881195"/>
                  </a:ext>
                </a:extLst>
              </a:tr>
              <a:tr h="310132">
                <a:tc>
                  <a:txBody>
                    <a:bodyPr/>
                    <a:lstStyle/>
                    <a:p>
                      <a:pPr algn="ctr" fontAlgn="b"/>
                      <a:r>
                        <a:rPr lang="en-IN" sz="16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a:t>
                      </a:r>
                      <a:r>
                        <a:rPr lang="en-IN" sz="1600" b="0" i="0" u="none" strike="noStrike" dirty="0" err="1">
                          <a:solidFill>
                            <a:srgbClr val="000000"/>
                          </a:solidFill>
                          <a:effectLst/>
                          <a:latin typeface="Calibri" panose="020F0502020204030204" pitchFamily="34" charset="0"/>
                        </a:rPr>
                        <a:t>Darby_Herzog</a:t>
                      </a:r>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IN" sz="1600" b="0" i="0" u="none" strike="noStrike">
                          <a:solidFill>
                            <a:srgbClr val="000000"/>
                          </a:solidFill>
                          <a:effectLst/>
                          <a:latin typeface="Calibri" panose="020F0502020204030204" pitchFamily="34" charset="0"/>
                        </a:rPr>
                        <a:t>06-05-2016 00:14</a:t>
                      </a:r>
                    </a:p>
                  </a:txBody>
                  <a:tcPr marL="7620" marR="7620" marT="7620" marB="0" anchor="b">
                    <a:lnL>
                      <a:noFill/>
                    </a:lnL>
                    <a:lnR>
                      <a:noFill/>
                    </a:lnR>
                    <a:lnT>
                      <a:noFill/>
                    </a:lnT>
                    <a:lnB>
                      <a:noFill/>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177099423"/>
                  </a:ext>
                </a:extLst>
              </a:tr>
              <a:tr h="310132">
                <a:tc>
                  <a:txBody>
                    <a:bodyPr/>
                    <a:lstStyle/>
                    <a:p>
                      <a:pPr algn="ctr" fontAlgn="b"/>
                      <a:r>
                        <a:rPr lang="en-IN" sz="1600" b="0" i="0" u="none" strike="noStrike">
                          <a:solidFill>
                            <a:srgbClr val="000000"/>
                          </a:solidFill>
                          <a:effectLst/>
                          <a:latin typeface="Calibri" panose="020F0502020204030204" pitchFamily="34" charset="0"/>
                        </a:rPr>
                        <a:t>67</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Emilio_Bernier52</a:t>
                      </a:r>
                    </a:p>
                  </a:txBody>
                  <a:tcPr marL="7620" marR="7620" marT="7620" marB="0" anchor="b">
                    <a:lnL>
                      <a:noFill/>
                    </a:lnL>
                    <a:lnR>
                      <a:noFill/>
                    </a:lnR>
                    <a:lnT>
                      <a:noFill/>
                    </a:lnT>
                    <a:lnB>
                      <a:noFill/>
                    </a:lnB>
                  </a:tcPr>
                </a:tc>
                <a:tc>
                  <a:txBody>
                    <a:bodyPr/>
                    <a:lstStyle/>
                    <a:p>
                      <a:pPr algn="ctr" fontAlgn="b"/>
                      <a:r>
                        <a:rPr lang="en-IN" sz="1600" b="0" i="0" u="none" strike="noStrike">
                          <a:solidFill>
                            <a:srgbClr val="000000"/>
                          </a:solidFill>
                          <a:effectLst/>
                          <a:latin typeface="Calibri" panose="020F0502020204030204" pitchFamily="34" charset="0"/>
                        </a:rPr>
                        <a:t>06-05-2016 13:04</a:t>
                      </a:r>
                    </a:p>
                  </a:txBody>
                  <a:tcPr marL="7620" marR="7620" marT="7620" marB="0" anchor="b">
                    <a:lnL>
                      <a:noFill/>
                    </a:lnL>
                    <a:lnR>
                      <a:noFill/>
                    </a:lnR>
                    <a:lnT>
                      <a:noFill/>
                    </a:lnT>
                    <a:lnB>
                      <a:noFill/>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63869980"/>
                  </a:ext>
                </a:extLst>
              </a:tr>
              <a:tr h="310132">
                <a:tc>
                  <a:txBody>
                    <a:bodyPr/>
                    <a:lstStyle/>
                    <a:p>
                      <a:pPr algn="ctr" fontAlgn="b"/>
                      <a:r>
                        <a:rPr lang="en-IN" sz="1600" b="0" i="0" u="none" strike="noStrike">
                          <a:solidFill>
                            <a:srgbClr val="000000"/>
                          </a:solidFill>
                          <a:effectLst/>
                          <a:latin typeface="Calibri" panose="020F0502020204030204" pitchFamily="34" charset="0"/>
                        </a:rPr>
                        <a:t>63</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Elenor88</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08-05-2016 01:30</a:t>
                      </a:r>
                    </a:p>
                  </a:txBody>
                  <a:tcPr marL="7620" marR="7620" marT="7620" marB="0" anchor="b">
                    <a:lnL>
                      <a:noFill/>
                    </a:lnL>
                    <a:lnR>
                      <a:noFill/>
                    </a:lnR>
                    <a:lnT>
                      <a:noFill/>
                    </a:lnT>
                    <a:lnB>
                      <a:noFill/>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90935019"/>
                  </a:ext>
                </a:extLst>
              </a:tr>
              <a:tr h="310132">
                <a:tc>
                  <a:txBody>
                    <a:bodyPr/>
                    <a:lstStyle/>
                    <a:p>
                      <a:pPr algn="ctr" fontAlgn="b"/>
                      <a:r>
                        <a:rPr lang="en-IN" sz="1600" b="0" i="0" u="none" strike="noStrike">
                          <a:solidFill>
                            <a:srgbClr val="000000"/>
                          </a:solidFill>
                          <a:effectLst/>
                          <a:latin typeface="Calibri" panose="020F0502020204030204" pitchFamily="34" charset="0"/>
                        </a:rPr>
                        <a:t>95</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Nicole71</a:t>
                      </a:r>
                    </a:p>
                  </a:txBody>
                  <a:tcPr marL="7620" marR="7620" marT="7620" marB="0" anchor="b">
                    <a:lnL>
                      <a:noFill/>
                    </a:lnL>
                    <a:lnR>
                      <a:noFill/>
                    </a:lnR>
                    <a:lnT>
                      <a:noFill/>
                    </a:lnT>
                    <a:lnB>
                      <a:noFill/>
                    </a:lnB>
                  </a:tcPr>
                </a:tc>
                <a:tc>
                  <a:txBody>
                    <a:bodyPr/>
                    <a:lstStyle/>
                    <a:p>
                      <a:pPr algn="ctr" fontAlgn="b"/>
                      <a:r>
                        <a:rPr lang="en-IN" sz="1600" b="0" i="0" u="none" strike="noStrike">
                          <a:solidFill>
                            <a:srgbClr val="000000"/>
                          </a:solidFill>
                          <a:effectLst/>
                          <a:latin typeface="Calibri" panose="020F0502020204030204" pitchFamily="34" charset="0"/>
                        </a:rPr>
                        <a:t>09-05-2016 17:30</a:t>
                      </a:r>
                    </a:p>
                  </a:txBody>
                  <a:tcPr marL="7620" marR="7620" marT="7620" marB="0" anchor="b">
                    <a:lnL>
                      <a:noFill/>
                    </a:lnL>
                    <a:lnR>
                      <a:noFill/>
                    </a:lnR>
                    <a:lnT>
                      <a:noFill/>
                    </a:lnT>
                    <a:lnB>
                      <a:noFill/>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67010164"/>
                  </a:ext>
                </a:extLst>
              </a:tr>
              <a:tr h="310132">
                <a:tc>
                  <a:txBody>
                    <a:bodyPr/>
                    <a:lstStyle/>
                    <a:p>
                      <a:pPr algn="ctr" fontAlgn="b"/>
                      <a:r>
                        <a:rPr lang="en-IN" sz="16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tcPr>
                </a:tc>
                <a:tc>
                  <a:txBody>
                    <a:bodyPr/>
                    <a:lstStyle/>
                    <a:p>
                      <a:pPr algn="ctr" fontAlgn="b"/>
                      <a:r>
                        <a:rPr lang="en-IN" sz="1600" b="0" i="0" u="none" strike="noStrike" dirty="0">
                          <a:solidFill>
                            <a:srgbClr val="000000"/>
                          </a:solidFill>
                          <a:effectLst/>
                          <a:latin typeface="Calibri" panose="020F0502020204030204" pitchFamily="34" charset="0"/>
                        </a:rPr>
                        <a:t>    Jordyn.Jacobson2</a:t>
                      </a:r>
                    </a:p>
                  </a:txBody>
                  <a:tcPr marL="7620" marR="7620" marT="7620" marB="0" anchor="b">
                    <a:lnL>
                      <a:noFill/>
                    </a:lnL>
                    <a:lnR>
                      <a:noFill/>
                    </a:lnR>
                    <a:lnT>
                      <a:noFill/>
                    </a:lnT>
                    <a:lnB>
                      <a:noFill/>
                    </a:lnB>
                  </a:tcPr>
                </a:tc>
                <a:tc>
                  <a:txBody>
                    <a:bodyPr/>
                    <a:lstStyle/>
                    <a:p>
                      <a:pPr algn="ctr" fontAlgn="b"/>
                      <a:r>
                        <a:rPr lang="en-IN" sz="1600" b="0" i="0" u="none" strike="noStrike">
                          <a:solidFill>
                            <a:srgbClr val="000000"/>
                          </a:solidFill>
                          <a:effectLst/>
                          <a:latin typeface="Calibri" panose="020F0502020204030204" pitchFamily="34" charset="0"/>
                        </a:rPr>
                        <a:t>14-05-2016 07:56</a:t>
                      </a:r>
                    </a:p>
                  </a:txBody>
                  <a:tcPr marL="7620" marR="7620" marT="7620" marB="0" anchor="b">
                    <a:lnL>
                      <a:noFill/>
                    </a:lnL>
                    <a:lnR>
                      <a:noFill/>
                    </a:lnR>
                    <a:lnT>
                      <a:noFill/>
                    </a:lnT>
                    <a:lnB>
                      <a:noFill/>
                    </a:lnB>
                  </a:tcPr>
                </a:tc>
                <a:tc>
                  <a:txBody>
                    <a:bodyPr/>
                    <a:lstStyle/>
                    <a:p>
                      <a:pPr algn="ctr" fontAlgn="b"/>
                      <a:endParaRPr lang="en-IN"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169612719"/>
                  </a:ext>
                </a:extLst>
              </a:tr>
              <a:tr h="30534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10374218"/>
                  </a:ext>
                </a:extLst>
              </a:tr>
            </a:tbl>
          </a:graphicData>
        </a:graphic>
      </p:graphicFrame>
      <p:sp>
        <p:nvSpPr>
          <p:cNvPr id="10" name="TextBox 9">
            <a:extLst>
              <a:ext uri="{FF2B5EF4-FFF2-40B4-BE49-F238E27FC236}">
                <a16:creationId xmlns:a16="http://schemas.microsoft.com/office/drawing/2014/main" id="{A0366B85-B3DE-821B-8E15-ABF526FA3D43}"/>
              </a:ext>
            </a:extLst>
          </p:cNvPr>
          <p:cNvSpPr txBox="1"/>
          <p:nvPr/>
        </p:nvSpPr>
        <p:spPr>
          <a:xfrm>
            <a:off x="241540" y="4037161"/>
            <a:ext cx="4754880" cy="1477328"/>
          </a:xfrm>
          <a:prstGeom prst="rect">
            <a:avLst/>
          </a:prstGeom>
          <a:noFill/>
        </p:spPr>
        <p:txBody>
          <a:bodyPr wrap="square" rtlCol="0">
            <a:spAutoFit/>
          </a:bodyPr>
          <a:lstStyle/>
          <a:p>
            <a:r>
              <a:rPr lang="en-IN" dirty="0"/>
              <a:t>SQL QUERY :-</a:t>
            </a:r>
          </a:p>
          <a:p>
            <a:r>
              <a:rPr lang="en-US" dirty="0">
                <a:solidFill>
                  <a:schemeClr val="accent1">
                    <a:lumMod val="60000"/>
                    <a:lumOff val="40000"/>
                  </a:schemeClr>
                </a:solidFill>
              </a:rPr>
              <a:t>select *</a:t>
            </a:r>
          </a:p>
          <a:p>
            <a:r>
              <a:rPr lang="en-US" dirty="0">
                <a:solidFill>
                  <a:schemeClr val="accent1">
                    <a:lumMod val="60000"/>
                    <a:lumOff val="40000"/>
                  </a:schemeClr>
                </a:solidFill>
              </a:rPr>
              <a:t>from   users</a:t>
            </a:r>
          </a:p>
          <a:p>
            <a:r>
              <a:rPr lang="en-US" dirty="0">
                <a:solidFill>
                  <a:schemeClr val="accent1">
                    <a:lumMod val="60000"/>
                    <a:lumOff val="40000"/>
                  </a:schemeClr>
                </a:solidFill>
              </a:rPr>
              <a:t>order by </a:t>
            </a:r>
            <a:r>
              <a:rPr lang="en-US" dirty="0" err="1">
                <a:solidFill>
                  <a:schemeClr val="accent1">
                    <a:lumMod val="60000"/>
                    <a:lumOff val="40000"/>
                  </a:schemeClr>
                </a:solidFill>
              </a:rPr>
              <a:t>created_at</a:t>
            </a:r>
            <a:r>
              <a:rPr lang="en-US" dirty="0">
                <a:solidFill>
                  <a:schemeClr val="accent1">
                    <a:lumMod val="60000"/>
                    <a:lumOff val="40000"/>
                  </a:schemeClr>
                </a:solidFill>
              </a:rPr>
              <a:t> </a:t>
            </a:r>
            <a:r>
              <a:rPr lang="en-US" dirty="0" err="1">
                <a:solidFill>
                  <a:schemeClr val="accent1">
                    <a:lumMod val="60000"/>
                    <a:lumOff val="40000"/>
                  </a:schemeClr>
                </a:solidFill>
              </a:rPr>
              <a:t>asc</a:t>
            </a:r>
            <a:r>
              <a:rPr lang="en-US" dirty="0">
                <a:solidFill>
                  <a:schemeClr val="accent1">
                    <a:lumMod val="60000"/>
                    <a:lumOff val="40000"/>
                  </a:schemeClr>
                </a:solidFill>
              </a:rPr>
              <a:t>;</a:t>
            </a:r>
          </a:p>
          <a:p>
            <a:endParaRPr lang="en-IN" dirty="0"/>
          </a:p>
        </p:txBody>
      </p:sp>
    </p:spTree>
    <p:extLst>
      <p:ext uri="{BB962C8B-B14F-4D97-AF65-F5344CB8AC3E}">
        <p14:creationId xmlns:p14="http://schemas.microsoft.com/office/powerpoint/2010/main" val="412239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Insights on</a:t>
            </a:r>
            <a:br>
              <a:rPr lang="en-US" dirty="0"/>
            </a:br>
            <a:r>
              <a:rPr lang="en-IN" b="1" i="1" u="sng" dirty="0">
                <a:effectLst/>
              </a:rPr>
              <a:t>Marketing</a:t>
            </a:r>
            <a:br>
              <a:rPr lang="en-US" dirty="0">
                <a:solidFill>
                  <a:schemeClr val="tx1"/>
                </a:solidFill>
              </a:rPr>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66360" y="340672"/>
            <a:ext cx="5879592" cy="490538"/>
          </a:xfrm>
        </p:spPr>
        <p:txBody>
          <a:bodyPr/>
          <a:lstStyle/>
          <a:p>
            <a:r>
              <a:rPr lang="en-US" sz="2800" b="1" i="0" dirty="0">
                <a:solidFill>
                  <a:schemeClr val="accent1">
                    <a:lumMod val="60000"/>
                    <a:lumOff val="40000"/>
                  </a:schemeClr>
                </a:solidFill>
                <a:effectLst/>
                <a:latin typeface="Manrope"/>
              </a:rPr>
              <a:t>Remind Inactive Users to Start Posting</a:t>
            </a:r>
            <a:endParaRPr lang="en-US" sz="2800" dirty="0">
              <a:solidFill>
                <a:schemeClr val="accent1">
                  <a:lumMod val="60000"/>
                  <a:lumOff val="40000"/>
                </a:schemeClr>
              </a:solidFill>
            </a:endParaRP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411480" y="4873498"/>
            <a:ext cx="4754880" cy="1682750"/>
          </a:xfrm>
        </p:spPr>
        <p:txBody>
          <a:bodyPr/>
          <a:lstStyle/>
          <a:p>
            <a:r>
              <a:rPr lang="en-US" dirty="0">
                <a:solidFill>
                  <a:schemeClr val="tx1"/>
                </a:solidFill>
                <a:latin typeface="Söhne"/>
              </a:rPr>
              <a:t>It</a:t>
            </a:r>
            <a:r>
              <a:rPr lang="en-US" b="0" i="0" dirty="0">
                <a:solidFill>
                  <a:schemeClr val="tx1"/>
                </a:solidFill>
                <a:effectLst/>
                <a:latin typeface="Söhne"/>
              </a:rPr>
              <a:t> appears that a considerable portion of users either prefer to consume content rather than create it, or they may be using the platform solely for other purposes, such as following influencers or staying updated on trends</a:t>
            </a:r>
            <a:r>
              <a:rPr lang="en-US" b="0" i="0" dirty="0">
                <a:solidFill>
                  <a:srgbClr val="D1D5DB"/>
                </a:solidFill>
                <a:effectLst/>
                <a:latin typeface="Söhne"/>
              </a:rPr>
              <a:t>.</a:t>
            </a: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6</a:t>
            </a:fld>
            <a:endParaRPr lang="en-US"/>
          </a:p>
        </p:txBody>
      </p:sp>
      <p:graphicFrame>
        <p:nvGraphicFramePr>
          <p:cNvPr id="5" name="Table 4">
            <a:extLst>
              <a:ext uri="{FF2B5EF4-FFF2-40B4-BE49-F238E27FC236}">
                <a16:creationId xmlns:a16="http://schemas.microsoft.com/office/drawing/2014/main" id="{E08EB5E9-07B2-1E30-F468-2F9E440014EB}"/>
              </a:ext>
            </a:extLst>
          </p:cNvPr>
          <p:cNvGraphicFramePr>
            <a:graphicFrameLocks noGrp="1"/>
          </p:cNvGraphicFramePr>
          <p:nvPr>
            <p:extLst>
              <p:ext uri="{D42A27DB-BD31-4B8C-83A1-F6EECF244321}">
                <p14:modId xmlns:p14="http://schemas.microsoft.com/office/powerpoint/2010/main" val="3718808444"/>
              </p:ext>
            </p:extLst>
          </p:nvPr>
        </p:nvGraphicFramePr>
        <p:xfrm>
          <a:off x="5090002" y="1242690"/>
          <a:ext cx="6784357" cy="5296495"/>
        </p:xfrm>
        <a:graphic>
          <a:graphicData uri="http://schemas.openxmlformats.org/drawingml/2006/table">
            <a:tbl>
              <a:tblPr/>
              <a:tblGrid>
                <a:gridCol w="551673">
                  <a:extLst>
                    <a:ext uri="{9D8B030D-6E8A-4147-A177-3AD203B41FA5}">
                      <a16:colId xmlns:a16="http://schemas.microsoft.com/office/drawing/2014/main" val="1533514722"/>
                    </a:ext>
                  </a:extLst>
                </a:gridCol>
                <a:gridCol w="3431183">
                  <a:extLst>
                    <a:ext uri="{9D8B030D-6E8A-4147-A177-3AD203B41FA5}">
                      <a16:colId xmlns:a16="http://schemas.microsoft.com/office/drawing/2014/main" val="3807413410"/>
                    </a:ext>
                  </a:extLst>
                </a:gridCol>
                <a:gridCol w="2801501">
                  <a:extLst>
                    <a:ext uri="{9D8B030D-6E8A-4147-A177-3AD203B41FA5}">
                      <a16:colId xmlns:a16="http://schemas.microsoft.com/office/drawing/2014/main" val="1584282867"/>
                    </a:ext>
                  </a:extLst>
                </a:gridCol>
              </a:tblGrid>
              <a:tr h="183910">
                <a:tc>
                  <a:txBody>
                    <a:bodyPr/>
                    <a:lstStyle/>
                    <a:p>
                      <a:pPr algn="ctr" fontAlgn="b"/>
                      <a:r>
                        <a:rPr lang="en-IN" sz="1200" b="0" i="0" u="none" strike="noStrike" dirty="0">
                          <a:solidFill>
                            <a:srgbClr val="000000"/>
                          </a:solidFill>
                          <a:effectLst/>
                          <a:latin typeface="Calibri" panose="020F0502020204030204" pitchFamily="34" charset="0"/>
                        </a:rPr>
                        <a:t>id</a:t>
                      </a:r>
                    </a:p>
                  </a:txBody>
                  <a:tcPr marL="6475" marR="6475" marT="6475" marB="0" anchor="b">
                    <a:lnL>
                      <a:noFill/>
                    </a:lnL>
                    <a:lnR>
                      <a:noFill/>
                    </a:lnR>
                    <a:lnT>
                      <a:noFill/>
                    </a:lnT>
                    <a:lnB>
                      <a:noFill/>
                    </a:lnB>
                  </a:tcPr>
                </a:tc>
                <a:tc>
                  <a:txBody>
                    <a:bodyPr/>
                    <a:lstStyle/>
                    <a:p>
                      <a:pPr algn="ctr" fontAlgn="b"/>
                      <a:r>
                        <a:rPr lang="en-IN" sz="1200" b="0" i="0" u="none" strike="noStrike" dirty="0">
                          <a:solidFill>
                            <a:srgbClr val="000000"/>
                          </a:solidFill>
                          <a:effectLst/>
                          <a:latin typeface="Calibri" panose="020F0502020204030204" pitchFamily="34" charset="0"/>
                        </a:rPr>
                        <a:t>      username</a:t>
                      </a:r>
                    </a:p>
                  </a:txBody>
                  <a:tcPr marL="6475" marR="6475" marT="6475" marB="0" anchor="b">
                    <a:lnL>
                      <a:noFill/>
                    </a:lnL>
                    <a:lnR>
                      <a:noFill/>
                    </a:lnR>
                    <a:lnT>
                      <a:noFill/>
                    </a:lnT>
                    <a:lnB>
                      <a:noFill/>
                    </a:lnB>
                  </a:tcPr>
                </a:tc>
                <a:tc>
                  <a:txBody>
                    <a:bodyPr/>
                    <a:lstStyle/>
                    <a:p>
                      <a:pPr algn="ctr" fontAlgn="b"/>
                      <a:r>
                        <a:rPr lang="en-IN" sz="1200" b="0" i="0" u="none" strike="noStrike" dirty="0" err="1">
                          <a:solidFill>
                            <a:srgbClr val="000000"/>
                          </a:solidFill>
                          <a:effectLst/>
                          <a:latin typeface="Calibri" panose="020F0502020204030204" pitchFamily="34" charset="0"/>
                        </a:rPr>
                        <a:t>created_at</a:t>
                      </a:r>
                      <a:endParaRPr lang="en-IN" sz="1200" b="0" i="0" u="none" strike="noStrike" dirty="0">
                        <a:solidFill>
                          <a:srgbClr val="000000"/>
                        </a:solidFill>
                        <a:effectLst/>
                        <a:latin typeface="Calibri" panose="020F0502020204030204" pitchFamily="34" charset="0"/>
                      </a:endParaRPr>
                    </a:p>
                  </a:txBody>
                  <a:tcPr marL="6475" marR="6475" marT="6475" marB="0" anchor="b">
                    <a:lnL>
                      <a:noFill/>
                    </a:lnL>
                    <a:lnR>
                      <a:noFill/>
                    </a:lnR>
                    <a:lnT>
                      <a:noFill/>
                    </a:lnT>
                    <a:lnB>
                      <a:noFill/>
                    </a:lnB>
                  </a:tcPr>
                </a:tc>
                <a:extLst>
                  <a:ext uri="{0D108BD9-81ED-4DB2-BD59-A6C34878D82A}">
                    <a16:rowId xmlns:a16="http://schemas.microsoft.com/office/drawing/2014/main" val="1373757225"/>
                  </a:ext>
                </a:extLst>
              </a:tr>
              <a:tr h="183910">
                <a:tc>
                  <a:txBody>
                    <a:bodyPr/>
                    <a:lstStyle/>
                    <a:p>
                      <a:pPr algn="ctr" fontAlgn="b"/>
                      <a:r>
                        <a:rPr lang="en-IN" sz="1200" b="0" i="0" u="none" strike="noStrike">
                          <a:solidFill>
                            <a:srgbClr val="000000"/>
                          </a:solidFill>
                          <a:effectLst/>
                          <a:latin typeface="Calibri" panose="020F0502020204030204" pitchFamily="34" charset="0"/>
                        </a:rPr>
                        <a:t>5</a:t>
                      </a:r>
                    </a:p>
                  </a:txBody>
                  <a:tcPr marL="6475" marR="6475" marT="6475" marB="0" anchor="b">
                    <a:lnL>
                      <a:noFill/>
                    </a:lnL>
                    <a:lnR>
                      <a:noFill/>
                    </a:lnR>
                    <a:lnT>
                      <a:noFill/>
                    </a:lnT>
                    <a:lnB>
                      <a:noFill/>
                    </a:lnB>
                  </a:tcPr>
                </a:tc>
                <a:tc>
                  <a:txBody>
                    <a:bodyPr/>
                    <a:lstStyle/>
                    <a:p>
                      <a:pPr algn="ctr" fontAlgn="b"/>
                      <a:r>
                        <a:rPr lang="en-IN" sz="1200" b="0" i="0" u="none" strike="noStrike" dirty="0" err="1">
                          <a:solidFill>
                            <a:srgbClr val="000000"/>
                          </a:solidFill>
                          <a:effectLst/>
                          <a:latin typeface="Calibri" panose="020F0502020204030204" pitchFamily="34" charset="0"/>
                        </a:rPr>
                        <a:t>Aniya_Hackett</a:t>
                      </a:r>
                      <a:endParaRPr lang="en-IN" sz="1200" b="0" i="0" u="none" strike="noStrike" dirty="0">
                        <a:solidFill>
                          <a:srgbClr val="000000"/>
                        </a:solidFill>
                        <a:effectLst/>
                        <a:latin typeface="Calibri" panose="020F0502020204030204" pitchFamily="34" charset="0"/>
                      </a:endParaRPr>
                    </a:p>
                  </a:txBody>
                  <a:tcPr marL="6475" marR="6475" marT="6475" marB="0" anchor="b">
                    <a:lnL>
                      <a:noFill/>
                    </a:lnL>
                    <a:lnR>
                      <a:noFill/>
                    </a:lnR>
                    <a:lnT>
                      <a:noFill/>
                    </a:lnT>
                    <a:lnB>
                      <a:noFill/>
                    </a:lnB>
                  </a:tcPr>
                </a:tc>
                <a:tc>
                  <a:txBody>
                    <a:bodyPr/>
                    <a:lstStyle/>
                    <a:p>
                      <a:pPr algn="ctr" fontAlgn="b"/>
                      <a:r>
                        <a:rPr lang="en-IN" sz="1200" b="0" i="0" u="none" strike="noStrike" dirty="0">
                          <a:solidFill>
                            <a:srgbClr val="000000"/>
                          </a:solidFill>
                          <a:effectLst/>
                          <a:latin typeface="Calibri" panose="020F0502020204030204" pitchFamily="34" charset="0"/>
                        </a:rPr>
                        <a:t>07-12-2016 01:04</a:t>
                      </a:r>
                    </a:p>
                  </a:txBody>
                  <a:tcPr marL="6475" marR="6475" marT="6475" marB="0" anchor="b">
                    <a:lnL>
                      <a:noFill/>
                    </a:lnL>
                    <a:lnR>
                      <a:noFill/>
                    </a:lnR>
                    <a:lnT>
                      <a:noFill/>
                    </a:lnT>
                    <a:lnB>
                      <a:noFill/>
                    </a:lnB>
                  </a:tcPr>
                </a:tc>
                <a:extLst>
                  <a:ext uri="{0D108BD9-81ED-4DB2-BD59-A6C34878D82A}">
                    <a16:rowId xmlns:a16="http://schemas.microsoft.com/office/drawing/2014/main" val="1114491328"/>
                  </a:ext>
                </a:extLst>
              </a:tr>
              <a:tr h="183910">
                <a:tc>
                  <a:txBody>
                    <a:bodyPr/>
                    <a:lstStyle/>
                    <a:p>
                      <a:pPr algn="ctr" fontAlgn="b"/>
                      <a:r>
                        <a:rPr lang="en-IN" sz="1200" b="0" i="0" u="none" strike="noStrike">
                          <a:solidFill>
                            <a:srgbClr val="000000"/>
                          </a:solidFill>
                          <a:effectLst/>
                          <a:latin typeface="Calibri" panose="020F0502020204030204" pitchFamily="34" charset="0"/>
                        </a:rPr>
                        <a:t>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Kasandra_Homenick</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12-12-2016 06:50</a:t>
                      </a:r>
                    </a:p>
                  </a:txBody>
                  <a:tcPr marL="6475" marR="6475" marT="6475" marB="0" anchor="b">
                    <a:lnL>
                      <a:noFill/>
                    </a:lnL>
                    <a:lnR>
                      <a:noFill/>
                    </a:lnR>
                    <a:lnT>
                      <a:noFill/>
                    </a:lnT>
                    <a:lnB>
                      <a:noFill/>
                    </a:lnB>
                  </a:tcPr>
                </a:tc>
                <a:extLst>
                  <a:ext uri="{0D108BD9-81ED-4DB2-BD59-A6C34878D82A}">
                    <a16:rowId xmlns:a16="http://schemas.microsoft.com/office/drawing/2014/main" val="3619901006"/>
                  </a:ext>
                </a:extLst>
              </a:tr>
              <a:tr h="183910">
                <a:tc>
                  <a:txBody>
                    <a:bodyPr/>
                    <a:lstStyle/>
                    <a:p>
                      <a:pPr algn="ctr" fontAlgn="b"/>
                      <a:r>
                        <a:rPr lang="en-IN" sz="1200" b="0" i="0" u="none" strike="noStrike">
                          <a:solidFill>
                            <a:srgbClr val="000000"/>
                          </a:solidFill>
                          <a:effectLst/>
                          <a:latin typeface="Calibri" panose="020F0502020204030204" pitchFamily="34" charset="0"/>
                        </a:rPr>
                        <a:t>14</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Jaclyn81</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06-02-2017 23:29</a:t>
                      </a:r>
                    </a:p>
                  </a:txBody>
                  <a:tcPr marL="6475" marR="6475" marT="6475" marB="0" anchor="b">
                    <a:lnL>
                      <a:noFill/>
                    </a:lnL>
                    <a:lnR>
                      <a:noFill/>
                    </a:lnR>
                    <a:lnT>
                      <a:noFill/>
                    </a:lnT>
                    <a:lnB>
                      <a:noFill/>
                    </a:lnB>
                  </a:tcPr>
                </a:tc>
                <a:extLst>
                  <a:ext uri="{0D108BD9-81ED-4DB2-BD59-A6C34878D82A}">
                    <a16:rowId xmlns:a16="http://schemas.microsoft.com/office/drawing/2014/main" val="3518653271"/>
                  </a:ext>
                </a:extLst>
              </a:tr>
              <a:tr h="183910">
                <a:tc>
                  <a:txBody>
                    <a:bodyPr/>
                    <a:lstStyle/>
                    <a:p>
                      <a:pPr algn="ctr" fontAlgn="b"/>
                      <a:r>
                        <a:rPr lang="en-IN" sz="1200" b="0" i="0" u="none" strike="noStrike">
                          <a:solidFill>
                            <a:srgbClr val="000000"/>
                          </a:solidFill>
                          <a:effectLst/>
                          <a:latin typeface="Calibri" panose="020F0502020204030204" pitchFamily="34" charset="0"/>
                        </a:rPr>
                        <a:t>21</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Rocio33</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23-01-2017 11:51</a:t>
                      </a:r>
                    </a:p>
                  </a:txBody>
                  <a:tcPr marL="6475" marR="6475" marT="6475" marB="0" anchor="b">
                    <a:lnL>
                      <a:noFill/>
                    </a:lnL>
                    <a:lnR>
                      <a:noFill/>
                    </a:lnR>
                    <a:lnT>
                      <a:noFill/>
                    </a:lnT>
                    <a:lnB>
                      <a:noFill/>
                    </a:lnB>
                  </a:tcPr>
                </a:tc>
                <a:extLst>
                  <a:ext uri="{0D108BD9-81ED-4DB2-BD59-A6C34878D82A}">
                    <a16:rowId xmlns:a16="http://schemas.microsoft.com/office/drawing/2014/main" val="872495709"/>
                  </a:ext>
                </a:extLst>
              </a:tr>
              <a:tr h="183910">
                <a:tc>
                  <a:txBody>
                    <a:bodyPr/>
                    <a:lstStyle/>
                    <a:p>
                      <a:pPr algn="ctr" fontAlgn="b"/>
                      <a:r>
                        <a:rPr lang="en-IN" sz="1200" b="0" i="0" u="none" strike="noStrike">
                          <a:solidFill>
                            <a:srgbClr val="000000"/>
                          </a:solidFill>
                          <a:effectLst/>
                          <a:latin typeface="Calibri" panose="020F0502020204030204" pitchFamily="34" charset="0"/>
                        </a:rPr>
                        <a:t>24</a:t>
                      </a:r>
                    </a:p>
                  </a:txBody>
                  <a:tcPr marL="6475" marR="6475" marT="6475" marB="0" anchor="b">
                    <a:lnL>
                      <a:noFill/>
                    </a:lnL>
                    <a:lnR>
                      <a:noFill/>
                    </a:lnR>
                    <a:lnT>
                      <a:noFill/>
                    </a:lnT>
                    <a:lnB>
                      <a:noFill/>
                    </a:lnB>
                  </a:tcPr>
                </a:tc>
                <a:tc>
                  <a:txBody>
                    <a:bodyPr/>
                    <a:lstStyle/>
                    <a:p>
                      <a:pPr algn="ctr" fontAlgn="b"/>
                      <a:r>
                        <a:rPr lang="en-IN" sz="1200" b="0" i="0" u="none" strike="noStrike" dirty="0" err="1">
                          <a:solidFill>
                            <a:srgbClr val="000000"/>
                          </a:solidFill>
                          <a:effectLst/>
                          <a:latin typeface="Calibri" panose="020F0502020204030204" pitchFamily="34" charset="0"/>
                        </a:rPr>
                        <a:t>Maxwell.Halvorson</a:t>
                      </a:r>
                      <a:endParaRPr lang="en-IN" sz="1200" b="0" i="0" u="none" strike="noStrike" dirty="0">
                        <a:solidFill>
                          <a:srgbClr val="000000"/>
                        </a:solidFill>
                        <a:effectLst/>
                        <a:latin typeface="Calibri" panose="020F0502020204030204" pitchFamily="34" charset="0"/>
                      </a:endParaRP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18-04-2017 02:32</a:t>
                      </a:r>
                    </a:p>
                  </a:txBody>
                  <a:tcPr marL="6475" marR="6475" marT="6475" marB="0" anchor="b">
                    <a:lnL>
                      <a:noFill/>
                    </a:lnL>
                    <a:lnR>
                      <a:noFill/>
                    </a:lnR>
                    <a:lnT>
                      <a:noFill/>
                    </a:lnT>
                    <a:lnB>
                      <a:noFill/>
                    </a:lnB>
                  </a:tcPr>
                </a:tc>
                <a:extLst>
                  <a:ext uri="{0D108BD9-81ED-4DB2-BD59-A6C34878D82A}">
                    <a16:rowId xmlns:a16="http://schemas.microsoft.com/office/drawing/2014/main" val="591965708"/>
                  </a:ext>
                </a:extLst>
              </a:tr>
              <a:tr h="183910">
                <a:tc>
                  <a:txBody>
                    <a:bodyPr/>
                    <a:lstStyle/>
                    <a:p>
                      <a:pPr algn="ctr" fontAlgn="b"/>
                      <a:r>
                        <a:rPr lang="en-IN" sz="1200" b="0" i="0" u="none" strike="noStrike">
                          <a:solidFill>
                            <a:srgbClr val="000000"/>
                          </a:solidFill>
                          <a:effectLst/>
                          <a:latin typeface="Calibri" panose="020F0502020204030204" pitchFamily="34" charset="0"/>
                        </a:rPr>
                        <a:t>25</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Tierra.Trantow</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03-10-2016 12:49</a:t>
                      </a:r>
                    </a:p>
                  </a:txBody>
                  <a:tcPr marL="6475" marR="6475" marT="6475" marB="0" anchor="b">
                    <a:lnL>
                      <a:noFill/>
                    </a:lnL>
                    <a:lnR>
                      <a:noFill/>
                    </a:lnR>
                    <a:lnT>
                      <a:noFill/>
                    </a:lnT>
                    <a:lnB>
                      <a:noFill/>
                    </a:lnB>
                  </a:tcPr>
                </a:tc>
                <a:extLst>
                  <a:ext uri="{0D108BD9-81ED-4DB2-BD59-A6C34878D82A}">
                    <a16:rowId xmlns:a16="http://schemas.microsoft.com/office/drawing/2014/main" val="111110461"/>
                  </a:ext>
                </a:extLst>
              </a:tr>
              <a:tr h="183910">
                <a:tc>
                  <a:txBody>
                    <a:bodyPr/>
                    <a:lstStyle/>
                    <a:p>
                      <a:pPr algn="ctr" fontAlgn="b"/>
                      <a:r>
                        <a:rPr lang="en-IN" sz="1200" b="0" i="0" u="none" strike="noStrike">
                          <a:solidFill>
                            <a:srgbClr val="000000"/>
                          </a:solidFill>
                          <a:effectLst/>
                          <a:latin typeface="Calibri" panose="020F0502020204030204" pitchFamily="34" charset="0"/>
                        </a:rPr>
                        <a:t>34</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Pearl7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08-07-2016 21:42</a:t>
                      </a:r>
                    </a:p>
                  </a:txBody>
                  <a:tcPr marL="6475" marR="6475" marT="6475" marB="0" anchor="b">
                    <a:lnL>
                      <a:noFill/>
                    </a:lnL>
                    <a:lnR>
                      <a:noFill/>
                    </a:lnR>
                    <a:lnT>
                      <a:noFill/>
                    </a:lnT>
                    <a:lnB>
                      <a:noFill/>
                    </a:lnB>
                  </a:tcPr>
                </a:tc>
                <a:extLst>
                  <a:ext uri="{0D108BD9-81ED-4DB2-BD59-A6C34878D82A}">
                    <a16:rowId xmlns:a16="http://schemas.microsoft.com/office/drawing/2014/main" val="3838063492"/>
                  </a:ext>
                </a:extLst>
              </a:tr>
              <a:tr h="183910">
                <a:tc>
                  <a:txBody>
                    <a:bodyPr/>
                    <a:lstStyle/>
                    <a:p>
                      <a:pPr algn="ctr" fontAlgn="b"/>
                      <a:r>
                        <a:rPr lang="en-IN" sz="1200" b="0" i="0" u="none" strike="noStrike">
                          <a:solidFill>
                            <a:srgbClr val="000000"/>
                          </a:solidFill>
                          <a:effectLst/>
                          <a:latin typeface="Calibri" panose="020F0502020204030204" pitchFamily="34" charset="0"/>
                        </a:rPr>
                        <a:t>36</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Ollie_Ledner37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04-08-2016 15:42</a:t>
                      </a:r>
                    </a:p>
                  </a:txBody>
                  <a:tcPr marL="6475" marR="6475" marT="6475" marB="0" anchor="b">
                    <a:lnL>
                      <a:noFill/>
                    </a:lnL>
                    <a:lnR>
                      <a:noFill/>
                    </a:lnR>
                    <a:lnT>
                      <a:noFill/>
                    </a:lnT>
                    <a:lnB>
                      <a:noFill/>
                    </a:lnB>
                  </a:tcPr>
                </a:tc>
                <a:extLst>
                  <a:ext uri="{0D108BD9-81ED-4DB2-BD59-A6C34878D82A}">
                    <a16:rowId xmlns:a16="http://schemas.microsoft.com/office/drawing/2014/main" val="1537554485"/>
                  </a:ext>
                </a:extLst>
              </a:tr>
              <a:tr h="183910">
                <a:tc>
                  <a:txBody>
                    <a:bodyPr/>
                    <a:lstStyle/>
                    <a:p>
                      <a:pPr algn="ctr" fontAlgn="b"/>
                      <a:r>
                        <a:rPr lang="en-IN" sz="1200" b="0" i="0" u="none" strike="noStrike">
                          <a:solidFill>
                            <a:srgbClr val="000000"/>
                          </a:solidFill>
                          <a:effectLst/>
                          <a:latin typeface="Calibri" panose="020F0502020204030204" pitchFamily="34" charset="0"/>
                        </a:rPr>
                        <a:t>41</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Mckenna17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17-07-2016 17:25</a:t>
                      </a:r>
                    </a:p>
                  </a:txBody>
                  <a:tcPr marL="6475" marR="6475" marT="6475" marB="0" anchor="b">
                    <a:lnL>
                      <a:noFill/>
                    </a:lnL>
                    <a:lnR>
                      <a:noFill/>
                    </a:lnR>
                    <a:lnT>
                      <a:noFill/>
                    </a:lnT>
                    <a:lnB>
                      <a:noFill/>
                    </a:lnB>
                  </a:tcPr>
                </a:tc>
                <a:extLst>
                  <a:ext uri="{0D108BD9-81ED-4DB2-BD59-A6C34878D82A}">
                    <a16:rowId xmlns:a16="http://schemas.microsoft.com/office/drawing/2014/main" val="4225013177"/>
                  </a:ext>
                </a:extLst>
              </a:tr>
              <a:tr h="183910">
                <a:tc>
                  <a:txBody>
                    <a:bodyPr/>
                    <a:lstStyle/>
                    <a:p>
                      <a:pPr algn="ctr" fontAlgn="b"/>
                      <a:r>
                        <a:rPr lang="en-IN" sz="1200" b="0" i="0" u="none" strike="noStrike">
                          <a:solidFill>
                            <a:srgbClr val="000000"/>
                          </a:solidFill>
                          <a:effectLst/>
                          <a:latin typeface="Calibri" panose="020F0502020204030204" pitchFamily="34" charset="0"/>
                        </a:rPr>
                        <a:t>45</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David.Osinski47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05-02-2017 21:23</a:t>
                      </a:r>
                    </a:p>
                  </a:txBody>
                  <a:tcPr marL="6475" marR="6475" marT="6475" marB="0" anchor="b">
                    <a:lnL>
                      <a:noFill/>
                    </a:lnL>
                    <a:lnR>
                      <a:noFill/>
                    </a:lnR>
                    <a:lnT>
                      <a:noFill/>
                    </a:lnT>
                    <a:lnB>
                      <a:noFill/>
                    </a:lnB>
                  </a:tcPr>
                </a:tc>
                <a:extLst>
                  <a:ext uri="{0D108BD9-81ED-4DB2-BD59-A6C34878D82A}">
                    <a16:rowId xmlns:a16="http://schemas.microsoft.com/office/drawing/2014/main" val="3901126441"/>
                  </a:ext>
                </a:extLst>
              </a:tr>
              <a:tr h="183910">
                <a:tc>
                  <a:txBody>
                    <a:bodyPr/>
                    <a:lstStyle/>
                    <a:p>
                      <a:pPr algn="ctr" fontAlgn="b"/>
                      <a:r>
                        <a:rPr lang="en-IN" sz="1200" b="0" i="0" u="none" strike="noStrike">
                          <a:solidFill>
                            <a:srgbClr val="000000"/>
                          </a:solidFill>
                          <a:effectLst/>
                          <a:latin typeface="Calibri" panose="020F0502020204030204" pitchFamily="34" charset="0"/>
                        </a:rPr>
                        <a:t>49</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Morgan.Kassulke</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30-10-2016 12:42</a:t>
                      </a:r>
                    </a:p>
                  </a:txBody>
                  <a:tcPr marL="6475" marR="6475" marT="6475" marB="0" anchor="b">
                    <a:lnL>
                      <a:noFill/>
                    </a:lnL>
                    <a:lnR>
                      <a:noFill/>
                    </a:lnR>
                    <a:lnT>
                      <a:noFill/>
                    </a:lnT>
                    <a:lnB>
                      <a:noFill/>
                    </a:lnB>
                  </a:tcPr>
                </a:tc>
                <a:extLst>
                  <a:ext uri="{0D108BD9-81ED-4DB2-BD59-A6C34878D82A}">
                    <a16:rowId xmlns:a16="http://schemas.microsoft.com/office/drawing/2014/main" val="3681473867"/>
                  </a:ext>
                </a:extLst>
              </a:tr>
              <a:tr h="183910">
                <a:tc>
                  <a:txBody>
                    <a:bodyPr/>
                    <a:lstStyle/>
                    <a:p>
                      <a:pPr algn="ctr" fontAlgn="b"/>
                      <a:r>
                        <a:rPr lang="en-IN" sz="1200" b="0" i="0" u="none" strike="noStrike">
                          <a:solidFill>
                            <a:srgbClr val="000000"/>
                          </a:solidFill>
                          <a:effectLst/>
                          <a:latin typeface="Calibri" panose="020F0502020204030204" pitchFamily="34" charset="0"/>
                        </a:rPr>
                        <a:t>53</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Linnea59</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07-02-2017 07:49</a:t>
                      </a:r>
                    </a:p>
                  </a:txBody>
                  <a:tcPr marL="6475" marR="6475" marT="6475" marB="0" anchor="b">
                    <a:lnL>
                      <a:noFill/>
                    </a:lnL>
                    <a:lnR>
                      <a:noFill/>
                    </a:lnR>
                    <a:lnT>
                      <a:noFill/>
                    </a:lnT>
                    <a:lnB>
                      <a:noFill/>
                    </a:lnB>
                  </a:tcPr>
                </a:tc>
                <a:extLst>
                  <a:ext uri="{0D108BD9-81ED-4DB2-BD59-A6C34878D82A}">
                    <a16:rowId xmlns:a16="http://schemas.microsoft.com/office/drawing/2014/main" val="604245191"/>
                  </a:ext>
                </a:extLst>
              </a:tr>
              <a:tr h="183910">
                <a:tc>
                  <a:txBody>
                    <a:bodyPr/>
                    <a:lstStyle/>
                    <a:p>
                      <a:pPr algn="ctr" fontAlgn="b"/>
                      <a:r>
                        <a:rPr lang="en-IN" sz="1200" b="0" i="0" u="none" strike="noStrike">
                          <a:solidFill>
                            <a:srgbClr val="000000"/>
                          </a:solidFill>
                          <a:effectLst/>
                          <a:latin typeface="Calibri" panose="020F0502020204030204" pitchFamily="34" charset="0"/>
                        </a:rPr>
                        <a:t>54</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Duane60</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21-12-2016 04:43</a:t>
                      </a:r>
                    </a:p>
                  </a:txBody>
                  <a:tcPr marL="6475" marR="6475" marT="6475" marB="0" anchor="b">
                    <a:lnL>
                      <a:noFill/>
                    </a:lnL>
                    <a:lnR>
                      <a:noFill/>
                    </a:lnR>
                    <a:lnT>
                      <a:noFill/>
                    </a:lnT>
                    <a:lnB>
                      <a:noFill/>
                    </a:lnB>
                  </a:tcPr>
                </a:tc>
                <a:extLst>
                  <a:ext uri="{0D108BD9-81ED-4DB2-BD59-A6C34878D82A}">
                    <a16:rowId xmlns:a16="http://schemas.microsoft.com/office/drawing/2014/main" val="2256169513"/>
                  </a:ext>
                </a:extLst>
              </a:tr>
              <a:tr h="183910">
                <a:tc>
                  <a:txBody>
                    <a:bodyPr/>
                    <a:lstStyle/>
                    <a:p>
                      <a:pPr algn="ctr" fontAlgn="b"/>
                      <a:r>
                        <a:rPr lang="en-IN" sz="1200" b="0" i="0" u="none" strike="noStrike">
                          <a:solidFill>
                            <a:srgbClr val="000000"/>
                          </a:solidFill>
                          <a:effectLst/>
                          <a:latin typeface="Calibri" panose="020F0502020204030204" pitchFamily="34" charset="0"/>
                        </a:rPr>
                        <a:t>57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Julien_Schmidt</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02-02-2017 23:12</a:t>
                      </a:r>
                    </a:p>
                  </a:txBody>
                  <a:tcPr marL="6475" marR="6475" marT="6475" marB="0" anchor="b">
                    <a:lnL>
                      <a:noFill/>
                    </a:lnL>
                    <a:lnR>
                      <a:noFill/>
                    </a:lnR>
                    <a:lnT>
                      <a:noFill/>
                    </a:lnT>
                    <a:lnB>
                      <a:noFill/>
                    </a:lnB>
                  </a:tcPr>
                </a:tc>
                <a:extLst>
                  <a:ext uri="{0D108BD9-81ED-4DB2-BD59-A6C34878D82A}">
                    <a16:rowId xmlns:a16="http://schemas.microsoft.com/office/drawing/2014/main" val="4260099277"/>
                  </a:ext>
                </a:extLst>
              </a:tr>
              <a:tr h="183910">
                <a:tc>
                  <a:txBody>
                    <a:bodyPr/>
                    <a:lstStyle/>
                    <a:p>
                      <a:pPr algn="ctr" fontAlgn="b"/>
                      <a:r>
                        <a:rPr lang="en-IN" sz="1200" b="0" i="0" u="none" strike="noStrike">
                          <a:solidFill>
                            <a:srgbClr val="000000"/>
                          </a:solidFill>
                          <a:effectLst/>
                          <a:latin typeface="Calibri" panose="020F0502020204030204" pitchFamily="34" charset="0"/>
                        </a:rPr>
                        <a:t>66</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Mike.Auer39</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01-07-2016 17:36</a:t>
                      </a:r>
                    </a:p>
                  </a:txBody>
                  <a:tcPr marL="6475" marR="6475" marT="6475" marB="0" anchor="b">
                    <a:lnL>
                      <a:noFill/>
                    </a:lnL>
                    <a:lnR>
                      <a:noFill/>
                    </a:lnR>
                    <a:lnT>
                      <a:noFill/>
                    </a:lnT>
                    <a:lnB>
                      <a:noFill/>
                    </a:lnB>
                  </a:tcPr>
                </a:tc>
                <a:extLst>
                  <a:ext uri="{0D108BD9-81ED-4DB2-BD59-A6C34878D82A}">
                    <a16:rowId xmlns:a16="http://schemas.microsoft.com/office/drawing/2014/main" val="1961764447"/>
                  </a:ext>
                </a:extLst>
              </a:tr>
              <a:tr h="183910">
                <a:tc>
                  <a:txBody>
                    <a:bodyPr/>
                    <a:lstStyle/>
                    <a:p>
                      <a:pPr algn="ctr" fontAlgn="b"/>
                      <a:r>
                        <a:rPr lang="en-IN" sz="1200" b="0" i="0" u="none" strike="noStrike">
                          <a:solidFill>
                            <a:srgbClr val="000000"/>
                          </a:solidFill>
                          <a:effectLst/>
                          <a:latin typeface="Calibri" panose="020F0502020204030204" pitchFamily="34" charset="0"/>
                        </a:rPr>
                        <a:t>68</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Franco_Keebler64</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13-11-2016 20:09</a:t>
                      </a:r>
                    </a:p>
                  </a:txBody>
                  <a:tcPr marL="6475" marR="6475" marT="6475" marB="0" anchor="b">
                    <a:lnL>
                      <a:noFill/>
                    </a:lnL>
                    <a:lnR>
                      <a:noFill/>
                    </a:lnR>
                    <a:lnT>
                      <a:noFill/>
                    </a:lnT>
                    <a:lnB>
                      <a:noFill/>
                    </a:lnB>
                  </a:tcPr>
                </a:tc>
                <a:extLst>
                  <a:ext uri="{0D108BD9-81ED-4DB2-BD59-A6C34878D82A}">
                    <a16:rowId xmlns:a16="http://schemas.microsoft.com/office/drawing/2014/main" val="667226814"/>
                  </a:ext>
                </a:extLst>
              </a:tr>
              <a:tr h="183910">
                <a:tc>
                  <a:txBody>
                    <a:bodyPr/>
                    <a:lstStyle/>
                    <a:p>
                      <a:pPr algn="ctr" fontAlgn="b"/>
                      <a:r>
                        <a:rPr lang="en-IN" sz="1200" b="0" i="0" u="none" strike="noStrike">
                          <a:solidFill>
                            <a:srgbClr val="000000"/>
                          </a:solidFill>
                          <a:effectLst/>
                          <a:latin typeface="Calibri" panose="020F0502020204030204" pitchFamily="34" charset="0"/>
                        </a:rPr>
                        <a:t>71</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Nia_Haag</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14-05-2016 15:38</a:t>
                      </a:r>
                    </a:p>
                  </a:txBody>
                  <a:tcPr marL="6475" marR="6475" marT="6475" marB="0" anchor="b">
                    <a:lnL>
                      <a:noFill/>
                    </a:lnL>
                    <a:lnR>
                      <a:noFill/>
                    </a:lnR>
                    <a:lnT>
                      <a:noFill/>
                    </a:lnT>
                    <a:lnB>
                      <a:noFill/>
                    </a:lnB>
                  </a:tcPr>
                </a:tc>
                <a:extLst>
                  <a:ext uri="{0D108BD9-81ED-4DB2-BD59-A6C34878D82A}">
                    <a16:rowId xmlns:a16="http://schemas.microsoft.com/office/drawing/2014/main" val="327924684"/>
                  </a:ext>
                </a:extLst>
              </a:tr>
              <a:tr h="183910">
                <a:tc>
                  <a:txBody>
                    <a:bodyPr/>
                    <a:lstStyle/>
                    <a:p>
                      <a:pPr algn="ctr" fontAlgn="b"/>
                      <a:r>
                        <a:rPr lang="en-IN" sz="1200" b="0" i="0" u="none" strike="noStrike">
                          <a:solidFill>
                            <a:srgbClr val="000000"/>
                          </a:solidFill>
                          <a:effectLst/>
                          <a:latin typeface="Calibri" panose="020F0502020204030204" pitchFamily="34" charset="0"/>
                        </a:rPr>
                        <a:t>74</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Hulda.Macejkovic</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25-01-2017 17:17</a:t>
                      </a:r>
                    </a:p>
                  </a:txBody>
                  <a:tcPr marL="6475" marR="6475" marT="6475" marB="0" anchor="b">
                    <a:lnL>
                      <a:noFill/>
                    </a:lnL>
                    <a:lnR>
                      <a:noFill/>
                    </a:lnR>
                    <a:lnT>
                      <a:noFill/>
                    </a:lnT>
                    <a:lnB>
                      <a:noFill/>
                    </a:lnB>
                  </a:tcPr>
                </a:tc>
                <a:extLst>
                  <a:ext uri="{0D108BD9-81ED-4DB2-BD59-A6C34878D82A}">
                    <a16:rowId xmlns:a16="http://schemas.microsoft.com/office/drawing/2014/main" val="3117496157"/>
                  </a:ext>
                </a:extLst>
              </a:tr>
              <a:tr h="183910">
                <a:tc>
                  <a:txBody>
                    <a:bodyPr/>
                    <a:lstStyle/>
                    <a:p>
                      <a:pPr algn="ctr" fontAlgn="b"/>
                      <a:r>
                        <a:rPr lang="en-IN" sz="1200" b="0" i="0" u="none" strike="noStrike">
                          <a:solidFill>
                            <a:srgbClr val="000000"/>
                          </a:solidFill>
                          <a:effectLst/>
                          <a:latin typeface="Calibri" panose="020F0502020204030204" pitchFamily="34" charset="0"/>
                        </a:rPr>
                        <a:t>75</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Leslie67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21-09-2016 05:14</a:t>
                      </a:r>
                    </a:p>
                  </a:txBody>
                  <a:tcPr marL="6475" marR="6475" marT="6475" marB="0" anchor="b">
                    <a:lnL>
                      <a:noFill/>
                    </a:lnL>
                    <a:lnR>
                      <a:noFill/>
                    </a:lnR>
                    <a:lnT>
                      <a:noFill/>
                    </a:lnT>
                    <a:lnB>
                      <a:noFill/>
                    </a:lnB>
                  </a:tcPr>
                </a:tc>
                <a:extLst>
                  <a:ext uri="{0D108BD9-81ED-4DB2-BD59-A6C34878D82A}">
                    <a16:rowId xmlns:a16="http://schemas.microsoft.com/office/drawing/2014/main" val="558292842"/>
                  </a:ext>
                </a:extLst>
              </a:tr>
              <a:tr h="183910">
                <a:tc>
                  <a:txBody>
                    <a:bodyPr/>
                    <a:lstStyle/>
                    <a:p>
                      <a:pPr algn="ctr" fontAlgn="b"/>
                      <a:r>
                        <a:rPr lang="en-IN" sz="1200" b="0" i="0" u="none" strike="noStrike">
                          <a:solidFill>
                            <a:srgbClr val="000000"/>
                          </a:solidFill>
                          <a:effectLst/>
                          <a:latin typeface="Calibri" panose="020F0502020204030204" pitchFamily="34" charset="0"/>
                        </a:rPr>
                        <a:t>76</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Janelle.Nikolaus81</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21-07-2016 09:26</a:t>
                      </a:r>
                    </a:p>
                  </a:txBody>
                  <a:tcPr marL="6475" marR="6475" marT="6475" marB="0" anchor="b">
                    <a:lnL>
                      <a:noFill/>
                    </a:lnL>
                    <a:lnR>
                      <a:noFill/>
                    </a:lnR>
                    <a:lnT>
                      <a:noFill/>
                    </a:lnT>
                    <a:lnB>
                      <a:noFill/>
                    </a:lnB>
                  </a:tcPr>
                </a:tc>
                <a:extLst>
                  <a:ext uri="{0D108BD9-81ED-4DB2-BD59-A6C34878D82A}">
                    <a16:rowId xmlns:a16="http://schemas.microsoft.com/office/drawing/2014/main" val="142856704"/>
                  </a:ext>
                </a:extLst>
              </a:tr>
              <a:tr h="183910">
                <a:tc>
                  <a:txBody>
                    <a:bodyPr/>
                    <a:lstStyle/>
                    <a:p>
                      <a:pPr algn="ctr" fontAlgn="b"/>
                      <a:r>
                        <a:rPr lang="en-IN" sz="1200" b="0" i="0" u="none" strike="noStrike">
                          <a:solidFill>
                            <a:srgbClr val="000000"/>
                          </a:solidFill>
                          <a:effectLst/>
                          <a:latin typeface="Calibri" panose="020F0502020204030204" pitchFamily="34" charset="0"/>
                        </a:rPr>
                        <a:t>80</a:t>
                      </a:r>
                    </a:p>
                  </a:txBody>
                  <a:tcPr marL="6475" marR="6475" marT="6475" marB="0" anchor="b">
                    <a:lnL>
                      <a:noFill/>
                    </a:lnL>
                    <a:lnR>
                      <a:noFill/>
                    </a:lnR>
                    <a:lnT>
                      <a:noFill/>
                    </a:lnT>
                    <a:lnB>
                      <a:noFill/>
                    </a:lnB>
                  </a:tcPr>
                </a:tc>
                <a:tc>
                  <a:txBody>
                    <a:bodyPr/>
                    <a:lstStyle/>
                    <a:p>
                      <a:pPr algn="ctr" fontAlgn="b"/>
                      <a:r>
                        <a:rPr lang="en-IN" sz="1200" b="0" i="0" u="none" strike="noStrike" dirty="0" err="1">
                          <a:solidFill>
                            <a:srgbClr val="000000"/>
                          </a:solidFill>
                          <a:effectLst/>
                          <a:latin typeface="Calibri" panose="020F0502020204030204" pitchFamily="34" charset="0"/>
                        </a:rPr>
                        <a:t>Darby_Herzog</a:t>
                      </a:r>
                      <a:endParaRPr lang="en-IN" sz="1200" b="0" i="0" u="none" strike="noStrike" dirty="0">
                        <a:solidFill>
                          <a:srgbClr val="000000"/>
                        </a:solidFill>
                        <a:effectLst/>
                        <a:latin typeface="Calibri" panose="020F0502020204030204" pitchFamily="34" charset="0"/>
                      </a:endParaRP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06-05-2016 00:14</a:t>
                      </a:r>
                    </a:p>
                  </a:txBody>
                  <a:tcPr marL="6475" marR="6475" marT="6475" marB="0" anchor="b">
                    <a:lnL>
                      <a:noFill/>
                    </a:lnL>
                    <a:lnR>
                      <a:noFill/>
                    </a:lnR>
                    <a:lnT>
                      <a:noFill/>
                    </a:lnT>
                    <a:lnB>
                      <a:noFill/>
                    </a:lnB>
                  </a:tcPr>
                </a:tc>
                <a:extLst>
                  <a:ext uri="{0D108BD9-81ED-4DB2-BD59-A6C34878D82A}">
                    <a16:rowId xmlns:a16="http://schemas.microsoft.com/office/drawing/2014/main" val="1965622150"/>
                  </a:ext>
                </a:extLst>
              </a:tr>
              <a:tr h="183910">
                <a:tc>
                  <a:txBody>
                    <a:bodyPr/>
                    <a:lstStyle/>
                    <a:p>
                      <a:pPr algn="ctr" fontAlgn="b"/>
                      <a:r>
                        <a:rPr lang="en-IN" sz="1200" b="0" i="0" u="none" strike="noStrike">
                          <a:solidFill>
                            <a:srgbClr val="000000"/>
                          </a:solidFill>
                          <a:effectLst/>
                          <a:latin typeface="Calibri" panose="020F0502020204030204" pitchFamily="34" charset="0"/>
                        </a:rPr>
                        <a:t>81</a:t>
                      </a:r>
                    </a:p>
                  </a:txBody>
                  <a:tcPr marL="6475" marR="6475" marT="6475" marB="0" anchor="b">
                    <a:lnL>
                      <a:noFill/>
                    </a:lnL>
                    <a:lnR>
                      <a:noFill/>
                    </a:lnR>
                    <a:lnT>
                      <a:noFill/>
                    </a:lnT>
                    <a:lnB>
                      <a:noFill/>
                    </a:lnB>
                  </a:tcPr>
                </a:tc>
                <a:tc>
                  <a:txBody>
                    <a:bodyPr/>
                    <a:lstStyle/>
                    <a:p>
                      <a:pPr algn="ctr" fontAlgn="b"/>
                      <a:r>
                        <a:rPr lang="en-IN" sz="1200" b="0" i="0" u="none" strike="noStrike" dirty="0">
                          <a:solidFill>
                            <a:srgbClr val="000000"/>
                          </a:solidFill>
                          <a:effectLst/>
                          <a:latin typeface="Calibri" panose="020F0502020204030204" pitchFamily="34" charset="0"/>
                        </a:rPr>
                        <a:t>Esther.Zulauf61</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14-01-2017 17:02</a:t>
                      </a:r>
                    </a:p>
                  </a:txBody>
                  <a:tcPr marL="6475" marR="6475" marT="6475" marB="0" anchor="b">
                    <a:lnL>
                      <a:noFill/>
                    </a:lnL>
                    <a:lnR>
                      <a:noFill/>
                    </a:lnR>
                    <a:lnT>
                      <a:noFill/>
                    </a:lnT>
                    <a:lnB>
                      <a:noFill/>
                    </a:lnB>
                  </a:tcPr>
                </a:tc>
                <a:extLst>
                  <a:ext uri="{0D108BD9-81ED-4DB2-BD59-A6C34878D82A}">
                    <a16:rowId xmlns:a16="http://schemas.microsoft.com/office/drawing/2014/main" val="2145388939"/>
                  </a:ext>
                </a:extLst>
              </a:tr>
              <a:tr h="183910">
                <a:tc>
                  <a:txBody>
                    <a:bodyPr/>
                    <a:lstStyle/>
                    <a:p>
                      <a:pPr algn="ctr" fontAlgn="b"/>
                      <a:r>
                        <a:rPr lang="en-IN" sz="1200" b="0" i="0" u="none" strike="noStrike">
                          <a:solidFill>
                            <a:srgbClr val="000000"/>
                          </a:solidFill>
                          <a:effectLst/>
                          <a:latin typeface="Calibri" panose="020F0502020204030204" pitchFamily="34" charset="0"/>
                        </a:rPr>
                        <a:t>83</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Bartholome.Bernhard</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06-11-2016 02:31</a:t>
                      </a:r>
                    </a:p>
                  </a:txBody>
                  <a:tcPr marL="6475" marR="6475" marT="6475" marB="0" anchor="b">
                    <a:lnL>
                      <a:noFill/>
                    </a:lnL>
                    <a:lnR>
                      <a:noFill/>
                    </a:lnR>
                    <a:lnT>
                      <a:noFill/>
                    </a:lnT>
                    <a:lnB>
                      <a:noFill/>
                    </a:lnB>
                  </a:tcPr>
                </a:tc>
                <a:extLst>
                  <a:ext uri="{0D108BD9-81ED-4DB2-BD59-A6C34878D82A}">
                    <a16:rowId xmlns:a16="http://schemas.microsoft.com/office/drawing/2014/main" val="1841148841"/>
                  </a:ext>
                </a:extLst>
              </a:tr>
              <a:tr h="183910">
                <a:tc>
                  <a:txBody>
                    <a:bodyPr/>
                    <a:lstStyle/>
                    <a:p>
                      <a:pPr algn="ctr" fontAlgn="b"/>
                      <a:r>
                        <a:rPr lang="en-IN" sz="1200" b="0" i="0" u="none" strike="noStrike">
                          <a:solidFill>
                            <a:srgbClr val="000000"/>
                          </a:solidFill>
                          <a:effectLst/>
                          <a:latin typeface="Calibri" panose="020F0502020204030204" pitchFamily="34" charset="0"/>
                        </a:rPr>
                        <a:t>89</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Jessyca_West</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14-09-2016 23:47</a:t>
                      </a:r>
                    </a:p>
                  </a:txBody>
                  <a:tcPr marL="6475" marR="6475" marT="6475" marB="0" anchor="b">
                    <a:lnL>
                      <a:noFill/>
                    </a:lnL>
                    <a:lnR>
                      <a:noFill/>
                    </a:lnR>
                    <a:lnT>
                      <a:noFill/>
                    </a:lnT>
                    <a:lnB>
                      <a:noFill/>
                    </a:lnB>
                  </a:tcPr>
                </a:tc>
                <a:extLst>
                  <a:ext uri="{0D108BD9-81ED-4DB2-BD59-A6C34878D82A}">
                    <a16:rowId xmlns:a16="http://schemas.microsoft.com/office/drawing/2014/main" val="3548745599"/>
                  </a:ext>
                </a:extLst>
              </a:tr>
              <a:tr h="183910">
                <a:tc>
                  <a:txBody>
                    <a:bodyPr/>
                    <a:lstStyle/>
                    <a:p>
                      <a:pPr algn="ctr" fontAlgn="b"/>
                      <a:r>
                        <a:rPr lang="en-IN" sz="1200" b="0" i="0" u="none" strike="noStrike">
                          <a:solidFill>
                            <a:srgbClr val="000000"/>
                          </a:solidFill>
                          <a:effectLst/>
                          <a:latin typeface="Calibri" panose="020F0502020204030204" pitchFamily="34" charset="0"/>
                        </a:rPr>
                        <a:t>90</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Esmeralda.Mraz57</a:t>
                      </a:r>
                    </a:p>
                  </a:txBody>
                  <a:tcPr marL="6475" marR="6475" marT="6475" marB="0" anchor="b">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03-03-2017 11:52</a:t>
                      </a:r>
                    </a:p>
                  </a:txBody>
                  <a:tcPr marL="6475" marR="6475" marT="6475" marB="0" anchor="b">
                    <a:lnL>
                      <a:noFill/>
                    </a:lnL>
                    <a:lnR>
                      <a:noFill/>
                    </a:lnR>
                    <a:lnT>
                      <a:noFill/>
                    </a:lnT>
                    <a:lnB>
                      <a:noFill/>
                    </a:lnB>
                  </a:tcPr>
                </a:tc>
                <a:extLst>
                  <a:ext uri="{0D108BD9-81ED-4DB2-BD59-A6C34878D82A}">
                    <a16:rowId xmlns:a16="http://schemas.microsoft.com/office/drawing/2014/main" val="2523333274"/>
                  </a:ext>
                </a:extLst>
              </a:tr>
              <a:tr h="183910">
                <a:tc>
                  <a:txBody>
                    <a:bodyPr/>
                    <a:lstStyle/>
                    <a:p>
                      <a:pPr algn="ctr" fontAlgn="b"/>
                      <a:r>
                        <a:rPr lang="en-IN" sz="1200" b="0" i="0" u="none" strike="noStrike" dirty="0">
                          <a:solidFill>
                            <a:srgbClr val="000000"/>
                          </a:solidFill>
                          <a:effectLst/>
                          <a:latin typeface="Calibri" panose="020F0502020204030204" pitchFamily="34" charset="0"/>
                        </a:rPr>
                        <a:t>91</a:t>
                      </a:r>
                    </a:p>
                  </a:txBody>
                  <a:tcPr marL="6475" marR="6475" marT="6475" marB="0" anchor="b">
                    <a:lnL>
                      <a:noFill/>
                    </a:lnL>
                    <a:lnR>
                      <a:noFill/>
                    </a:lnR>
                    <a:lnT>
                      <a:noFill/>
                    </a:lnT>
                    <a:lnB>
                      <a:noFill/>
                    </a:lnB>
                  </a:tcPr>
                </a:tc>
                <a:tc>
                  <a:txBody>
                    <a:bodyPr/>
                    <a:lstStyle/>
                    <a:p>
                      <a:pPr algn="ctr" fontAlgn="b"/>
                      <a:r>
                        <a:rPr lang="en-IN" sz="1200" b="0" i="0" u="none" strike="noStrike" dirty="0">
                          <a:solidFill>
                            <a:srgbClr val="000000"/>
                          </a:solidFill>
                          <a:effectLst/>
                          <a:latin typeface="Calibri" panose="020F0502020204030204" pitchFamily="34" charset="0"/>
                        </a:rPr>
                        <a:t>Bethany20</a:t>
                      </a:r>
                    </a:p>
                  </a:txBody>
                  <a:tcPr marL="6475" marR="6475" marT="6475" marB="0" anchor="b">
                    <a:lnL>
                      <a:noFill/>
                    </a:lnL>
                    <a:lnR>
                      <a:noFill/>
                    </a:lnR>
                    <a:lnT>
                      <a:noFill/>
                    </a:lnT>
                    <a:lnB>
                      <a:noFill/>
                    </a:lnB>
                  </a:tcPr>
                </a:tc>
                <a:tc>
                  <a:txBody>
                    <a:bodyPr/>
                    <a:lstStyle/>
                    <a:p>
                      <a:pPr algn="ctr" fontAlgn="b"/>
                      <a:r>
                        <a:rPr lang="en-IN" sz="1200" b="0" i="0" u="none" strike="noStrike" dirty="0">
                          <a:solidFill>
                            <a:srgbClr val="000000"/>
                          </a:solidFill>
                          <a:effectLst/>
                          <a:latin typeface="Calibri" panose="020F0502020204030204" pitchFamily="34" charset="0"/>
                        </a:rPr>
                        <a:t>03-06-2016 23:31</a:t>
                      </a:r>
                    </a:p>
                  </a:txBody>
                  <a:tcPr marL="6475" marR="6475" marT="6475" marB="0" anchor="b">
                    <a:lnL>
                      <a:noFill/>
                    </a:lnL>
                    <a:lnR>
                      <a:noFill/>
                    </a:lnR>
                    <a:lnT>
                      <a:noFill/>
                    </a:lnT>
                    <a:lnB>
                      <a:noFill/>
                    </a:lnB>
                  </a:tcPr>
                </a:tc>
                <a:extLst>
                  <a:ext uri="{0D108BD9-81ED-4DB2-BD59-A6C34878D82A}">
                    <a16:rowId xmlns:a16="http://schemas.microsoft.com/office/drawing/2014/main" val="584893524"/>
                  </a:ext>
                </a:extLst>
              </a:tr>
              <a:tr h="183910">
                <a:tc>
                  <a:txBody>
                    <a:bodyPr/>
                    <a:lstStyle/>
                    <a:p>
                      <a:pPr algn="l" fontAlgn="b"/>
                      <a:endParaRPr lang="en-IN" sz="900" b="0" i="0" u="none" strike="noStrike">
                        <a:solidFill>
                          <a:srgbClr val="000000"/>
                        </a:solidFill>
                        <a:effectLst/>
                        <a:latin typeface="Calibri" panose="020F0502020204030204" pitchFamily="34" charset="0"/>
                      </a:endParaRPr>
                    </a:p>
                  </a:txBody>
                  <a:tcPr marL="6475" marR="6475" marT="6475"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75" marR="6475" marT="6475" marB="0" anchor="b">
                    <a:lnL>
                      <a:noFill/>
                    </a:lnL>
                    <a:lnR>
                      <a:noFill/>
                    </a:lnR>
                    <a:lnT>
                      <a:noFill/>
                    </a:lnT>
                    <a:lnB>
                      <a:noFill/>
                    </a:lnB>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475" marR="6475" marT="6475" marB="0" anchor="b">
                    <a:lnL>
                      <a:noFill/>
                    </a:lnL>
                    <a:lnR>
                      <a:noFill/>
                    </a:lnR>
                    <a:lnT>
                      <a:noFill/>
                    </a:lnT>
                    <a:lnB>
                      <a:noFill/>
                    </a:lnB>
                  </a:tcPr>
                </a:tc>
                <a:extLst>
                  <a:ext uri="{0D108BD9-81ED-4DB2-BD59-A6C34878D82A}">
                    <a16:rowId xmlns:a16="http://schemas.microsoft.com/office/drawing/2014/main" val="3583816760"/>
                  </a:ext>
                </a:extLst>
              </a:tr>
            </a:tbl>
          </a:graphicData>
        </a:graphic>
      </p:graphicFrame>
      <p:sp>
        <p:nvSpPr>
          <p:cNvPr id="10" name="TextBox 9">
            <a:extLst>
              <a:ext uri="{FF2B5EF4-FFF2-40B4-BE49-F238E27FC236}">
                <a16:creationId xmlns:a16="http://schemas.microsoft.com/office/drawing/2014/main" id="{13F78904-7D32-6770-80A4-30D05F3410C2}"/>
              </a:ext>
            </a:extLst>
          </p:cNvPr>
          <p:cNvSpPr txBox="1"/>
          <p:nvPr/>
        </p:nvSpPr>
        <p:spPr>
          <a:xfrm>
            <a:off x="411480" y="3081781"/>
            <a:ext cx="4186399" cy="1477328"/>
          </a:xfrm>
          <a:prstGeom prst="rect">
            <a:avLst/>
          </a:prstGeom>
          <a:noFill/>
        </p:spPr>
        <p:txBody>
          <a:bodyPr wrap="square" rtlCol="0">
            <a:spAutoFit/>
          </a:bodyPr>
          <a:lstStyle/>
          <a:p>
            <a:r>
              <a:rPr lang="en-IN" dirty="0"/>
              <a:t>SQL QUERY :-</a:t>
            </a:r>
          </a:p>
          <a:p>
            <a:r>
              <a:rPr lang="en-US" dirty="0">
                <a:solidFill>
                  <a:schemeClr val="accent1">
                    <a:lumMod val="60000"/>
                    <a:lumOff val="40000"/>
                  </a:schemeClr>
                </a:solidFill>
              </a:rPr>
              <a:t>select * from users as u </a:t>
            </a:r>
          </a:p>
          <a:p>
            <a:r>
              <a:rPr lang="en-US" dirty="0">
                <a:solidFill>
                  <a:schemeClr val="accent1">
                    <a:lumMod val="60000"/>
                    <a:lumOff val="40000"/>
                  </a:schemeClr>
                </a:solidFill>
              </a:rPr>
              <a:t>left join photos as p</a:t>
            </a:r>
          </a:p>
          <a:p>
            <a:r>
              <a:rPr lang="en-US" dirty="0">
                <a:solidFill>
                  <a:schemeClr val="accent1">
                    <a:lumMod val="60000"/>
                    <a:lumOff val="40000"/>
                  </a:schemeClr>
                </a:solidFill>
              </a:rPr>
              <a:t>on u.id = </a:t>
            </a:r>
            <a:r>
              <a:rPr lang="en-US" dirty="0" err="1">
                <a:solidFill>
                  <a:schemeClr val="accent1">
                    <a:lumMod val="60000"/>
                    <a:lumOff val="40000"/>
                  </a:schemeClr>
                </a:solidFill>
              </a:rPr>
              <a:t>p.user_id</a:t>
            </a:r>
            <a:r>
              <a:rPr lang="en-US" dirty="0">
                <a:solidFill>
                  <a:schemeClr val="accent1">
                    <a:lumMod val="60000"/>
                    <a:lumOff val="40000"/>
                  </a:schemeClr>
                </a:solidFill>
              </a:rPr>
              <a:t> where </a:t>
            </a:r>
            <a:r>
              <a:rPr lang="en-US" dirty="0" err="1">
                <a:solidFill>
                  <a:schemeClr val="accent1">
                    <a:lumMod val="60000"/>
                    <a:lumOff val="40000"/>
                  </a:schemeClr>
                </a:solidFill>
              </a:rPr>
              <a:t>image_url</a:t>
            </a:r>
            <a:r>
              <a:rPr lang="en-US" dirty="0">
                <a:solidFill>
                  <a:schemeClr val="accent1">
                    <a:lumMod val="60000"/>
                    <a:lumOff val="40000"/>
                  </a:schemeClr>
                </a:solidFill>
              </a:rPr>
              <a:t> is Null;</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309183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Insights on</a:t>
            </a:r>
            <a:br>
              <a:rPr lang="en-US" dirty="0"/>
            </a:br>
            <a:r>
              <a:rPr lang="en-IN" b="1" i="1" u="sng" dirty="0">
                <a:effectLst/>
              </a:rPr>
              <a:t>Marketing</a:t>
            </a:r>
            <a:br>
              <a:rPr lang="en-US" dirty="0">
                <a:solidFill>
                  <a:schemeClr val="tx1"/>
                </a:solidFill>
              </a:rPr>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916168" y="1067046"/>
            <a:ext cx="4828032" cy="490538"/>
          </a:xfrm>
        </p:spPr>
        <p:txBody>
          <a:bodyPr/>
          <a:lstStyle/>
          <a:p>
            <a:r>
              <a:rPr lang="en-IN" sz="2800" b="1" i="0" dirty="0">
                <a:solidFill>
                  <a:schemeClr val="accent1">
                    <a:lumMod val="60000"/>
                    <a:lumOff val="40000"/>
                  </a:schemeClr>
                </a:solidFill>
                <a:effectLst/>
                <a:latin typeface="Manrope"/>
              </a:rPr>
              <a:t>Declaring Contest Winner</a:t>
            </a:r>
            <a:endParaRPr lang="en-US" sz="2800" dirty="0">
              <a:solidFill>
                <a:schemeClr val="accent1">
                  <a:lumMod val="60000"/>
                  <a:lumOff val="40000"/>
                </a:schemeClr>
              </a:solidFill>
            </a:endParaRP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a:xfrm>
            <a:off x="6096000" y="4295915"/>
            <a:ext cx="4828032" cy="490538"/>
          </a:xfrm>
        </p:spPr>
        <p:txBody>
          <a:bodyPr/>
          <a:lstStyle/>
          <a:p>
            <a:r>
              <a:rPr lang="en-US" dirty="0"/>
              <a:t>Understand</a:t>
            </a: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5989320" y="4873498"/>
            <a:ext cx="4754880" cy="1682750"/>
          </a:xfrm>
        </p:spPr>
        <p:txBody>
          <a:bodyPr/>
          <a:lstStyle/>
          <a:p>
            <a:r>
              <a:rPr lang="en-US" sz="2400" dirty="0">
                <a:latin typeface="Manrope"/>
              </a:rPr>
              <a:t>T</a:t>
            </a:r>
            <a:r>
              <a:rPr lang="en-US" sz="2400" b="0" i="0" dirty="0">
                <a:effectLst/>
                <a:latin typeface="Manrope"/>
              </a:rPr>
              <a:t>he winner of the contest with the most likes at 48</a:t>
            </a:r>
            <a:endParaRPr lang="en-US" sz="2400"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7</a:t>
            </a:fld>
            <a:endParaRPr lang="en-US"/>
          </a:p>
        </p:txBody>
      </p:sp>
      <p:graphicFrame>
        <p:nvGraphicFramePr>
          <p:cNvPr id="9" name="Table 8">
            <a:extLst>
              <a:ext uri="{FF2B5EF4-FFF2-40B4-BE49-F238E27FC236}">
                <a16:creationId xmlns:a16="http://schemas.microsoft.com/office/drawing/2014/main" id="{FE536601-0DEB-C910-AE51-726E2E473A34}"/>
              </a:ext>
            </a:extLst>
          </p:cNvPr>
          <p:cNvGraphicFramePr>
            <a:graphicFrameLocks noGrp="1"/>
          </p:cNvGraphicFramePr>
          <p:nvPr>
            <p:extLst>
              <p:ext uri="{D42A27DB-BD31-4B8C-83A1-F6EECF244321}">
                <p14:modId xmlns:p14="http://schemas.microsoft.com/office/powerpoint/2010/main" val="3472253791"/>
              </p:ext>
            </p:extLst>
          </p:nvPr>
        </p:nvGraphicFramePr>
        <p:xfrm>
          <a:off x="6096000" y="1871027"/>
          <a:ext cx="5428488" cy="1891899"/>
        </p:xfrm>
        <a:graphic>
          <a:graphicData uri="http://schemas.openxmlformats.org/drawingml/2006/table">
            <a:tbl>
              <a:tblPr/>
              <a:tblGrid>
                <a:gridCol w="52808">
                  <a:extLst>
                    <a:ext uri="{9D8B030D-6E8A-4147-A177-3AD203B41FA5}">
                      <a16:colId xmlns:a16="http://schemas.microsoft.com/office/drawing/2014/main" val="2462772134"/>
                    </a:ext>
                  </a:extLst>
                </a:gridCol>
                <a:gridCol w="1343920">
                  <a:extLst>
                    <a:ext uri="{9D8B030D-6E8A-4147-A177-3AD203B41FA5}">
                      <a16:colId xmlns:a16="http://schemas.microsoft.com/office/drawing/2014/main" val="4165675512"/>
                    </a:ext>
                  </a:extLst>
                </a:gridCol>
                <a:gridCol w="1343920">
                  <a:extLst>
                    <a:ext uri="{9D8B030D-6E8A-4147-A177-3AD203B41FA5}">
                      <a16:colId xmlns:a16="http://schemas.microsoft.com/office/drawing/2014/main" val="1210069974"/>
                    </a:ext>
                  </a:extLst>
                </a:gridCol>
                <a:gridCol w="1343920">
                  <a:extLst>
                    <a:ext uri="{9D8B030D-6E8A-4147-A177-3AD203B41FA5}">
                      <a16:colId xmlns:a16="http://schemas.microsoft.com/office/drawing/2014/main" val="863888628"/>
                    </a:ext>
                  </a:extLst>
                </a:gridCol>
                <a:gridCol w="1343920">
                  <a:extLst>
                    <a:ext uri="{9D8B030D-6E8A-4147-A177-3AD203B41FA5}">
                      <a16:colId xmlns:a16="http://schemas.microsoft.com/office/drawing/2014/main" val="3376534485"/>
                    </a:ext>
                  </a:extLst>
                </a:gridCol>
              </a:tblGrid>
              <a:tr h="63063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Username</a:t>
                      </a:r>
                    </a:p>
                  </a:txBody>
                  <a:tcPr marL="7620" marR="7620" marT="7620" marB="0" anchor="b">
                    <a:lnL>
                      <a:noFill/>
                    </a:lnL>
                    <a:lnR>
                      <a:noFill/>
                    </a:lnR>
                    <a:lnT>
                      <a:noFill/>
                    </a:lnT>
                    <a:lnB>
                      <a:noFill/>
                    </a:lnB>
                  </a:tcPr>
                </a:tc>
                <a:tc>
                  <a:txBody>
                    <a:bodyPr/>
                    <a:lstStyle/>
                    <a:p>
                      <a:pPr algn="ctr" fontAlgn="b"/>
                      <a:r>
                        <a:rPr lang="en-IN" sz="1400" b="0" i="0" u="none" strike="noStrike" dirty="0" err="1">
                          <a:solidFill>
                            <a:srgbClr val="000000"/>
                          </a:solidFill>
                          <a:effectLst/>
                          <a:latin typeface="Calibri" panose="020F0502020204030204" pitchFamily="34" charset="0"/>
                        </a:rPr>
                        <a:t>photo_id</a:t>
                      </a:r>
                      <a:endParaRPr lang="en-IN"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Likes</a:t>
                      </a:r>
                    </a:p>
                  </a:txBody>
                  <a:tcPr marL="7620" marR="7620" marT="7620" marB="0" anchor="b">
                    <a:lnL>
                      <a:noFill/>
                    </a:lnL>
                    <a:lnR>
                      <a:noFill/>
                    </a:lnR>
                    <a:lnT>
                      <a:noFill/>
                    </a:lnT>
                    <a:lnB>
                      <a:noFill/>
                    </a:lnB>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10374218"/>
                  </a:ext>
                </a:extLst>
              </a:tr>
              <a:tr h="63063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Zack_Kemmer93</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145</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48</a:t>
                      </a:r>
                    </a:p>
                  </a:txBody>
                  <a:tcPr marL="7620" marR="7620" marT="7620" marB="0" anchor="b">
                    <a:lnL>
                      <a:noFill/>
                    </a:lnL>
                    <a:lnR>
                      <a:noFill/>
                    </a:lnR>
                    <a:lnT>
                      <a:noFill/>
                    </a:lnT>
                    <a:lnB>
                      <a:noFill/>
                    </a:lnB>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589628941"/>
                  </a:ext>
                </a:extLst>
              </a:tr>
              <a:tr h="630633">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67213724"/>
                  </a:ext>
                </a:extLst>
              </a:tr>
            </a:tbl>
          </a:graphicData>
        </a:graphic>
      </p:graphicFrame>
      <p:sp>
        <p:nvSpPr>
          <p:cNvPr id="8" name="TextBox 7">
            <a:extLst>
              <a:ext uri="{FF2B5EF4-FFF2-40B4-BE49-F238E27FC236}">
                <a16:creationId xmlns:a16="http://schemas.microsoft.com/office/drawing/2014/main" id="{3D84D3E1-5928-2EC3-20E5-8B323462C367}"/>
              </a:ext>
            </a:extLst>
          </p:cNvPr>
          <p:cNvSpPr txBox="1"/>
          <p:nvPr/>
        </p:nvSpPr>
        <p:spPr>
          <a:xfrm>
            <a:off x="526210" y="3864634"/>
            <a:ext cx="5124091" cy="2585323"/>
          </a:xfrm>
          <a:prstGeom prst="rect">
            <a:avLst/>
          </a:prstGeom>
          <a:noFill/>
        </p:spPr>
        <p:txBody>
          <a:bodyPr wrap="square" rtlCol="0">
            <a:spAutoFit/>
          </a:bodyPr>
          <a:lstStyle/>
          <a:p>
            <a:r>
              <a:rPr lang="en-IN" dirty="0"/>
              <a:t>SQL QUERY :-</a:t>
            </a:r>
          </a:p>
          <a:p>
            <a:r>
              <a:rPr lang="en-IN" dirty="0">
                <a:solidFill>
                  <a:schemeClr val="accent1">
                    <a:lumMod val="60000"/>
                    <a:lumOff val="40000"/>
                  </a:schemeClr>
                </a:solidFill>
              </a:rPr>
              <a:t>select </a:t>
            </a:r>
            <a:r>
              <a:rPr lang="en-IN" dirty="0" err="1">
                <a:solidFill>
                  <a:schemeClr val="accent1">
                    <a:lumMod val="60000"/>
                    <a:lumOff val="40000"/>
                  </a:schemeClr>
                </a:solidFill>
              </a:rPr>
              <a:t>u.username</a:t>
            </a:r>
            <a:r>
              <a:rPr lang="en-IN" dirty="0">
                <a:solidFill>
                  <a:schemeClr val="accent1">
                    <a:lumMod val="60000"/>
                    <a:lumOff val="40000"/>
                  </a:schemeClr>
                </a:solidFill>
              </a:rPr>
              <a:t>, </a:t>
            </a:r>
            <a:r>
              <a:rPr lang="en-IN" dirty="0" err="1">
                <a:solidFill>
                  <a:schemeClr val="accent1">
                    <a:lumMod val="60000"/>
                    <a:lumOff val="40000"/>
                  </a:schemeClr>
                </a:solidFill>
              </a:rPr>
              <a:t>l.photo_id,COUNT</a:t>
            </a:r>
            <a:r>
              <a:rPr lang="en-IN" dirty="0">
                <a:solidFill>
                  <a:schemeClr val="accent1">
                    <a:lumMod val="60000"/>
                    <a:lumOff val="40000"/>
                  </a:schemeClr>
                </a:solidFill>
              </a:rPr>
              <a:t>(*) as likes</a:t>
            </a:r>
          </a:p>
          <a:p>
            <a:r>
              <a:rPr lang="en-IN" dirty="0">
                <a:solidFill>
                  <a:schemeClr val="accent1">
                    <a:lumMod val="60000"/>
                    <a:lumOff val="40000"/>
                  </a:schemeClr>
                </a:solidFill>
              </a:rPr>
              <a:t>from photos as p </a:t>
            </a:r>
          </a:p>
          <a:p>
            <a:r>
              <a:rPr lang="en-IN" dirty="0">
                <a:solidFill>
                  <a:schemeClr val="accent1">
                    <a:lumMod val="60000"/>
                    <a:lumOff val="40000"/>
                  </a:schemeClr>
                </a:solidFill>
              </a:rPr>
              <a:t>join likes as l</a:t>
            </a:r>
          </a:p>
          <a:p>
            <a:r>
              <a:rPr lang="en-IN" dirty="0">
                <a:solidFill>
                  <a:schemeClr val="accent1">
                    <a:lumMod val="60000"/>
                    <a:lumOff val="40000"/>
                  </a:schemeClr>
                </a:solidFill>
              </a:rPr>
              <a:t>on p.id = </a:t>
            </a:r>
            <a:r>
              <a:rPr lang="en-IN" dirty="0" err="1">
                <a:solidFill>
                  <a:schemeClr val="accent1">
                    <a:lumMod val="60000"/>
                    <a:lumOff val="40000"/>
                  </a:schemeClr>
                </a:solidFill>
              </a:rPr>
              <a:t>l.photo_id</a:t>
            </a:r>
            <a:r>
              <a:rPr lang="en-IN" dirty="0">
                <a:solidFill>
                  <a:schemeClr val="accent1">
                    <a:lumMod val="60000"/>
                    <a:lumOff val="40000"/>
                  </a:schemeClr>
                </a:solidFill>
              </a:rPr>
              <a:t> </a:t>
            </a:r>
          </a:p>
          <a:p>
            <a:r>
              <a:rPr lang="en-IN" dirty="0">
                <a:solidFill>
                  <a:schemeClr val="accent1">
                    <a:lumMod val="60000"/>
                    <a:lumOff val="40000"/>
                  </a:schemeClr>
                </a:solidFill>
              </a:rPr>
              <a:t>join  users u</a:t>
            </a:r>
          </a:p>
          <a:p>
            <a:r>
              <a:rPr lang="en-IN" dirty="0">
                <a:solidFill>
                  <a:schemeClr val="accent1">
                    <a:lumMod val="60000"/>
                    <a:lumOff val="40000"/>
                  </a:schemeClr>
                </a:solidFill>
              </a:rPr>
              <a:t>on u.id = </a:t>
            </a:r>
            <a:r>
              <a:rPr lang="en-IN" dirty="0" err="1">
                <a:solidFill>
                  <a:schemeClr val="accent1">
                    <a:lumMod val="60000"/>
                    <a:lumOff val="40000"/>
                  </a:schemeClr>
                </a:solidFill>
              </a:rPr>
              <a:t>p.user_id</a:t>
            </a:r>
            <a:r>
              <a:rPr lang="en-IN" dirty="0">
                <a:solidFill>
                  <a:schemeClr val="accent1">
                    <a:lumMod val="60000"/>
                    <a:lumOff val="40000"/>
                  </a:schemeClr>
                </a:solidFill>
              </a:rPr>
              <a:t>  </a:t>
            </a:r>
          </a:p>
          <a:p>
            <a:r>
              <a:rPr lang="en-IN" dirty="0">
                <a:solidFill>
                  <a:schemeClr val="accent1">
                    <a:lumMod val="60000"/>
                    <a:lumOff val="40000"/>
                  </a:schemeClr>
                </a:solidFill>
              </a:rPr>
              <a:t>where p.id = 145 Group by </a:t>
            </a:r>
            <a:r>
              <a:rPr lang="en-IN" dirty="0" err="1">
                <a:solidFill>
                  <a:schemeClr val="accent1">
                    <a:lumMod val="60000"/>
                    <a:lumOff val="40000"/>
                  </a:schemeClr>
                </a:solidFill>
              </a:rPr>
              <a:t>l.photo_id</a:t>
            </a:r>
            <a:r>
              <a:rPr lang="en-IN" dirty="0">
                <a:solidFill>
                  <a:schemeClr val="accent1">
                    <a:lumMod val="60000"/>
                    <a:lumOff val="40000"/>
                  </a:schemeClr>
                </a:solidFill>
              </a:rPr>
              <a:t> order by COUNT(*) </a:t>
            </a:r>
            <a:r>
              <a:rPr lang="en-IN" dirty="0" err="1">
                <a:solidFill>
                  <a:schemeClr val="accent1">
                    <a:lumMod val="60000"/>
                    <a:lumOff val="40000"/>
                  </a:schemeClr>
                </a:solidFill>
              </a:rPr>
              <a:t>desc</a:t>
            </a:r>
            <a:r>
              <a:rPr lang="en-IN" dirty="0">
                <a:solidFill>
                  <a:schemeClr val="accent1">
                    <a:lumMod val="60000"/>
                    <a:lumOff val="40000"/>
                  </a:schemeClr>
                </a:solidFill>
              </a:rPr>
              <a:t>;</a:t>
            </a:r>
          </a:p>
        </p:txBody>
      </p:sp>
    </p:spTree>
    <p:extLst>
      <p:ext uri="{BB962C8B-B14F-4D97-AF65-F5344CB8AC3E}">
        <p14:creationId xmlns:p14="http://schemas.microsoft.com/office/powerpoint/2010/main" val="303636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Insights on</a:t>
            </a:r>
            <a:br>
              <a:rPr lang="en-US" dirty="0"/>
            </a:br>
            <a:r>
              <a:rPr lang="en-IN" b="1" i="1" u="sng" dirty="0">
                <a:effectLst/>
              </a:rPr>
              <a:t>Marketing</a:t>
            </a:r>
            <a:br>
              <a:rPr lang="en-US" dirty="0">
                <a:solidFill>
                  <a:schemeClr val="tx1"/>
                </a:solidFill>
              </a:rPr>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096000" y="778255"/>
            <a:ext cx="4828032" cy="490538"/>
          </a:xfrm>
        </p:spPr>
        <p:txBody>
          <a:bodyPr/>
          <a:lstStyle/>
          <a:p>
            <a:r>
              <a:rPr lang="en-IN" sz="2800" b="1" i="0" dirty="0">
                <a:solidFill>
                  <a:schemeClr val="accent1">
                    <a:lumMod val="60000"/>
                    <a:lumOff val="40000"/>
                  </a:schemeClr>
                </a:solidFill>
                <a:effectLst/>
                <a:latin typeface="Manrope"/>
              </a:rPr>
              <a:t>Hashtag Researching</a:t>
            </a:r>
            <a:endParaRPr lang="en-US" sz="2800" dirty="0">
              <a:solidFill>
                <a:schemeClr val="accent1">
                  <a:lumMod val="60000"/>
                  <a:lumOff val="40000"/>
                </a:schemeClr>
              </a:solidFill>
            </a:endParaRP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5253487" y="4873498"/>
            <a:ext cx="6763109" cy="1682750"/>
          </a:xfrm>
        </p:spPr>
        <p:txBody>
          <a:bodyPr/>
          <a:lstStyle/>
          <a:p>
            <a:r>
              <a:rPr lang="en-US" sz="2000" dirty="0">
                <a:latin typeface="Manrope"/>
              </a:rPr>
              <a:t>T</a:t>
            </a:r>
            <a:r>
              <a:rPr lang="en-US" sz="2000" b="0" i="0" dirty="0">
                <a:effectLst/>
                <a:latin typeface="Manrope"/>
              </a:rPr>
              <a:t>he top 5 most used hashtags on the platform, with 3 hashtags tied for the 5</a:t>
            </a:r>
            <a:r>
              <a:rPr lang="en-US" sz="2000" b="0" i="0" baseline="30000" dirty="0">
                <a:effectLst/>
                <a:latin typeface="Manrope"/>
              </a:rPr>
              <a:t>th</a:t>
            </a:r>
            <a:r>
              <a:rPr lang="en-US" sz="2000" b="0" i="0" dirty="0">
                <a:effectLst/>
                <a:latin typeface="Manrope"/>
              </a:rPr>
              <a:t> position. It is observed that positive and radiant hashtags are used the most on the platform.</a:t>
            </a:r>
            <a:endParaRPr lang="en-US" sz="2000"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8</a:t>
            </a:fld>
            <a:endParaRPr lang="en-US"/>
          </a:p>
        </p:txBody>
      </p:sp>
      <p:pic>
        <p:nvPicPr>
          <p:cNvPr id="7" name="Picture 6">
            <a:extLst>
              <a:ext uri="{FF2B5EF4-FFF2-40B4-BE49-F238E27FC236}">
                <a16:creationId xmlns:a16="http://schemas.microsoft.com/office/drawing/2014/main" id="{C0EEAABA-A7A5-AD6D-87B3-CA6E24ACFBF0}"/>
              </a:ext>
            </a:extLst>
          </p:cNvPr>
          <p:cNvPicPr>
            <a:picLocks noChangeAspect="1"/>
          </p:cNvPicPr>
          <p:nvPr/>
        </p:nvPicPr>
        <p:blipFill>
          <a:blip r:embed="rId2"/>
          <a:stretch>
            <a:fillRect/>
          </a:stretch>
        </p:blipFill>
        <p:spPr>
          <a:xfrm>
            <a:off x="5989320" y="1369905"/>
            <a:ext cx="5535168" cy="3133084"/>
          </a:xfrm>
          <a:prstGeom prst="rect">
            <a:avLst/>
          </a:prstGeom>
        </p:spPr>
      </p:pic>
      <p:sp>
        <p:nvSpPr>
          <p:cNvPr id="8" name="TextBox 7">
            <a:extLst>
              <a:ext uri="{FF2B5EF4-FFF2-40B4-BE49-F238E27FC236}">
                <a16:creationId xmlns:a16="http://schemas.microsoft.com/office/drawing/2014/main" id="{12161A88-1E9F-0A44-A82D-CE2B80FBEBDB}"/>
              </a:ext>
            </a:extLst>
          </p:cNvPr>
          <p:cNvSpPr txBox="1"/>
          <p:nvPr/>
        </p:nvSpPr>
        <p:spPr>
          <a:xfrm>
            <a:off x="560717" y="3597215"/>
            <a:ext cx="4554747" cy="2585323"/>
          </a:xfrm>
          <a:prstGeom prst="rect">
            <a:avLst/>
          </a:prstGeom>
          <a:noFill/>
        </p:spPr>
        <p:txBody>
          <a:bodyPr wrap="square" rtlCol="0">
            <a:spAutoFit/>
          </a:bodyPr>
          <a:lstStyle/>
          <a:p>
            <a:r>
              <a:rPr lang="en-IN" dirty="0"/>
              <a:t>SQL QUERY :-</a:t>
            </a:r>
            <a:endParaRPr lang="en-US" dirty="0"/>
          </a:p>
          <a:p>
            <a:r>
              <a:rPr lang="en-US" dirty="0">
                <a:solidFill>
                  <a:schemeClr val="accent1">
                    <a:lumMod val="60000"/>
                    <a:lumOff val="40000"/>
                  </a:schemeClr>
                </a:solidFill>
              </a:rPr>
              <a:t>SELECT </a:t>
            </a:r>
            <a:r>
              <a:rPr lang="en-US" dirty="0" err="1">
                <a:solidFill>
                  <a:schemeClr val="accent1">
                    <a:lumMod val="60000"/>
                    <a:lumOff val="40000"/>
                  </a:schemeClr>
                </a:solidFill>
              </a:rPr>
              <a:t>t.tag_name</a:t>
            </a:r>
            <a:r>
              <a:rPr lang="en-US" dirty="0">
                <a:solidFill>
                  <a:schemeClr val="accent1">
                    <a:lumMod val="60000"/>
                    <a:lumOff val="40000"/>
                  </a:schemeClr>
                </a:solidFill>
              </a:rPr>
              <a:t>,</a:t>
            </a:r>
          </a:p>
          <a:p>
            <a:r>
              <a:rPr lang="en-US" dirty="0">
                <a:solidFill>
                  <a:schemeClr val="accent1">
                    <a:lumMod val="60000"/>
                    <a:lumOff val="40000"/>
                  </a:schemeClr>
                </a:solidFill>
              </a:rPr>
              <a:t>       </a:t>
            </a:r>
            <a:r>
              <a:rPr lang="en-US" dirty="0" err="1">
                <a:solidFill>
                  <a:schemeClr val="accent1">
                    <a:lumMod val="60000"/>
                    <a:lumOff val="40000"/>
                  </a:schemeClr>
                </a:solidFill>
              </a:rPr>
              <a:t>p.tag_id</a:t>
            </a:r>
            <a:r>
              <a:rPr lang="en-US" dirty="0">
                <a:solidFill>
                  <a:schemeClr val="accent1">
                    <a:lumMod val="60000"/>
                    <a:lumOff val="40000"/>
                  </a:schemeClr>
                </a:solidFill>
              </a:rPr>
              <a:t>,</a:t>
            </a:r>
          </a:p>
          <a:p>
            <a:r>
              <a:rPr lang="en-US" dirty="0">
                <a:solidFill>
                  <a:schemeClr val="accent1">
                    <a:lumMod val="60000"/>
                    <a:lumOff val="40000"/>
                  </a:schemeClr>
                </a:solidFill>
              </a:rPr>
              <a:t>       COUNT(*)</a:t>
            </a:r>
          </a:p>
          <a:p>
            <a:r>
              <a:rPr lang="en-US" dirty="0">
                <a:solidFill>
                  <a:schemeClr val="accent1">
                    <a:lumMod val="60000"/>
                    <a:lumOff val="40000"/>
                  </a:schemeClr>
                </a:solidFill>
              </a:rPr>
              <a:t>from tags as t</a:t>
            </a:r>
          </a:p>
          <a:p>
            <a:r>
              <a:rPr lang="en-US" dirty="0">
                <a:solidFill>
                  <a:schemeClr val="accent1">
                    <a:lumMod val="60000"/>
                    <a:lumOff val="40000"/>
                  </a:schemeClr>
                </a:solidFill>
              </a:rPr>
              <a:t>join </a:t>
            </a:r>
            <a:r>
              <a:rPr lang="en-US" dirty="0" err="1">
                <a:solidFill>
                  <a:schemeClr val="accent1">
                    <a:lumMod val="60000"/>
                    <a:lumOff val="40000"/>
                  </a:schemeClr>
                </a:solidFill>
              </a:rPr>
              <a:t>photo_tags</a:t>
            </a:r>
            <a:r>
              <a:rPr lang="en-US" dirty="0">
                <a:solidFill>
                  <a:schemeClr val="accent1">
                    <a:lumMod val="60000"/>
                    <a:lumOff val="40000"/>
                  </a:schemeClr>
                </a:solidFill>
              </a:rPr>
              <a:t> as p</a:t>
            </a:r>
          </a:p>
          <a:p>
            <a:r>
              <a:rPr lang="en-US" dirty="0">
                <a:solidFill>
                  <a:schemeClr val="accent1">
                    <a:lumMod val="60000"/>
                    <a:lumOff val="40000"/>
                  </a:schemeClr>
                </a:solidFill>
              </a:rPr>
              <a:t>on t.id = </a:t>
            </a:r>
            <a:r>
              <a:rPr lang="en-US" dirty="0" err="1">
                <a:solidFill>
                  <a:schemeClr val="accent1">
                    <a:lumMod val="60000"/>
                    <a:lumOff val="40000"/>
                  </a:schemeClr>
                </a:solidFill>
              </a:rPr>
              <a:t>p.tag_id</a:t>
            </a:r>
            <a:r>
              <a:rPr lang="en-US" dirty="0">
                <a:solidFill>
                  <a:schemeClr val="accent1">
                    <a:lumMod val="60000"/>
                    <a:lumOff val="40000"/>
                  </a:schemeClr>
                </a:solidFill>
              </a:rPr>
              <a:t> </a:t>
            </a:r>
          </a:p>
          <a:p>
            <a:r>
              <a:rPr lang="en-US" dirty="0">
                <a:solidFill>
                  <a:schemeClr val="accent1">
                    <a:lumMod val="60000"/>
                    <a:lumOff val="40000"/>
                  </a:schemeClr>
                </a:solidFill>
              </a:rPr>
              <a:t>GROUP BY </a:t>
            </a:r>
            <a:r>
              <a:rPr lang="en-US" dirty="0" err="1">
                <a:solidFill>
                  <a:schemeClr val="accent1">
                    <a:lumMod val="60000"/>
                    <a:lumOff val="40000"/>
                  </a:schemeClr>
                </a:solidFill>
              </a:rPr>
              <a:t>t.tag_name,p.tag_id</a:t>
            </a:r>
            <a:r>
              <a:rPr lang="en-US" dirty="0">
                <a:solidFill>
                  <a:schemeClr val="accent1">
                    <a:lumMod val="60000"/>
                    <a:lumOff val="40000"/>
                  </a:schemeClr>
                </a:solidFill>
              </a:rPr>
              <a:t> order by COUNT(*) desc;</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34964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Insights on</a:t>
            </a:r>
            <a:br>
              <a:rPr lang="en-US" dirty="0"/>
            </a:br>
            <a:r>
              <a:rPr lang="en-IN" b="1" i="1" u="sng" dirty="0">
                <a:effectLst/>
              </a:rPr>
              <a:t>Marketing</a:t>
            </a:r>
            <a:br>
              <a:rPr lang="en-US" dirty="0">
                <a:solidFill>
                  <a:schemeClr val="tx1"/>
                </a:solidFill>
              </a:rPr>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254082" cy="274320"/>
          </a:xfrm>
        </p:spPr>
        <p:txBody>
          <a:bodyPr/>
          <a:lstStyle/>
          <a:p>
            <a:r>
              <a:rPr lang="en-IN" b="1" i="0" dirty="0">
                <a:effectLst/>
                <a:latin typeface="Manrope"/>
              </a:rPr>
              <a:t>Instagram User Analytics</a:t>
            </a:r>
            <a:r>
              <a:rPr lang="en-IN" b="1" dirty="0">
                <a:solidFill>
                  <a:srgbClr val="3C4858"/>
                </a:solidFill>
                <a:latin typeface="Manrope"/>
              </a:rPr>
              <a:t> </a:t>
            </a:r>
            <a:r>
              <a:rPr lang="en-US" b="1" dirty="0">
                <a:solidFill>
                  <a:srgbClr val="3C4858"/>
                </a:solidFill>
                <a:latin typeface="Manrope"/>
              </a:rPr>
              <a:t>Report</a:t>
            </a:r>
            <a:endParaRPr lang="en-US" dirty="0">
              <a:latin typeface="Manrope"/>
            </a:endParaRP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513832" y="623436"/>
            <a:ext cx="4828032" cy="490538"/>
          </a:xfrm>
        </p:spPr>
        <p:txBody>
          <a:bodyPr/>
          <a:lstStyle/>
          <a:p>
            <a:r>
              <a:rPr lang="en-IN" sz="2800" b="1" i="0" dirty="0">
                <a:solidFill>
                  <a:schemeClr val="accent1">
                    <a:lumMod val="60000"/>
                    <a:lumOff val="40000"/>
                  </a:schemeClr>
                </a:solidFill>
                <a:effectLst/>
                <a:latin typeface="Manrope"/>
              </a:rPr>
              <a:t>Launch AD Campaign</a:t>
            </a:r>
            <a:endParaRPr lang="en-US" sz="2800" dirty="0">
              <a:solidFill>
                <a:schemeClr val="accent1">
                  <a:lumMod val="60000"/>
                  <a:lumOff val="40000"/>
                </a:schemeClr>
              </a:solidFill>
            </a:endParaRPr>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3942272" y="5002824"/>
            <a:ext cx="8249728" cy="1682750"/>
          </a:xfrm>
        </p:spPr>
        <p:txBody>
          <a:bodyPr/>
          <a:lstStyle/>
          <a:p>
            <a:r>
              <a:rPr lang="en-US" sz="2000" dirty="0">
                <a:solidFill>
                  <a:schemeClr val="tx1"/>
                </a:solidFill>
                <a:latin typeface="Manrope"/>
              </a:rPr>
              <a:t>Most accounts were made either on Thursdays or Sundays.</a:t>
            </a:r>
            <a:r>
              <a:rPr lang="en-US" sz="2000" dirty="0">
                <a:latin typeface="Manrope"/>
              </a:rPr>
              <a:t> </a:t>
            </a:r>
            <a:r>
              <a:rPr lang="en-US" sz="2000" dirty="0">
                <a:solidFill>
                  <a:schemeClr val="tx1"/>
                </a:solidFill>
                <a:latin typeface="Söhne"/>
              </a:rPr>
              <a:t>T</a:t>
            </a:r>
            <a:r>
              <a:rPr lang="en-US" sz="2000" b="0" i="0" dirty="0">
                <a:solidFill>
                  <a:schemeClr val="tx1"/>
                </a:solidFill>
                <a:effectLst/>
                <a:latin typeface="Söhne"/>
              </a:rPr>
              <a:t>hese days may hold some significance or offer favorable conditions for account creation. This finding sheds light on the underlying patterns and user behaviors associated with joining the platform</a:t>
            </a:r>
            <a:endParaRPr lang="en-US" sz="2000" dirty="0">
              <a:solidFill>
                <a:schemeClr val="tx1"/>
              </a:solidFill>
            </a:endParaRP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9</a:t>
            </a:fld>
            <a:endParaRPr lang="en-US"/>
          </a:p>
        </p:txBody>
      </p:sp>
      <p:pic>
        <p:nvPicPr>
          <p:cNvPr id="8" name="Picture 7">
            <a:extLst>
              <a:ext uri="{FF2B5EF4-FFF2-40B4-BE49-F238E27FC236}">
                <a16:creationId xmlns:a16="http://schemas.microsoft.com/office/drawing/2014/main" id="{F09473B4-E987-1D93-3C60-7A7AD5F9DAF1}"/>
              </a:ext>
            </a:extLst>
          </p:cNvPr>
          <p:cNvPicPr>
            <a:picLocks noChangeAspect="1"/>
          </p:cNvPicPr>
          <p:nvPr/>
        </p:nvPicPr>
        <p:blipFill>
          <a:blip r:embed="rId2"/>
          <a:stretch>
            <a:fillRect/>
          </a:stretch>
        </p:blipFill>
        <p:spPr>
          <a:xfrm>
            <a:off x="5513832" y="1279916"/>
            <a:ext cx="5949653" cy="3725059"/>
          </a:xfrm>
          <a:prstGeom prst="rect">
            <a:avLst/>
          </a:prstGeom>
        </p:spPr>
      </p:pic>
      <p:sp>
        <p:nvSpPr>
          <p:cNvPr id="9" name="TextBox 8">
            <a:extLst>
              <a:ext uri="{FF2B5EF4-FFF2-40B4-BE49-F238E27FC236}">
                <a16:creationId xmlns:a16="http://schemas.microsoft.com/office/drawing/2014/main" id="{60D676B7-1705-2536-DED8-D567EAAF86A1}"/>
              </a:ext>
            </a:extLst>
          </p:cNvPr>
          <p:cNvSpPr txBox="1"/>
          <p:nvPr/>
        </p:nvSpPr>
        <p:spPr>
          <a:xfrm>
            <a:off x="411480" y="3666226"/>
            <a:ext cx="4754880" cy="1477328"/>
          </a:xfrm>
          <a:prstGeom prst="rect">
            <a:avLst/>
          </a:prstGeom>
          <a:noFill/>
        </p:spPr>
        <p:txBody>
          <a:bodyPr wrap="square" rtlCol="0">
            <a:spAutoFit/>
          </a:bodyPr>
          <a:lstStyle/>
          <a:p>
            <a:r>
              <a:rPr lang="en-IN" dirty="0"/>
              <a:t>SQL QUERY :-</a:t>
            </a:r>
            <a:endParaRPr lang="en-US" dirty="0"/>
          </a:p>
          <a:p>
            <a:r>
              <a:rPr lang="en-US" dirty="0">
                <a:solidFill>
                  <a:schemeClr val="accent1">
                    <a:lumMod val="60000"/>
                    <a:lumOff val="40000"/>
                  </a:schemeClr>
                </a:solidFill>
              </a:rPr>
              <a:t>SELECT DAYNAME(</a:t>
            </a:r>
            <a:r>
              <a:rPr lang="en-US" dirty="0" err="1">
                <a:solidFill>
                  <a:schemeClr val="accent1">
                    <a:lumMod val="60000"/>
                    <a:lumOff val="40000"/>
                  </a:schemeClr>
                </a:solidFill>
              </a:rPr>
              <a:t>created_at</a:t>
            </a:r>
            <a:r>
              <a:rPr lang="en-US" dirty="0">
                <a:solidFill>
                  <a:schemeClr val="accent1">
                    <a:lumMod val="60000"/>
                    <a:lumOff val="40000"/>
                  </a:schemeClr>
                </a:solidFill>
              </a:rPr>
              <a:t>) as week, COUNT(*) </a:t>
            </a:r>
          </a:p>
          <a:p>
            <a:r>
              <a:rPr lang="en-US" dirty="0">
                <a:solidFill>
                  <a:schemeClr val="accent1">
                    <a:lumMod val="60000"/>
                    <a:lumOff val="40000"/>
                  </a:schemeClr>
                </a:solidFill>
              </a:rPr>
              <a:t>FROM users</a:t>
            </a:r>
          </a:p>
          <a:p>
            <a:r>
              <a:rPr lang="en-US" dirty="0">
                <a:solidFill>
                  <a:schemeClr val="accent1">
                    <a:lumMod val="60000"/>
                    <a:lumOff val="40000"/>
                  </a:schemeClr>
                </a:solidFill>
              </a:rPr>
              <a:t>GROUP BY week;</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910119861"/>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7810ab8-8723-4187-818e-d9b6412142f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D4B3AA00175A41B6271EE6604ADE78" ma:contentTypeVersion="10" ma:contentTypeDescription="Create a new document." ma:contentTypeScope="" ma:versionID="1a4102d5d562ae4ecf2ce9cf913c9e42">
  <xsd:schema xmlns:xsd="http://www.w3.org/2001/XMLSchema" xmlns:xs="http://www.w3.org/2001/XMLSchema" xmlns:p="http://schemas.microsoft.com/office/2006/metadata/properties" xmlns:ns3="d7810ab8-8723-4187-818e-d9b6412142fd" xmlns:ns4="096826d5-7161-492d-933b-2e64ef35a687" targetNamespace="http://schemas.microsoft.com/office/2006/metadata/properties" ma:root="true" ma:fieldsID="667bff567a09517ee20abbb15acee706" ns3:_="" ns4:_="">
    <xsd:import namespace="d7810ab8-8723-4187-818e-d9b6412142fd"/>
    <xsd:import namespace="096826d5-7161-492d-933b-2e64ef35a6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10ab8-8723-4187-818e-d9b6412142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96826d5-7161-492d-933b-2e64ef35a68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2.xml><?xml version="1.0" encoding="utf-8"?>
<ds:datastoreItem xmlns:ds="http://schemas.openxmlformats.org/officeDocument/2006/customXml" ds:itemID="{92CF51A7-9108-45AF-AF64-7A03A8DEEF80}">
  <ds:schemaRefs>
    <ds:schemaRef ds:uri="d7810ab8-8723-4187-818e-d9b6412142fd"/>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terms/"/>
    <ds:schemaRef ds:uri="http://schemas.microsoft.com/office/infopath/2007/PartnerControls"/>
    <ds:schemaRef ds:uri="096826d5-7161-492d-933b-2e64ef35a687"/>
    <ds:schemaRef ds:uri="http://www.w3.org/XML/1998/namespace"/>
    <ds:schemaRef ds:uri="http://purl.org/dc/elements/1.1/"/>
  </ds:schemaRefs>
</ds:datastoreItem>
</file>

<file path=customXml/itemProps3.xml><?xml version="1.0" encoding="utf-8"?>
<ds:datastoreItem xmlns:ds="http://schemas.openxmlformats.org/officeDocument/2006/customXml" ds:itemID="{9A0EFA9D-2096-4FB6-83A1-D357BE91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810ab8-8723-4187-818e-d9b6412142fd"/>
    <ds:schemaRef ds:uri="096826d5-7161-492d-933b-2e64ef35a6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109</TotalTime>
  <Words>1101</Words>
  <Application>Microsoft Office PowerPoint</Application>
  <PresentationFormat>Widescreen</PresentationFormat>
  <Paragraphs>250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Manrope</vt:lpstr>
      <vt:lpstr>Red Hat Display</vt:lpstr>
      <vt:lpstr>Söhne</vt:lpstr>
      <vt:lpstr>Office Theme</vt:lpstr>
      <vt:lpstr>Instagram User Analytics REPORT</vt:lpstr>
      <vt:lpstr>Project Description</vt:lpstr>
      <vt:lpstr>Approach</vt:lpstr>
      <vt:lpstr>TECh-stack used </vt:lpstr>
      <vt:lpstr>Insights on Marketing </vt:lpstr>
      <vt:lpstr>Insights on Marketing </vt:lpstr>
      <vt:lpstr>Insights on Marketing </vt:lpstr>
      <vt:lpstr>Insights on Marketing </vt:lpstr>
      <vt:lpstr>Insights on Marketing </vt:lpstr>
      <vt:lpstr>Insights on Investor Metrics </vt:lpstr>
      <vt:lpstr>Insights on Investor Metrics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 REPORT</dc:title>
  <dc:creator>YUGANTER PRATAP</dc:creator>
  <cp:lastModifiedBy>YUGANTER PRATAP</cp:lastModifiedBy>
  <cp:revision>1</cp:revision>
  <dcterms:created xsi:type="dcterms:W3CDTF">2023-06-11T16:13:18Z</dcterms:created>
  <dcterms:modified xsi:type="dcterms:W3CDTF">2023-06-11T18:04:35Z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0x0101001BD4B3AA00175A41B6271EE6604ADE78</vt:lpwstr>
  </property>
</Properties>
</file>