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HK Grotesk Bold" charset="1" panose="00000800000000000000"/>
      <p:regular r:id="rId19"/>
    </p:embeddedFont>
    <p:embeddedFont>
      <p:font typeface="HK Grotesk"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0.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13103580" y="0"/>
            <a:ext cx="5184420" cy="10287000"/>
            <a:chOff x="0" y="0"/>
            <a:chExt cx="1365444" cy="2709333"/>
          </a:xfrm>
        </p:grpSpPr>
        <p:sp>
          <p:nvSpPr>
            <p:cNvPr name="Freeform 3" id="3"/>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004AAD"/>
            </a:solidFill>
          </p:spPr>
        </p:sp>
        <p:sp>
          <p:nvSpPr>
            <p:cNvPr name="TextBox 4" id="4"/>
            <p:cNvSpPr txBox="true"/>
            <p:nvPr/>
          </p:nvSpPr>
          <p:spPr>
            <a:xfrm>
              <a:off x="0" y="-38100"/>
              <a:ext cx="1365444"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true" rot="-4652211">
            <a:off x="12365310" y="-3027552"/>
            <a:ext cx="8718317" cy="7133168"/>
          </a:xfrm>
          <a:custGeom>
            <a:avLst/>
            <a:gdLst/>
            <a:ahLst/>
            <a:cxnLst/>
            <a:rect r="r" b="b" t="t" l="l"/>
            <a:pathLst>
              <a:path h="7133168" w="8718317">
                <a:moveTo>
                  <a:pt x="0" y="7133168"/>
                </a:moveTo>
                <a:lnTo>
                  <a:pt x="8718317" y="7133168"/>
                </a:lnTo>
                <a:lnTo>
                  <a:pt x="8718317" y="0"/>
                </a:lnTo>
                <a:lnTo>
                  <a:pt x="0" y="0"/>
                </a:lnTo>
                <a:lnTo>
                  <a:pt x="0" y="713316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30619">
            <a:off x="12889085" y="6498793"/>
            <a:ext cx="6703666" cy="6400975"/>
          </a:xfrm>
          <a:custGeom>
            <a:avLst/>
            <a:gdLst/>
            <a:ahLst/>
            <a:cxnLst/>
            <a:rect r="r" b="b" t="t" l="l"/>
            <a:pathLst>
              <a:path h="6400975" w="6703666">
                <a:moveTo>
                  <a:pt x="0" y="0"/>
                </a:moveTo>
                <a:lnTo>
                  <a:pt x="6703667" y="0"/>
                </a:lnTo>
                <a:lnTo>
                  <a:pt x="6703667" y="6400974"/>
                </a:lnTo>
                <a:lnTo>
                  <a:pt x="0" y="6400974"/>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7" id="7"/>
          <p:cNvSpPr/>
          <p:nvPr/>
        </p:nvSpPr>
        <p:spPr>
          <a:xfrm flipH="false" flipV="false" rot="1576121">
            <a:off x="16111958" y="3923286"/>
            <a:ext cx="6370216" cy="4386243"/>
          </a:xfrm>
          <a:custGeom>
            <a:avLst/>
            <a:gdLst/>
            <a:ahLst/>
            <a:cxnLst/>
            <a:rect r="r" b="b" t="t" l="l"/>
            <a:pathLst>
              <a:path h="4386243" w="6370216">
                <a:moveTo>
                  <a:pt x="0" y="0"/>
                </a:moveTo>
                <a:lnTo>
                  <a:pt x="6370216" y="0"/>
                </a:lnTo>
                <a:lnTo>
                  <a:pt x="6370216" y="4386243"/>
                </a:lnTo>
                <a:lnTo>
                  <a:pt x="0" y="4386243"/>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nvGrpSpPr>
          <p:cNvPr name="Group 8" id="8"/>
          <p:cNvGrpSpPr/>
          <p:nvPr/>
        </p:nvGrpSpPr>
        <p:grpSpPr>
          <a:xfrm rot="0">
            <a:off x="519667" y="2255175"/>
            <a:ext cx="11781507" cy="5396802"/>
            <a:chOff x="0" y="0"/>
            <a:chExt cx="15708677" cy="7195736"/>
          </a:xfrm>
        </p:grpSpPr>
        <p:sp>
          <p:nvSpPr>
            <p:cNvPr name="TextBox 9" id="9"/>
            <p:cNvSpPr txBox="true"/>
            <p:nvPr/>
          </p:nvSpPr>
          <p:spPr>
            <a:xfrm rot="0">
              <a:off x="0" y="1119171"/>
              <a:ext cx="15708677" cy="3490048"/>
            </a:xfrm>
            <a:prstGeom prst="rect">
              <a:avLst/>
            </a:prstGeom>
          </p:spPr>
          <p:txBody>
            <a:bodyPr anchor="t" rtlCol="false" tIns="0" lIns="0" bIns="0" rIns="0">
              <a:spAutoFit/>
            </a:bodyPr>
            <a:lstStyle/>
            <a:p>
              <a:pPr algn="l">
                <a:lnSpc>
                  <a:spcPts val="9900"/>
                </a:lnSpc>
              </a:pPr>
              <a:r>
                <a:rPr lang="en-US" sz="9900" b="true">
                  <a:solidFill>
                    <a:srgbClr val="FFFFFF"/>
                  </a:solidFill>
                  <a:latin typeface="HK Grotesk Bold"/>
                  <a:ea typeface="HK Grotesk Bold"/>
                  <a:cs typeface="HK Grotesk Bold"/>
                  <a:sym typeface="HK Grotesk Bold"/>
                </a:rPr>
                <a:t>Scan </a:t>
              </a:r>
            </a:p>
            <a:p>
              <a:pPr algn="l" marL="0" indent="0" lvl="0">
                <a:lnSpc>
                  <a:spcPts val="9900"/>
                </a:lnSpc>
              </a:pPr>
              <a:r>
                <a:rPr lang="en-US" b="true" sz="9900">
                  <a:solidFill>
                    <a:srgbClr val="FFFFFF"/>
                  </a:solidFill>
                  <a:latin typeface="HK Grotesk Bold"/>
                  <a:ea typeface="HK Grotesk Bold"/>
                  <a:cs typeface="HK Grotesk Bold"/>
                  <a:sym typeface="HK Grotesk Bold"/>
                </a:rPr>
                <a:t>&amp; pay</a:t>
              </a:r>
            </a:p>
          </p:txBody>
        </p:sp>
        <p:sp>
          <p:nvSpPr>
            <p:cNvPr name="TextBox 10" id="10"/>
            <p:cNvSpPr txBox="true"/>
            <p:nvPr/>
          </p:nvSpPr>
          <p:spPr>
            <a:xfrm rot="0">
              <a:off x="0" y="4916237"/>
              <a:ext cx="15708677" cy="2279499"/>
            </a:xfrm>
            <a:prstGeom prst="rect">
              <a:avLst/>
            </a:prstGeom>
          </p:spPr>
          <p:txBody>
            <a:bodyPr anchor="t" rtlCol="false" tIns="0" lIns="0" bIns="0" rIns="0">
              <a:spAutoFit/>
            </a:bodyPr>
            <a:lstStyle/>
            <a:p>
              <a:pPr algn="l" marL="0" indent="0" lvl="0">
                <a:lnSpc>
                  <a:spcPts val="4621"/>
                </a:lnSpc>
              </a:pPr>
              <a:r>
                <a:rPr lang="en-US" sz="3301">
                  <a:solidFill>
                    <a:srgbClr val="FFFFFF"/>
                  </a:solidFill>
                  <a:latin typeface="HK Grotesk"/>
                  <a:ea typeface="HK Grotesk"/>
                  <a:cs typeface="HK Grotesk"/>
                  <a:sym typeface="HK Grotesk"/>
                </a:rPr>
                <a:t>An automated system that lets users scan a QR code, upload documents, pay, and print instantly without human</a:t>
              </a:r>
            </a:p>
            <a:p>
              <a:pPr algn="l" marL="0" indent="0" lvl="0">
                <a:lnSpc>
                  <a:spcPts val="4621"/>
                </a:lnSpc>
              </a:pPr>
              <a:r>
                <a:rPr lang="en-US" sz="3301">
                  <a:solidFill>
                    <a:srgbClr val="FFFFFF"/>
                  </a:solidFill>
                  <a:latin typeface="HK Grotesk"/>
                  <a:ea typeface="HK Grotesk"/>
                  <a:cs typeface="HK Grotesk"/>
                  <a:sym typeface="HK Grotesk"/>
                </a:rPr>
                <a:t>assistance</a:t>
              </a:r>
            </a:p>
          </p:txBody>
        </p:sp>
        <p:sp>
          <p:nvSpPr>
            <p:cNvPr name="TextBox 11" id="11"/>
            <p:cNvSpPr txBox="true"/>
            <p:nvPr/>
          </p:nvSpPr>
          <p:spPr>
            <a:xfrm rot="0">
              <a:off x="0" y="-114300"/>
              <a:ext cx="15708677" cy="644866"/>
            </a:xfrm>
            <a:prstGeom prst="rect">
              <a:avLst/>
            </a:prstGeom>
          </p:spPr>
          <p:txBody>
            <a:bodyPr anchor="t" rtlCol="false" tIns="0" lIns="0" bIns="0" rIns="0">
              <a:spAutoFit/>
            </a:bodyPr>
            <a:lstStyle/>
            <a:p>
              <a:pPr algn="l" marL="0" indent="0" lvl="0">
                <a:lnSpc>
                  <a:spcPts val="4225"/>
                </a:lnSpc>
                <a:spcBef>
                  <a:spcPct val="0"/>
                </a:spcBef>
              </a:pPr>
              <a:r>
                <a:rPr lang="en-US" b="true" sz="2641" spc="87">
                  <a:solidFill>
                    <a:srgbClr val="FFFFFF"/>
                  </a:solidFill>
                  <a:latin typeface="HK Grotesk Bold"/>
                  <a:ea typeface="HK Grotesk Bold"/>
                  <a:cs typeface="HK Grotesk Bold"/>
                  <a:sym typeface="HK Grotesk Bold"/>
                </a:rPr>
                <a:t>MARCH 01</a:t>
              </a:r>
            </a:p>
          </p:txBody>
        </p:sp>
      </p:grpSp>
      <p:sp>
        <p:nvSpPr>
          <p:cNvPr name="Freeform 12" id="12"/>
          <p:cNvSpPr/>
          <p:nvPr/>
        </p:nvSpPr>
        <p:spPr>
          <a:xfrm flipH="false" flipV="false" rot="0">
            <a:off x="11994480" y="4953576"/>
            <a:ext cx="2149398" cy="1223203"/>
          </a:xfrm>
          <a:custGeom>
            <a:avLst/>
            <a:gdLst/>
            <a:ahLst/>
            <a:cxnLst/>
            <a:rect r="r" b="b" t="t" l="l"/>
            <a:pathLst>
              <a:path h="1223203" w="2149398">
                <a:moveTo>
                  <a:pt x="0" y="0"/>
                </a:moveTo>
                <a:lnTo>
                  <a:pt x="2149397" y="0"/>
                </a:lnTo>
                <a:lnTo>
                  <a:pt x="2149397"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120698" y="-194503"/>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3968275" y="9978872"/>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3968275" y="1997246"/>
            <a:ext cx="4703851" cy="376523"/>
          </a:xfrm>
          <a:prstGeom prst="rect">
            <a:avLst/>
          </a:prstGeom>
        </p:spPr>
        <p:txBody>
          <a:bodyPr anchor="t" rtlCol="false" tIns="0" lIns="0" bIns="0" rIns="0">
            <a:spAutoFit/>
          </a:bodyPr>
          <a:lstStyle/>
          <a:p>
            <a:pPr algn="l" marL="0" indent="0" lvl="0">
              <a:lnSpc>
                <a:spcPts val="3176"/>
              </a:lnSpc>
            </a:pPr>
            <a:r>
              <a:rPr lang="en-US" b="true" sz="2117" spc="78">
                <a:solidFill>
                  <a:srgbClr val="FFFFFF"/>
                </a:solidFill>
                <a:latin typeface="HK Grotesk Bold"/>
                <a:ea typeface="HK Grotesk Bold"/>
                <a:cs typeface="HK Grotesk Bold"/>
                <a:sym typeface="HK Grotesk Bold"/>
              </a:rPr>
              <a:t>PROJ</a:t>
            </a:r>
            <a:r>
              <a:rPr lang="en-US" b="true" sz="2117" spc="78">
                <a:solidFill>
                  <a:srgbClr val="FFFFFF"/>
                </a:solidFill>
                <a:latin typeface="HK Grotesk Bold"/>
                <a:ea typeface="HK Grotesk Bold"/>
                <a:cs typeface="HK Grotesk Bold"/>
                <a:sym typeface="HK Grotesk Bold"/>
              </a:rPr>
              <a:t>ECT PRESENTATION (BCS 554)</a:t>
            </a:r>
          </a:p>
        </p:txBody>
      </p:sp>
      <p:grpSp>
        <p:nvGrpSpPr>
          <p:cNvPr name="Group 16" id="16"/>
          <p:cNvGrpSpPr/>
          <p:nvPr/>
        </p:nvGrpSpPr>
        <p:grpSpPr>
          <a:xfrm rot="0">
            <a:off x="1028700" y="7983199"/>
            <a:ext cx="4014274" cy="1486692"/>
            <a:chOff x="0" y="0"/>
            <a:chExt cx="5352365" cy="1982256"/>
          </a:xfrm>
        </p:grpSpPr>
        <p:sp>
          <p:nvSpPr>
            <p:cNvPr name="TextBox 17" id="17"/>
            <p:cNvSpPr txBox="true"/>
            <p:nvPr/>
          </p:nvSpPr>
          <p:spPr>
            <a:xfrm rot="0">
              <a:off x="0" y="667171"/>
              <a:ext cx="5352365" cy="1315085"/>
            </a:xfrm>
            <a:prstGeom prst="rect">
              <a:avLst/>
            </a:prstGeom>
          </p:spPr>
          <p:txBody>
            <a:bodyPr anchor="t" rtlCol="false" tIns="0" lIns="0" bIns="0" rIns="0">
              <a:spAutoFit/>
            </a:bodyPr>
            <a:lstStyle/>
            <a:p>
              <a:pPr algn="l" marL="0" indent="0" lvl="0">
                <a:lnSpc>
                  <a:spcPts val="4042"/>
                </a:lnSpc>
              </a:pPr>
              <a:r>
                <a:rPr lang="en-US" sz="2887">
                  <a:solidFill>
                    <a:srgbClr val="FFFFFF"/>
                  </a:solidFill>
                  <a:latin typeface="HK Grotesk"/>
                  <a:ea typeface="HK Grotesk"/>
                  <a:cs typeface="HK Grotesk"/>
                  <a:sym typeface="HK Grotesk"/>
                </a:rPr>
                <a:t>KIET Group of Institution</a:t>
              </a:r>
            </a:p>
          </p:txBody>
        </p:sp>
        <p:sp>
          <p:nvSpPr>
            <p:cNvPr name="TextBox 18" id="18"/>
            <p:cNvSpPr txBox="true"/>
            <p:nvPr/>
          </p:nvSpPr>
          <p:spPr>
            <a:xfrm rot="0">
              <a:off x="0" y="-104775"/>
              <a:ext cx="5352365" cy="664422"/>
            </a:xfrm>
            <a:prstGeom prst="rect">
              <a:avLst/>
            </a:prstGeom>
          </p:spPr>
          <p:txBody>
            <a:bodyPr anchor="t" rtlCol="false" tIns="0" lIns="0" bIns="0" rIns="0">
              <a:spAutoFit/>
            </a:bodyPr>
            <a:lstStyle/>
            <a:p>
              <a:pPr algn="l" marL="0" indent="0" lvl="0">
                <a:lnSpc>
                  <a:spcPts val="4479"/>
                </a:lnSpc>
                <a:spcBef>
                  <a:spcPct val="0"/>
                </a:spcBef>
              </a:pPr>
              <a:r>
                <a:rPr lang="en-US" b="true" sz="2799" u="none">
                  <a:solidFill>
                    <a:srgbClr val="FFFFFF"/>
                  </a:solidFill>
                  <a:latin typeface="HK Grotesk Bold"/>
                  <a:ea typeface="HK Grotesk Bold"/>
                  <a:cs typeface="HK Grotesk Bold"/>
                  <a:sym typeface="HK Grotesk Bold"/>
                </a:rPr>
                <a:t>PRESENTED TO</a:t>
              </a:r>
            </a:p>
          </p:txBody>
        </p:sp>
      </p:grpSp>
      <p:grpSp>
        <p:nvGrpSpPr>
          <p:cNvPr name="Group 19" id="19"/>
          <p:cNvGrpSpPr/>
          <p:nvPr/>
        </p:nvGrpSpPr>
        <p:grpSpPr>
          <a:xfrm rot="0">
            <a:off x="8408654" y="7841202"/>
            <a:ext cx="3695922" cy="2014323"/>
            <a:chOff x="0" y="0"/>
            <a:chExt cx="4927896" cy="2685764"/>
          </a:xfrm>
        </p:grpSpPr>
        <p:sp>
          <p:nvSpPr>
            <p:cNvPr name="TextBox 20" id="20"/>
            <p:cNvSpPr txBox="true"/>
            <p:nvPr/>
          </p:nvSpPr>
          <p:spPr>
            <a:xfrm rot="0">
              <a:off x="0" y="697579"/>
              <a:ext cx="4927896" cy="1988185"/>
            </a:xfrm>
            <a:prstGeom prst="rect">
              <a:avLst/>
            </a:prstGeom>
          </p:spPr>
          <p:txBody>
            <a:bodyPr anchor="t" rtlCol="false" tIns="0" lIns="0" bIns="0" rIns="0">
              <a:spAutoFit/>
            </a:bodyPr>
            <a:lstStyle/>
            <a:p>
              <a:pPr algn="l" marL="0" indent="0" lvl="0">
                <a:lnSpc>
                  <a:spcPts val="4042"/>
                </a:lnSpc>
              </a:pPr>
              <a:r>
                <a:rPr lang="en-US" sz="2887" u="none">
                  <a:solidFill>
                    <a:srgbClr val="FFFFFF"/>
                  </a:solidFill>
                  <a:latin typeface="HK Grotesk"/>
                  <a:ea typeface="HK Grotesk"/>
                  <a:cs typeface="HK Grotesk"/>
                  <a:sym typeface="HK Grotesk"/>
                </a:rPr>
                <a:t>Presented by VANSH, SHARANDEEP, SHIV, YADUVENDRA</a:t>
              </a:r>
            </a:p>
          </p:txBody>
        </p:sp>
        <p:sp>
          <p:nvSpPr>
            <p:cNvPr name="TextBox 21" id="21"/>
            <p:cNvSpPr txBox="true"/>
            <p:nvPr/>
          </p:nvSpPr>
          <p:spPr>
            <a:xfrm rot="0">
              <a:off x="0" y="-104775"/>
              <a:ext cx="4927896" cy="664422"/>
            </a:xfrm>
            <a:prstGeom prst="rect">
              <a:avLst/>
            </a:prstGeom>
          </p:spPr>
          <p:txBody>
            <a:bodyPr anchor="t" rtlCol="false" tIns="0" lIns="0" bIns="0" rIns="0">
              <a:spAutoFit/>
            </a:bodyPr>
            <a:lstStyle/>
            <a:p>
              <a:pPr algn="l" marL="0" indent="0" lvl="0">
                <a:lnSpc>
                  <a:spcPts val="4479"/>
                </a:lnSpc>
                <a:spcBef>
                  <a:spcPct val="0"/>
                </a:spcBef>
              </a:pPr>
              <a:r>
                <a:rPr lang="en-US" b="true" sz="2799" u="none">
                  <a:solidFill>
                    <a:srgbClr val="FFFFFF"/>
                  </a:solidFill>
                  <a:latin typeface="HK Grotesk Bold"/>
                  <a:ea typeface="HK Grotesk Bold"/>
                  <a:cs typeface="HK Grotesk Bold"/>
                  <a:sym typeface="HK Grotesk Bold"/>
                </a:rPr>
                <a:t>PRESENTED BY</a:t>
              </a:r>
            </a:p>
          </p:txBody>
        </p:sp>
      </p:grpSp>
      <p:sp>
        <p:nvSpPr>
          <p:cNvPr name="Freeform 22" id="22"/>
          <p:cNvSpPr/>
          <p:nvPr/>
        </p:nvSpPr>
        <p:spPr>
          <a:xfrm flipH="false" flipV="false" rot="0">
            <a:off x="0" y="417099"/>
            <a:ext cx="13103580" cy="1198874"/>
          </a:xfrm>
          <a:custGeom>
            <a:avLst/>
            <a:gdLst/>
            <a:ahLst/>
            <a:cxnLst/>
            <a:rect r="r" b="b" t="t" l="l"/>
            <a:pathLst>
              <a:path h="1198874" w="13103580">
                <a:moveTo>
                  <a:pt x="0" y="0"/>
                </a:moveTo>
                <a:lnTo>
                  <a:pt x="13103580" y="0"/>
                </a:lnTo>
                <a:lnTo>
                  <a:pt x="13103580" y="1198874"/>
                </a:lnTo>
                <a:lnTo>
                  <a:pt x="0" y="1198874"/>
                </a:lnTo>
                <a:lnTo>
                  <a:pt x="0" y="0"/>
                </a:lnTo>
                <a:close/>
              </a:path>
            </a:pathLst>
          </a:custGeom>
          <a:blipFill>
            <a:blip r:embed="rId6"/>
            <a:stretch>
              <a:fillRect l="0" t="-325" r="0" b="-325"/>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36953" y="1819015"/>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36953" y="4181923"/>
            <a:ext cx="13491582" cy="2227953"/>
            <a:chOff x="0" y="0"/>
            <a:chExt cx="17988777" cy="2970604"/>
          </a:xfrm>
        </p:grpSpPr>
        <p:sp>
          <p:nvSpPr>
            <p:cNvPr name="TextBox 13" id="13"/>
            <p:cNvSpPr txBox="true"/>
            <p:nvPr/>
          </p:nvSpPr>
          <p:spPr>
            <a:xfrm rot="0">
              <a:off x="0" y="0"/>
              <a:ext cx="17988777"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A</a:t>
              </a:r>
              <a:r>
                <a:rPr lang="en-US" b="true" sz="2415">
                  <a:solidFill>
                    <a:srgbClr val="FFFFFF"/>
                  </a:solidFill>
                  <a:latin typeface="HK Grotesk Bold"/>
                  <a:ea typeface="HK Grotesk Bold"/>
                  <a:cs typeface="HK Grotesk Bold"/>
                  <a:sym typeface="HK Grotesk Bold"/>
                </a:rPr>
                <a:t> QR Code-Based Self-Service Kiosk for Public Printing and Payment Processing</a:t>
              </a:r>
            </a:p>
          </p:txBody>
        </p:sp>
        <p:sp>
          <p:nvSpPr>
            <p:cNvPr name="TextBox 14" id="14"/>
            <p:cNvSpPr txBox="true"/>
            <p:nvPr/>
          </p:nvSpPr>
          <p:spPr>
            <a:xfrm rot="0">
              <a:off x="0" y="708315"/>
              <a:ext cx="17988777" cy="2262290"/>
            </a:xfrm>
            <a:prstGeom prst="rect">
              <a:avLst/>
            </a:prstGeom>
          </p:spPr>
          <p:txBody>
            <a:bodyPr anchor="t" rtlCol="false" tIns="0" lIns="0" bIns="0" rIns="0">
              <a:spAutoFit/>
            </a:bodyPr>
            <a:lstStyle/>
            <a:p>
              <a:pPr algn="l" marL="0" indent="0" lvl="0">
                <a:lnSpc>
                  <a:spcPts val="2747"/>
                </a:lnSpc>
              </a:pPr>
              <a:r>
                <a:rPr lang="en-US" sz="1962">
                  <a:solidFill>
                    <a:srgbClr val="FFFFFF"/>
                  </a:solidFill>
                  <a:latin typeface="HK Grotesk"/>
                  <a:ea typeface="HK Grotesk"/>
                  <a:cs typeface="HK Grotesk"/>
                  <a:sym typeface="HK Grotesk"/>
                </a:rPr>
                <a:t>G. Kulkarni, R.</a:t>
              </a:r>
              <a:r>
                <a:rPr lang="en-US" sz="1962">
                  <a:solidFill>
                    <a:srgbClr val="FFFFFF"/>
                  </a:solidFill>
                  <a:latin typeface="HK Grotesk"/>
                  <a:ea typeface="HK Grotesk"/>
                  <a:cs typeface="HK Grotesk"/>
                  <a:sym typeface="HK Grotesk"/>
                </a:rPr>
                <a:t> Bhatia, S. M.</a:t>
              </a:r>
              <a:r>
                <a:rPr lang="en-US" sz="1962">
                  <a:solidFill>
                    <a:srgbClr val="FFFFFF"/>
                  </a:solidFill>
                  <a:latin typeface="HK Grotesk"/>
                  <a:ea typeface="HK Grotesk"/>
                  <a:cs typeface="HK Grotesk"/>
                  <a:sym typeface="HK Grotesk"/>
                </a:rPr>
                <a:t> Mehta</a:t>
              </a:r>
            </a:p>
            <a:p>
              <a:pPr algn="l" marL="0" indent="0" lvl="0">
                <a:lnSpc>
                  <a:spcPts val="2747"/>
                </a:lnSpc>
              </a:pPr>
              <a:r>
                <a:rPr lang="en-US" sz="1962">
                  <a:solidFill>
                    <a:srgbClr val="FFFFFF"/>
                  </a:solidFill>
                  <a:latin typeface="HK Grotesk"/>
                  <a:ea typeface="HK Grotesk"/>
                  <a:cs typeface="HK Grotesk"/>
                  <a:sym typeface="HK Grotesk"/>
                </a:rPr>
                <a:t>• 2022</a:t>
              </a:r>
            </a:p>
            <a:p>
              <a:pPr algn="l" marL="0" indent="0" lvl="0">
                <a:lnSpc>
                  <a:spcPts val="2747"/>
                </a:lnSpc>
              </a:pPr>
              <a:r>
                <a:rPr lang="en-US" sz="1962">
                  <a:solidFill>
                    <a:srgbClr val="FFFFFF"/>
                  </a:solidFill>
                  <a:latin typeface="HK Grotesk"/>
                  <a:ea typeface="HK Grotesk"/>
                  <a:cs typeface="HK Grotesk"/>
                  <a:sym typeface="HK Grotesk"/>
                </a:rPr>
                <a:t>• This paper presents a design for a self-service kiosk that uses QR codes for document printing and payment processing. It</a:t>
              </a:r>
            </a:p>
            <a:p>
              <a:pPr algn="l" marL="0" indent="0" lvl="0">
                <a:lnSpc>
                  <a:spcPts val="2747"/>
                </a:lnSpc>
              </a:pPr>
              <a:r>
                <a:rPr lang="en-US" sz="1962">
                  <a:solidFill>
                    <a:srgbClr val="FFFFFF"/>
                  </a:solidFill>
                  <a:latin typeface="HK Grotesk"/>
                  <a:ea typeface="HK Grotesk"/>
                  <a:cs typeface="HK Grotesk"/>
                  <a:sym typeface="HK Grotesk"/>
                </a:rPr>
                <a:t>discusses the technical specifications and user interface design, as well as the advantages of utilizing QR codes in public</a:t>
              </a:r>
            </a:p>
            <a:p>
              <a:pPr algn="l" marL="0" indent="0" lvl="0">
                <a:lnSpc>
                  <a:spcPts val="2747"/>
                </a:lnSpc>
              </a:pPr>
              <a:r>
                <a:rPr lang="en-US" sz="1962">
                  <a:solidFill>
                    <a:srgbClr val="FFFFFF"/>
                  </a:solidFill>
                  <a:latin typeface="HK Grotesk"/>
                  <a:ea typeface="HK Grotesk"/>
                  <a:cs typeface="HK Grotesk"/>
                  <a:sym typeface="HK Grotesk"/>
                </a:rPr>
                <a:t>printing services, such as convenience and efficiency</a:t>
              </a:r>
            </a:p>
          </p:txBody>
        </p:sp>
      </p:grpSp>
      <p:sp>
        <p:nvSpPr>
          <p:cNvPr name="AutoShape 15" id="15"/>
          <p:cNvSpPr/>
          <p:nvPr/>
        </p:nvSpPr>
        <p:spPr>
          <a:xfrm>
            <a:off x="2334588" y="3102301"/>
            <a:ext cx="12959375"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297355" y="1525"/>
            <a:ext cx="10104710" cy="6569464"/>
          </a:xfrm>
          <a:prstGeom prst="rect">
            <a:avLst/>
          </a:prstGeom>
        </p:spPr>
      </p:pic>
      <p:pic>
        <p:nvPicPr>
          <p:cNvPr name="Picture 3" id="3"/>
          <p:cNvPicPr>
            <a:picLocks noChangeAspect="true"/>
          </p:cNvPicPr>
          <p:nvPr/>
        </p:nvPicPr>
        <p:blipFill>
          <a:blip r:embed="rId3"/>
          <a:stretch>
            <a:fillRect/>
          </a:stretch>
        </p:blipFill>
        <p:spPr>
          <a:xfrm rot="0">
            <a:off x="8970828" y="179373"/>
            <a:ext cx="9794669" cy="6460633"/>
          </a:xfrm>
          <a:prstGeom prst="rect">
            <a:avLst/>
          </a:prstGeom>
        </p:spPr>
      </p:pic>
      <p:sp>
        <p:nvSpPr>
          <p:cNvPr name="Freeform 4" id="4"/>
          <p:cNvSpPr/>
          <p:nvPr/>
        </p:nvSpPr>
        <p:spPr>
          <a:xfrm flipH="false" flipV="true" rot="-2762835">
            <a:off x="15723129" y="6265225"/>
            <a:ext cx="7316407" cy="5986151"/>
          </a:xfrm>
          <a:custGeom>
            <a:avLst/>
            <a:gdLst/>
            <a:ahLst/>
            <a:cxnLst/>
            <a:rect r="r" b="b" t="t" l="l"/>
            <a:pathLst>
              <a:path h="5986151" w="7316407">
                <a:moveTo>
                  <a:pt x="0" y="5986150"/>
                </a:moveTo>
                <a:lnTo>
                  <a:pt x="7316407" y="5986150"/>
                </a:lnTo>
                <a:lnTo>
                  <a:pt x="7316407" y="0"/>
                </a:lnTo>
                <a:lnTo>
                  <a:pt x="0" y="0"/>
                </a:lnTo>
                <a:lnTo>
                  <a:pt x="0" y="598615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763250" y="6831169"/>
            <a:ext cx="6106659" cy="1142458"/>
            <a:chOff x="0" y="0"/>
            <a:chExt cx="8142213" cy="1523277"/>
          </a:xfrm>
        </p:grpSpPr>
        <p:sp>
          <p:nvSpPr>
            <p:cNvPr name="TextBox 6" id="6"/>
            <p:cNvSpPr txBox="true"/>
            <p:nvPr/>
          </p:nvSpPr>
          <p:spPr>
            <a:xfrm rot="0">
              <a:off x="0" y="-9525"/>
              <a:ext cx="8142213" cy="65722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FFFFFF"/>
                  </a:solidFill>
                  <a:latin typeface="HK Grotesk Bold"/>
                  <a:ea typeface="HK Grotesk Bold"/>
                  <a:cs typeface="HK Grotesk Bold"/>
                  <a:sym typeface="HK Grotesk Bold"/>
                </a:rPr>
                <a:t>Analysis of Results</a:t>
              </a:r>
            </a:p>
          </p:txBody>
        </p:sp>
        <p:sp>
          <p:nvSpPr>
            <p:cNvPr name="TextBox 7" id="7"/>
            <p:cNvSpPr txBox="true"/>
            <p:nvPr/>
          </p:nvSpPr>
          <p:spPr>
            <a:xfrm rot="0">
              <a:off x="0" y="944580"/>
              <a:ext cx="8142213" cy="578697"/>
            </a:xfrm>
            <a:prstGeom prst="rect">
              <a:avLst/>
            </a:prstGeom>
          </p:spPr>
          <p:txBody>
            <a:bodyPr anchor="t" rtlCol="false" tIns="0" lIns="0" bIns="0" rIns="0">
              <a:spAutoFit/>
            </a:bodyPr>
            <a:lstStyle/>
            <a:p>
              <a:pPr algn="ctr" marL="0" indent="0" lvl="0">
                <a:lnSpc>
                  <a:spcPts val="3639"/>
                </a:lnSpc>
              </a:pPr>
              <a:r>
                <a:rPr lang="en-US" sz="2599">
                  <a:solidFill>
                    <a:srgbClr val="FFFFFF"/>
                  </a:solidFill>
                  <a:latin typeface="HK Grotesk"/>
                  <a:ea typeface="HK Grotesk"/>
                  <a:cs typeface="HK Grotesk"/>
                  <a:sym typeface="HK Grotesk"/>
                </a:rPr>
                <a:t>Distribution of Key Features</a:t>
              </a:r>
            </a:p>
          </p:txBody>
        </p:sp>
      </p:grpSp>
      <p:grpSp>
        <p:nvGrpSpPr>
          <p:cNvPr name="Group 8" id="8"/>
          <p:cNvGrpSpPr/>
          <p:nvPr/>
        </p:nvGrpSpPr>
        <p:grpSpPr>
          <a:xfrm rot="0">
            <a:off x="0" y="9523999"/>
            <a:ext cx="18288000" cy="763001"/>
            <a:chOff x="0" y="0"/>
            <a:chExt cx="4816593" cy="200955"/>
          </a:xfrm>
        </p:grpSpPr>
        <p:sp>
          <p:nvSpPr>
            <p:cNvPr name="Freeform 9" id="9"/>
            <p:cNvSpPr/>
            <p:nvPr/>
          </p:nvSpPr>
          <p:spPr>
            <a:xfrm flipH="false" flipV="false" rot="0">
              <a:off x="0" y="0"/>
              <a:ext cx="4816592" cy="200955"/>
            </a:xfrm>
            <a:custGeom>
              <a:avLst/>
              <a:gdLst/>
              <a:ahLst/>
              <a:cxnLst/>
              <a:rect r="r" b="b" t="t" l="l"/>
              <a:pathLst>
                <a:path h="200955" w="4816592">
                  <a:moveTo>
                    <a:pt x="0" y="0"/>
                  </a:moveTo>
                  <a:lnTo>
                    <a:pt x="4816592" y="0"/>
                  </a:lnTo>
                  <a:lnTo>
                    <a:pt x="4816592" y="200955"/>
                  </a:lnTo>
                  <a:lnTo>
                    <a:pt x="0" y="200955"/>
                  </a:lnTo>
                  <a:close/>
                </a:path>
              </a:pathLst>
            </a:custGeom>
            <a:solidFill>
              <a:srgbClr val="CEC7C1"/>
            </a:solidFill>
          </p:spPr>
        </p:sp>
        <p:sp>
          <p:nvSpPr>
            <p:cNvPr name="TextBox 10" id="10"/>
            <p:cNvSpPr txBox="true"/>
            <p:nvPr/>
          </p:nvSpPr>
          <p:spPr>
            <a:xfrm>
              <a:off x="0" y="-38100"/>
              <a:ext cx="4816593" cy="239055"/>
            </a:xfrm>
            <a:prstGeom prst="rect">
              <a:avLst/>
            </a:prstGeom>
          </p:spPr>
          <p:txBody>
            <a:bodyPr anchor="ctr" rtlCol="false" tIns="50800" lIns="50800" bIns="50800" rIns="50800"/>
            <a:lstStyle/>
            <a:p>
              <a:pPr algn="ctr">
                <a:lnSpc>
                  <a:spcPts val="2100"/>
                </a:lnSpc>
              </a:pPr>
            </a:p>
          </p:txBody>
        </p:sp>
      </p:grpSp>
      <p:sp>
        <p:nvSpPr>
          <p:cNvPr name="Freeform 11" id="11"/>
          <p:cNvSpPr/>
          <p:nvPr/>
        </p:nvSpPr>
        <p:spPr>
          <a:xfrm flipH="false" flipV="true" rot="-2762835">
            <a:off x="-4756067" y="-2993075"/>
            <a:ext cx="7316407" cy="5986151"/>
          </a:xfrm>
          <a:custGeom>
            <a:avLst/>
            <a:gdLst/>
            <a:ahLst/>
            <a:cxnLst/>
            <a:rect r="r" b="b" t="t" l="l"/>
            <a:pathLst>
              <a:path h="5986151" w="7316407">
                <a:moveTo>
                  <a:pt x="0" y="5986150"/>
                </a:moveTo>
                <a:lnTo>
                  <a:pt x="7316407" y="5986150"/>
                </a:lnTo>
                <a:lnTo>
                  <a:pt x="7316407" y="0"/>
                </a:lnTo>
                <a:lnTo>
                  <a:pt x="0" y="0"/>
                </a:lnTo>
                <a:lnTo>
                  <a:pt x="0" y="598615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flipV="true">
            <a:off x="9144000" y="0"/>
            <a:ext cx="0" cy="10287000"/>
          </a:xfrm>
          <a:prstGeom prst="line">
            <a:avLst/>
          </a:prstGeom>
          <a:ln cap="flat" w="38100">
            <a:solidFill>
              <a:srgbClr val="CEC7C1"/>
            </a:solidFill>
            <a:prstDash val="solid"/>
            <a:headEnd type="none" len="sm" w="sm"/>
            <a:tailEnd type="none" len="sm" w="sm"/>
          </a:ln>
        </p:spPr>
      </p:sp>
      <p:grpSp>
        <p:nvGrpSpPr>
          <p:cNvPr name="Group 13" id="13"/>
          <p:cNvGrpSpPr/>
          <p:nvPr/>
        </p:nvGrpSpPr>
        <p:grpSpPr>
          <a:xfrm rot="0">
            <a:off x="1422349" y="6845203"/>
            <a:ext cx="6106659" cy="1142458"/>
            <a:chOff x="0" y="0"/>
            <a:chExt cx="8142213" cy="1523277"/>
          </a:xfrm>
        </p:grpSpPr>
        <p:sp>
          <p:nvSpPr>
            <p:cNvPr name="TextBox 14" id="14"/>
            <p:cNvSpPr txBox="true"/>
            <p:nvPr/>
          </p:nvSpPr>
          <p:spPr>
            <a:xfrm rot="0">
              <a:off x="0" y="-9525"/>
              <a:ext cx="8142213" cy="65722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FFFFFF"/>
                  </a:solidFill>
                  <a:latin typeface="HK Grotesk Bold"/>
                  <a:ea typeface="HK Grotesk Bold"/>
                  <a:cs typeface="HK Grotesk Bold"/>
                  <a:sym typeface="HK Grotesk Bold"/>
                </a:rPr>
                <a:t>Overview of Methodology Steps</a:t>
              </a:r>
            </a:p>
          </p:txBody>
        </p:sp>
        <p:sp>
          <p:nvSpPr>
            <p:cNvPr name="TextBox 15" id="15"/>
            <p:cNvSpPr txBox="true"/>
            <p:nvPr/>
          </p:nvSpPr>
          <p:spPr>
            <a:xfrm rot="0">
              <a:off x="0" y="944580"/>
              <a:ext cx="8142213" cy="578697"/>
            </a:xfrm>
            <a:prstGeom prst="rect">
              <a:avLst/>
            </a:prstGeom>
          </p:spPr>
          <p:txBody>
            <a:bodyPr anchor="t" rtlCol="false" tIns="0" lIns="0" bIns="0" rIns="0">
              <a:spAutoFit/>
            </a:bodyPr>
            <a:lstStyle/>
            <a:p>
              <a:pPr algn="ctr" marL="0" indent="0" lvl="0">
                <a:lnSpc>
                  <a:spcPts val="3639"/>
                </a:lnSpc>
              </a:pPr>
              <a:r>
                <a:rPr lang="en-US" sz="2599">
                  <a:solidFill>
                    <a:srgbClr val="FFFFFF"/>
                  </a:solidFill>
                  <a:latin typeface="HK Grotesk"/>
                  <a:ea typeface="HK Grotesk"/>
                  <a:cs typeface="HK Grotesk"/>
                  <a:sym typeface="HK Grotesk"/>
                </a:rPr>
                <a:t>Phases of System Development</a:t>
              </a:r>
            </a:p>
          </p:txBody>
        </p:sp>
      </p:grpSp>
      <p:sp>
        <p:nvSpPr>
          <p:cNvPr name="Freeform 16" id="16"/>
          <p:cNvSpPr/>
          <p:nvPr/>
        </p:nvSpPr>
        <p:spPr>
          <a:xfrm flipH="false" flipV="false" rot="0">
            <a:off x="17282135"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097863" y="9063797"/>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sp>
        <p:nvSpPr>
          <p:cNvPr name="TextBox 2" id="2"/>
          <p:cNvSpPr txBox="true"/>
          <p:nvPr/>
        </p:nvSpPr>
        <p:spPr>
          <a:xfrm rot="0">
            <a:off x="1028700" y="1771435"/>
            <a:ext cx="11881236" cy="1228725"/>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HK Grotesk Bold"/>
                <a:ea typeface="HK Grotesk Bold"/>
                <a:cs typeface="HK Grotesk Bold"/>
                <a:sym typeface="HK Grotesk Bold"/>
              </a:rPr>
              <a:t>R</a:t>
            </a:r>
            <a:r>
              <a:rPr lang="en-US" b="true" sz="8000">
                <a:solidFill>
                  <a:srgbClr val="FFFFFF"/>
                </a:solidFill>
                <a:latin typeface="HK Grotesk Bold"/>
                <a:ea typeface="HK Grotesk Bold"/>
                <a:cs typeface="HK Grotesk Bold"/>
                <a:sym typeface="HK Grotesk Bold"/>
              </a:rPr>
              <a:t>eferences</a:t>
            </a:r>
          </a:p>
        </p:txBody>
      </p:sp>
      <p:sp>
        <p:nvSpPr>
          <p:cNvPr name="Freeform 3" id="3"/>
          <p:cNvSpPr/>
          <p:nvPr/>
        </p:nvSpPr>
        <p:spPr>
          <a:xfrm flipH="false" flipV="true" rot="-1189346">
            <a:off x="4318620" y="8949068"/>
            <a:ext cx="7316407" cy="5986151"/>
          </a:xfrm>
          <a:custGeom>
            <a:avLst/>
            <a:gdLst/>
            <a:ahLst/>
            <a:cxnLst/>
            <a:rect r="r" b="b" t="t" l="l"/>
            <a:pathLst>
              <a:path h="5986151" w="7316407">
                <a:moveTo>
                  <a:pt x="0" y="5986151"/>
                </a:moveTo>
                <a:lnTo>
                  <a:pt x="7316407" y="5986151"/>
                </a:lnTo>
                <a:lnTo>
                  <a:pt x="7316407"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171963" y="611601"/>
            <a:ext cx="8652962" cy="10287000"/>
            <a:chOff x="0" y="0"/>
            <a:chExt cx="658703" cy="783094"/>
          </a:xfrm>
        </p:grpSpPr>
        <p:sp>
          <p:nvSpPr>
            <p:cNvPr name="Freeform 5" id="5"/>
            <p:cNvSpPr/>
            <p:nvPr/>
          </p:nvSpPr>
          <p:spPr>
            <a:xfrm flipH="false" flipV="false" rot="0">
              <a:off x="0" y="0"/>
              <a:ext cx="658703" cy="783094"/>
            </a:xfrm>
            <a:custGeom>
              <a:avLst/>
              <a:gdLst/>
              <a:ahLst/>
              <a:cxnLst/>
              <a:rect r="r" b="b" t="t" l="l"/>
              <a:pathLst>
                <a:path h="783094" w="658703">
                  <a:moveTo>
                    <a:pt x="203200" y="0"/>
                  </a:moveTo>
                  <a:lnTo>
                    <a:pt x="658703" y="0"/>
                  </a:lnTo>
                  <a:lnTo>
                    <a:pt x="455503" y="783094"/>
                  </a:lnTo>
                  <a:lnTo>
                    <a:pt x="0" y="783094"/>
                  </a:lnTo>
                  <a:lnTo>
                    <a:pt x="203200" y="0"/>
                  </a:lnTo>
                  <a:close/>
                </a:path>
              </a:pathLst>
            </a:custGeom>
            <a:blipFill>
              <a:blip r:embed="rId4"/>
              <a:stretch>
                <a:fillRect l="-9442" t="0" r="-9442" b="0"/>
              </a:stretch>
            </a:blipFill>
          </p:spPr>
        </p:sp>
      </p:grpSp>
      <p:sp>
        <p:nvSpPr>
          <p:cNvPr name="Freeform 6" id="6"/>
          <p:cNvSpPr/>
          <p:nvPr/>
        </p:nvSpPr>
        <p:spPr>
          <a:xfrm flipH="false" flipV="false" rot="0">
            <a:off x="13068066"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20698" y="864669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199987"/>
            <a:ext cx="18288000" cy="1415985"/>
          </a:xfrm>
          <a:custGeom>
            <a:avLst/>
            <a:gdLst/>
            <a:ahLst/>
            <a:cxnLst/>
            <a:rect r="r" b="b" t="t" l="l"/>
            <a:pathLst>
              <a:path h="1415985" w="18288000">
                <a:moveTo>
                  <a:pt x="0" y="0"/>
                </a:moveTo>
                <a:lnTo>
                  <a:pt x="18288000" y="0"/>
                </a:lnTo>
                <a:lnTo>
                  <a:pt x="18288000" y="1415986"/>
                </a:lnTo>
                <a:lnTo>
                  <a:pt x="0" y="1415986"/>
                </a:lnTo>
                <a:lnTo>
                  <a:pt x="0" y="0"/>
                </a:lnTo>
                <a:close/>
              </a:path>
            </a:pathLst>
          </a:custGeom>
          <a:blipFill>
            <a:blip r:embed="rId7"/>
            <a:stretch>
              <a:fillRect l="0" t="-1801" r="0" b="-17133"/>
            </a:stretch>
          </a:blipFill>
        </p:spPr>
      </p:sp>
      <p:sp>
        <p:nvSpPr>
          <p:cNvPr name="TextBox 9" id="9"/>
          <p:cNvSpPr txBox="true"/>
          <p:nvPr/>
        </p:nvSpPr>
        <p:spPr>
          <a:xfrm rot="0">
            <a:off x="711334" y="3104935"/>
            <a:ext cx="10946989" cy="1639898"/>
          </a:xfrm>
          <a:prstGeom prst="rect">
            <a:avLst/>
          </a:prstGeom>
        </p:spPr>
        <p:txBody>
          <a:bodyPr anchor="t" rtlCol="false" tIns="0" lIns="0" bIns="0" rIns="0">
            <a:spAutoFit/>
          </a:bodyPr>
          <a:lstStyle/>
          <a:p>
            <a:pPr algn="l" marL="497297" indent="-248649" lvl="1">
              <a:lnSpc>
                <a:spcPts val="3224"/>
              </a:lnSpc>
              <a:buFont typeface="Arial"/>
              <a:buChar char="•"/>
            </a:pPr>
            <a:r>
              <a:rPr lang="en-US" sz="2303">
                <a:solidFill>
                  <a:srgbClr val="FFFFFF"/>
                </a:solidFill>
                <a:latin typeface="HK Grotesk"/>
                <a:ea typeface="HK Grotesk"/>
                <a:cs typeface="HK Grotesk"/>
                <a:sym typeface="HK Grotesk"/>
              </a:rPr>
              <a:t>B. N. N</a:t>
            </a:r>
            <a:r>
              <a:rPr lang="en-US" sz="2303" u="none">
                <a:solidFill>
                  <a:srgbClr val="FFFFFF"/>
                </a:solidFill>
                <a:latin typeface="HK Grotesk"/>
                <a:ea typeface="HK Grotesk"/>
                <a:cs typeface="HK Grotesk"/>
                <a:sym typeface="HK Grotesk"/>
              </a:rPr>
              <a:t>aga Vamsi, V. S. Srinivas, and A. S. R. Murthy, “Automated</a:t>
            </a:r>
          </a:p>
          <a:p>
            <a:pPr algn="l">
              <a:lnSpc>
                <a:spcPts val="3224"/>
              </a:lnSpc>
            </a:pPr>
            <a:r>
              <a:rPr lang="en-US" sz="2303" u="none">
                <a:solidFill>
                  <a:srgbClr val="FFFFFF"/>
                </a:solidFill>
                <a:latin typeface="HK Grotesk"/>
                <a:ea typeface="HK Grotesk"/>
                <a:cs typeface="HK Grotesk"/>
                <a:sym typeface="HK Grotesk"/>
              </a:rPr>
              <a:t>      </a:t>
            </a:r>
            <a:r>
              <a:rPr lang="en-US" sz="2303" u="none">
                <a:solidFill>
                  <a:srgbClr val="FFFFFF"/>
                </a:solidFill>
                <a:latin typeface="HK Grotesk"/>
                <a:ea typeface="HK Grotesk"/>
                <a:cs typeface="HK Grotesk"/>
                <a:sym typeface="HK Grotesk"/>
              </a:rPr>
              <a:t>public printing service through QR code-based payment and</a:t>
            </a:r>
          </a:p>
          <a:p>
            <a:pPr algn="l">
              <a:lnSpc>
                <a:spcPts val="3224"/>
              </a:lnSpc>
            </a:pPr>
            <a:r>
              <a:rPr lang="en-US" sz="2303" u="none">
                <a:solidFill>
                  <a:srgbClr val="FFFFFF"/>
                </a:solidFill>
                <a:latin typeface="HK Grotesk"/>
                <a:ea typeface="HK Grotesk"/>
                <a:cs typeface="HK Grotesk"/>
                <a:sym typeface="HK Grotesk"/>
              </a:rPr>
              <a:t>      document upload,” International Conference on IoT and Applications,</a:t>
            </a:r>
          </a:p>
          <a:p>
            <a:pPr algn="l">
              <a:lnSpc>
                <a:spcPts val="3224"/>
              </a:lnSpc>
            </a:pPr>
            <a:r>
              <a:rPr lang="en-US" sz="2303" u="none">
                <a:solidFill>
                  <a:srgbClr val="FFFFFF"/>
                </a:solidFill>
                <a:latin typeface="HK Grotesk"/>
                <a:ea typeface="HK Grotesk"/>
                <a:cs typeface="HK Grotesk"/>
                <a:sym typeface="HK Grotesk"/>
              </a:rPr>
              <a:t>      pp. 67-72, 2023</a:t>
            </a:r>
          </a:p>
        </p:txBody>
      </p:sp>
      <p:sp>
        <p:nvSpPr>
          <p:cNvPr name="TextBox 10" id="10"/>
          <p:cNvSpPr txBox="true"/>
          <p:nvPr/>
        </p:nvSpPr>
        <p:spPr>
          <a:xfrm rot="0">
            <a:off x="711334" y="4975128"/>
            <a:ext cx="10943914" cy="1639453"/>
          </a:xfrm>
          <a:prstGeom prst="rect">
            <a:avLst/>
          </a:prstGeom>
        </p:spPr>
        <p:txBody>
          <a:bodyPr anchor="t" rtlCol="false" tIns="0" lIns="0" bIns="0" rIns="0">
            <a:spAutoFit/>
          </a:bodyPr>
          <a:lstStyle/>
          <a:p>
            <a:pPr algn="l" marL="497158" indent="-248579" lvl="1">
              <a:lnSpc>
                <a:spcPts val="3223"/>
              </a:lnSpc>
              <a:buFont typeface="Arial"/>
              <a:buChar char="•"/>
            </a:pPr>
            <a:r>
              <a:rPr lang="en-US" sz="2302">
                <a:solidFill>
                  <a:srgbClr val="FFFFFF"/>
                </a:solidFill>
                <a:latin typeface="HK Grotesk"/>
                <a:ea typeface="HK Grotesk"/>
                <a:cs typeface="HK Grotesk"/>
                <a:sym typeface="HK Grotesk"/>
              </a:rPr>
              <a:t>G. Kulk</a:t>
            </a:r>
            <a:r>
              <a:rPr lang="en-US" sz="2302" u="none">
                <a:solidFill>
                  <a:srgbClr val="FFFFFF"/>
                </a:solidFill>
                <a:latin typeface="HK Grotesk"/>
                <a:ea typeface="HK Grotesk"/>
                <a:cs typeface="HK Grotesk"/>
                <a:sym typeface="HK Grotesk"/>
              </a:rPr>
              <a:t>arni, R. Bhatia, and S. M. Mehta, “QR code-based automated</a:t>
            </a:r>
          </a:p>
          <a:p>
            <a:pPr algn="l">
              <a:lnSpc>
                <a:spcPts val="3223"/>
              </a:lnSpc>
            </a:pPr>
            <a:r>
              <a:rPr lang="en-US" sz="2302" u="none">
                <a:solidFill>
                  <a:srgbClr val="FFFFFF"/>
                </a:solidFill>
                <a:latin typeface="HK Grotesk"/>
                <a:ea typeface="HK Grotesk"/>
                <a:cs typeface="HK Grotesk"/>
                <a:sym typeface="HK Grotesk"/>
              </a:rPr>
              <a:t>      self-service kiosk for </a:t>
            </a:r>
            <a:r>
              <a:rPr lang="en-US" sz="2302" u="none">
                <a:solidFill>
                  <a:srgbClr val="FFFFFF"/>
                </a:solidFill>
                <a:latin typeface="HK Grotesk"/>
                <a:ea typeface="HK Grotesk"/>
                <a:cs typeface="HK Grotesk"/>
                <a:sym typeface="HK Grotesk"/>
              </a:rPr>
              <a:t>public printing and payment processing,” IEEE</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Transactions on Consumer Electronics, vol. 67, no. 3, pp. 1015-1022,</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Sep. 2022</a:t>
            </a:r>
          </a:p>
        </p:txBody>
      </p:sp>
      <p:sp>
        <p:nvSpPr>
          <p:cNvPr name="TextBox 11" id="11"/>
          <p:cNvSpPr txBox="true"/>
          <p:nvPr/>
        </p:nvSpPr>
        <p:spPr>
          <a:xfrm rot="0">
            <a:off x="711334" y="6719356"/>
            <a:ext cx="10943914" cy="2044379"/>
          </a:xfrm>
          <a:prstGeom prst="rect">
            <a:avLst/>
          </a:prstGeom>
        </p:spPr>
        <p:txBody>
          <a:bodyPr anchor="t" rtlCol="false" tIns="0" lIns="0" bIns="0" rIns="0">
            <a:spAutoFit/>
          </a:bodyPr>
          <a:lstStyle/>
          <a:p>
            <a:pPr algn="l" marL="497158" indent="-248579" lvl="1">
              <a:lnSpc>
                <a:spcPts val="3223"/>
              </a:lnSpc>
              <a:buFont typeface="Arial"/>
              <a:buChar char="•"/>
            </a:pPr>
            <a:r>
              <a:rPr lang="en-US" sz="2302">
                <a:solidFill>
                  <a:srgbClr val="FFFFFF"/>
                </a:solidFill>
                <a:latin typeface="HK Grotesk"/>
                <a:ea typeface="HK Grotesk"/>
                <a:cs typeface="HK Grotesk"/>
                <a:sym typeface="HK Grotesk"/>
              </a:rPr>
              <a:t>H. Lu, H. W</a:t>
            </a:r>
            <a:r>
              <a:rPr lang="en-US" sz="2302" u="none">
                <a:solidFill>
                  <a:srgbClr val="FFFFFF"/>
                </a:solidFill>
                <a:latin typeface="HK Grotesk"/>
                <a:ea typeface="HK Grotesk"/>
                <a:cs typeface="HK Grotesk"/>
                <a:sym typeface="HK Grotesk"/>
              </a:rPr>
              <a:t>ang, S. W. Yoon, and D. Won, “Real-Time Stencil Printing</a:t>
            </a:r>
          </a:p>
          <a:p>
            <a:pPr algn="l">
              <a:lnSpc>
                <a:spcPts val="3223"/>
              </a:lnSpc>
            </a:pPr>
            <a:r>
              <a:rPr lang="en-US" sz="2302" u="none">
                <a:solidFill>
                  <a:srgbClr val="FFFFFF"/>
                </a:solidFill>
                <a:latin typeface="HK Grotesk"/>
                <a:ea typeface="HK Grotesk"/>
                <a:cs typeface="HK Grotesk"/>
                <a:sym typeface="HK Grotesk"/>
              </a:rPr>
              <a:t>      Optimization Using a Hybrid M</a:t>
            </a:r>
            <a:r>
              <a:rPr lang="en-US" sz="2302" u="none">
                <a:solidFill>
                  <a:srgbClr val="FFFFFF"/>
                </a:solidFill>
                <a:latin typeface="HK Grotesk"/>
                <a:ea typeface="HK Grotesk"/>
                <a:cs typeface="HK Grotesk"/>
                <a:sym typeface="HK Grotesk"/>
              </a:rPr>
              <a:t>ulti-Layer Online Sequential Extreme</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Learning and Evolutionary Search Approach,” IEEE</a:t>
            </a: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Transactions on</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Components, Packaging and Manufacturing Technology, vol. 9, no. 12,</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2019</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sp>
        <p:nvSpPr>
          <p:cNvPr name="Freeform 2" id="2"/>
          <p:cNvSpPr/>
          <p:nvPr/>
        </p:nvSpPr>
        <p:spPr>
          <a:xfrm flipH="false" flipV="true" rot="-7150026">
            <a:off x="3828092" y="9426229"/>
            <a:ext cx="7316407" cy="5986151"/>
          </a:xfrm>
          <a:custGeom>
            <a:avLst/>
            <a:gdLst/>
            <a:ahLst/>
            <a:cxnLst/>
            <a:rect r="r" b="b" t="t" l="l"/>
            <a:pathLst>
              <a:path h="5986151" w="7316407">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33292"/>
            <a:ext cx="8115300" cy="393478"/>
          </a:xfrm>
          <a:prstGeom prst="rect">
            <a:avLst/>
          </a:prstGeom>
        </p:spPr>
        <p:txBody>
          <a:bodyPr anchor="t" rtlCol="false" tIns="0" lIns="0" bIns="0" rIns="0">
            <a:spAutoFit/>
          </a:bodyPr>
          <a:lstStyle/>
          <a:p>
            <a:pPr algn="l" marL="0" indent="0" lvl="0">
              <a:lnSpc>
                <a:spcPts val="3258"/>
              </a:lnSpc>
            </a:pPr>
            <a:r>
              <a:rPr lang="en-US" b="true" sz="2172" spc="80">
                <a:solidFill>
                  <a:srgbClr val="FFFFFF"/>
                </a:solidFill>
                <a:latin typeface="HK Grotesk Bold"/>
                <a:ea typeface="HK Grotesk Bold"/>
                <a:cs typeface="HK Grotesk Bold"/>
                <a:sym typeface="HK Grotesk Bold"/>
              </a:rPr>
              <a:t>THANK YOU FOR YOUR ATTENTION!</a:t>
            </a:r>
          </a:p>
        </p:txBody>
      </p:sp>
      <p:grpSp>
        <p:nvGrpSpPr>
          <p:cNvPr name="Group 4" id="4"/>
          <p:cNvGrpSpPr/>
          <p:nvPr/>
        </p:nvGrpSpPr>
        <p:grpSpPr>
          <a:xfrm rot="0">
            <a:off x="10444277" y="1526770"/>
            <a:ext cx="9321839" cy="8671027"/>
            <a:chOff x="0" y="0"/>
            <a:chExt cx="841869" cy="783094"/>
          </a:xfrm>
        </p:grpSpPr>
        <p:sp>
          <p:nvSpPr>
            <p:cNvPr name="Freeform 5" id="5"/>
            <p:cNvSpPr/>
            <p:nvPr/>
          </p:nvSpPr>
          <p:spPr>
            <a:xfrm flipH="false" flipV="false" rot="0">
              <a:off x="0" y="0"/>
              <a:ext cx="841869" cy="783094"/>
            </a:xfrm>
            <a:custGeom>
              <a:avLst/>
              <a:gdLst/>
              <a:ahLst/>
              <a:cxnLst/>
              <a:rect r="r" b="b" t="t" l="l"/>
              <a:pathLst>
                <a:path h="783094" w="841869">
                  <a:moveTo>
                    <a:pt x="203200" y="0"/>
                  </a:moveTo>
                  <a:lnTo>
                    <a:pt x="841869" y="0"/>
                  </a:lnTo>
                  <a:lnTo>
                    <a:pt x="638669" y="783094"/>
                  </a:lnTo>
                  <a:lnTo>
                    <a:pt x="0" y="783094"/>
                  </a:lnTo>
                  <a:lnTo>
                    <a:pt x="203200" y="0"/>
                  </a:lnTo>
                  <a:close/>
                </a:path>
              </a:pathLst>
            </a:custGeom>
            <a:blipFill>
              <a:blip r:embed="rId4"/>
              <a:stretch>
                <a:fillRect l="-28376" t="0" r="-28376" b="0"/>
              </a:stretch>
            </a:blipFill>
          </p:spPr>
        </p:sp>
      </p:grpSp>
      <p:sp>
        <p:nvSpPr>
          <p:cNvPr name="Freeform 6" id="6"/>
          <p:cNvSpPr/>
          <p:nvPr/>
        </p:nvSpPr>
        <p:spPr>
          <a:xfrm flipH="false" flipV="false" rot="0">
            <a:off x="10999852" y="-137353"/>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28934" y="9863236"/>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199987"/>
            <a:ext cx="18288000" cy="1415985"/>
          </a:xfrm>
          <a:custGeom>
            <a:avLst/>
            <a:gdLst/>
            <a:ahLst/>
            <a:cxnLst/>
            <a:rect r="r" b="b" t="t" l="l"/>
            <a:pathLst>
              <a:path h="1415985" w="18288000">
                <a:moveTo>
                  <a:pt x="0" y="0"/>
                </a:moveTo>
                <a:lnTo>
                  <a:pt x="18288000" y="0"/>
                </a:lnTo>
                <a:lnTo>
                  <a:pt x="18288000" y="1415986"/>
                </a:lnTo>
                <a:lnTo>
                  <a:pt x="0" y="1415986"/>
                </a:lnTo>
                <a:lnTo>
                  <a:pt x="0" y="0"/>
                </a:lnTo>
                <a:close/>
              </a:path>
            </a:pathLst>
          </a:custGeom>
          <a:blipFill>
            <a:blip r:embed="rId7"/>
            <a:stretch>
              <a:fillRect l="0" t="-1801" r="0" b="-17133"/>
            </a:stretch>
          </a:blipFill>
        </p:spPr>
      </p:sp>
      <p:sp>
        <p:nvSpPr>
          <p:cNvPr name="TextBox 9" id="9"/>
          <p:cNvSpPr txBox="true"/>
          <p:nvPr/>
        </p:nvSpPr>
        <p:spPr>
          <a:xfrm rot="0">
            <a:off x="745765" y="2102711"/>
            <a:ext cx="8879020" cy="120015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Thank you </a:t>
            </a:r>
          </a:p>
        </p:txBody>
      </p:sp>
      <p:sp>
        <p:nvSpPr>
          <p:cNvPr name="TextBox 10" id="10"/>
          <p:cNvSpPr txBox="true"/>
          <p:nvPr/>
        </p:nvSpPr>
        <p:spPr>
          <a:xfrm rot="0">
            <a:off x="745765" y="4316586"/>
            <a:ext cx="8058289" cy="520609"/>
          </a:xfrm>
          <a:prstGeom prst="rect">
            <a:avLst/>
          </a:prstGeom>
        </p:spPr>
        <p:txBody>
          <a:bodyPr anchor="t" rtlCol="false" tIns="0" lIns="0" bIns="0" rIns="0">
            <a:spAutoFit/>
          </a:bodyPr>
          <a:lstStyle/>
          <a:p>
            <a:pPr algn="l">
              <a:lnSpc>
                <a:spcPts val="4170"/>
              </a:lnSpc>
            </a:pPr>
            <a:r>
              <a:rPr lang="en-US" sz="2978" u="none">
                <a:solidFill>
                  <a:srgbClr val="FFFFFF"/>
                </a:solidFill>
                <a:latin typeface="HK Grotesk"/>
                <a:ea typeface="HK Grotesk"/>
                <a:cs typeface="HK Grotesk"/>
                <a:sym typeface="HK Grotesk"/>
              </a:rPr>
              <a:t>Email </a:t>
            </a:r>
          </a:p>
        </p:txBody>
      </p:sp>
      <p:sp>
        <p:nvSpPr>
          <p:cNvPr name="TextBox 11" id="11"/>
          <p:cNvSpPr txBox="true"/>
          <p:nvPr/>
        </p:nvSpPr>
        <p:spPr>
          <a:xfrm rot="0">
            <a:off x="745765" y="4931829"/>
            <a:ext cx="8058289" cy="472904"/>
          </a:xfrm>
          <a:prstGeom prst="rect">
            <a:avLst/>
          </a:prstGeom>
        </p:spPr>
        <p:txBody>
          <a:bodyPr anchor="t" rtlCol="false" tIns="0" lIns="0" bIns="0" rIns="0">
            <a:spAutoFit/>
          </a:bodyPr>
          <a:lstStyle/>
          <a:p>
            <a:pPr algn="l" marL="0" indent="0" lvl="0">
              <a:lnSpc>
                <a:spcPts val="3765"/>
              </a:lnSpc>
              <a:spcBef>
                <a:spcPct val="0"/>
              </a:spcBef>
            </a:pPr>
            <a:r>
              <a:rPr lang="en-US" b="true" sz="3137">
                <a:solidFill>
                  <a:srgbClr val="FFFFFF"/>
                </a:solidFill>
                <a:latin typeface="HK Grotesk Bold"/>
                <a:ea typeface="HK Grotesk Bold"/>
                <a:cs typeface="HK Grotesk Bold"/>
                <a:sym typeface="HK Grotesk Bold"/>
              </a:rPr>
              <a:t>vansh.2226cs1056@kiet.edu</a:t>
            </a:r>
          </a:p>
        </p:txBody>
      </p:sp>
      <p:sp>
        <p:nvSpPr>
          <p:cNvPr name="TextBox 12" id="12"/>
          <p:cNvSpPr txBox="true"/>
          <p:nvPr/>
        </p:nvSpPr>
        <p:spPr>
          <a:xfrm rot="0">
            <a:off x="745765" y="5724313"/>
            <a:ext cx="8058289" cy="520609"/>
          </a:xfrm>
          <a:prstGeom prst="rect">
            <a:avLst/>
          </a:prstGeom>
        </p:spPr>
        <p:txBody>
          <a:bodyPr anchor="t" rtlCol="false" tIns="0" lIns="0" bIns="0" rIns="0">
            <a:spAutoFit/>
          </a:bodyPr>
          <a:lstStyle/>
          <a:p>
            <a:pPr algn="l">
              <a:lnSpc>
                <a:spcPts val="4170"/>
              </a:lnSpc>
            </a:pPr>
            <a:r>
              <a:rPr lang="en-US" sz="2978" u="none">
                <a:solidFill>
                  <a:srgbClr val="FFFFFF"/>
                </a:solidFill>
                <a:latin typeface="HK Grotesk"/>
                <a:ea typeface="HK Grotesk"/>
                <a:cs typeface="HK Grotesk"/>
                <a:sym typeface="HK Grotesk"/>
              </a:rPr>
              <a:t>Call us </a:t>
            </a:r>
          </a:p>
        </p:txBody>
      </p:sp>
      <p:sp>
        <p:nvSpPr>
          <p:cNvPr name="TextBox 13" id="13"/>
          <p:cNvSpPr txBox="true"/>
          <p:nvPr/>
        </p:nvSpPr>
        <p:spPr>
          <a:xfrm rot="0">
            <a:off x="745765" y="6339557"/>
            <a:ext cx="8058289" cy="472904"/>
          </a:xfrm>
          <a:prstGeom prst="rect">
            <a:avLst/>
          </a:prstGeom>
        </p:spPr>
        <p:txBody>
          <a:bodyPr anchor="t" rtlCol="false" tIns="0" lIns="0" bIns="0" rIns="0">
            <a:spAutoFit/>
          </a:bodyPr>
          <a:lstStyle/>
          <a:p>
            <a:pPr algn="l" marL="0" indent="0" lvl="0">
              <a:lnSpc>
                <a:spcPts val="3765"/>
              </a:lnSpc>
              <a:spcBef>
                <a:spcPct val="0"/>
              </a:spcBef>
            </a:pPr>
            <a:r>
              <a:rPr lang="en-US" b="true" sz="3137">
                <a:solidFill>
                  <a:srgbClr val="FFFFFF"/>
                </a:solidFill>
                <a:latin typeface="HK Grotesk Bold"/>
                <a:ea typeface="HK Grotesk Bold"/>
                <a:cs typeface="HK Grotesk Bold"/>
                <a:sym typeface="HK Grotesk Bold"/>
              </a:rPr>
              <a:t>+91-9368008551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sp>
        <p:nvSpPr>
          <p:cNvPr name="TextBox 2" id="2"/>
          <p:cNvSpPr txBox="true"/>
          <p:nvPr/>
        </p:nvSpPr>
        <p:spPr>
          <a:xfrm rot="0">
            <a:off x="918257" y="1771435"/>
            <a:ext cx="11881236" cy="1228725"/>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HK Grotesk Bold"/>
                <a:ea typeface="HK Grotesk Bold"/>
                <a:cs typeface="HK Grotesk Bold"/>
                <a:sym typeface="HK Grotesk Bold"/>
              </a:rPr>
              <a:t>Table</a:t>
            </a:r>
            <a:r>
              <a:rPr lang="en-US" b="true" sz="8000">
                <a:solidFill>
                  <a:srgbClr val="FFFFFF"/>
                </a:solidFill>
                <a:latin typeface="HK Grotesk Bold"/>
                <a:ea typeface="HK Grotesk Bold"/>
                <a:cs typeface="HK Grotesk Bold"/>
                <a:sym typeface="HK Grotesk Bold"/>
              </a:rPr>
              <a:t> of content</a:t>
            </a:r>
          </a:p>
        </p:txBody>
      </p:sp>
      <p:sp>
        <p:nvSpPr>
          <p:cNvPr name="Freeform 3" id="3"/>
          <p:cNvSpPr/>
          <p:nvPr/>
        </p:nvSpPr>
        <p:spPr>
          <a:xfrm flipH="false" flipV="true" rot="-2078283">
            <a:off x="8621027" y="6691567"/>
            <a:ext cx="7316407" cy="5986151"/>
          </a:xfrm>
          <a:custGeom>
            <a:avLst/>
            <a:gdLst/>
            <a:ahLst/>
            <a:cxnLst/>
            <a:rect r="r" b="b" t="t" l="l"/>
            <a:pathLst>
              <a:path h="5986151" w="7316407">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279230" y="0"/>
            <a:ext cx="8652962" cy="10287000"/>
            <a:chOff x="0" y="0"/>
            <a:chExt cx="658703" cy="783094"/>
          </a:xfrm>
        </p:grpSpPr>
        <p:sp>
          <p:nvSpPr>
            <p:cNvPr name="Freeform 5" id="5"/>
            <p:cNvSpPr/>
            <p:nvPr/>
          </p:nvSpPr>
          <p:spPr>
            <a:xfrm flipH="false" flipV="false" rot="0">
              <a:off x="0" y="0"/>
              <a:ext cx="658703" cy="783094"/>
            </a:xfrm>
            <a:custGeom>
              <a:avLst/>
              <a:gdLst/>
              <a:ahLst/>
              <a:cxnLst/>
              <a:rect r="r" b="b" t="t" l="l"/>
              <a:pathLst>
                <a:path h="783094" w="658703">
                  <a:moveTo>
                    <a:pt x="203200" y="0"/>
                  </a:moveTo>
                  <a:lnTo>
                    <a:pt x="658703" y="0"/>
                  </a:lnTo>
                  <a:lnTo>
                    <a:pt x="455503" y="783094"/>
                  </a:lnTo>
                  <a:lnTo>
                    <a:pt x="0" y="783094"/>
                  </a:lnTo>
                  <a:lnTo>
                    <a:pt x="203200" y="0"/>
                  </a:lnTo>
                  <a:close/>
                </a:path>
              </a:pathLst>
            </a:custGeom>
            <a:blipFill>
              <a:blip r:embed="rId4"/>
              <a:stretch>
                <a:fillRect l="-9442" t="0" r="-9442" b="0"/>
              </a:stretch>
            </a:blipFill>
          </p:spPr>
        </p:sp>
      </p:grpSp>
      <p:sp>
        <p:nvSpPr>
          <p:cNvPr name="Freeform 6" id="6"/>
          <p:cNvSpPr/>
          <p:nvPr/>
        </p:nvSpPr>
        <p:spPr>
          <a:xfrm flipH="false" flipV="false" rot="0">
            <a:off x="13068066"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20698" y="864669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417099"/>
            <a:ext cx="13103580" cy="1198874"/>
          </a:xfrm>
          <a:custGeom>
            <a:avLst/>
            <a:gdLst/>
            <a:ahLst/>
            <a:cxnLst/>
            <a:rect r="r" b="b" t="t" l="l"/>
            <a:pathLst>
              <a:path h="1198874" w="13103580">
                <a:moveTo>
                  <a:pt x="0" y="0"/>
                </a:moveTo>
                <a:lnTo>
                  <a:pt x="13103580" y="0"/>
                </a:lnTo>
                <a:lnTo>
                  <a:pt x="13103580" y="1198874"/>
                </a:lnTo>
                <a:lnTo>
                  <a:pt x="0" y="1198874"/>
                </a:lnTo>
                <a:lnTo>
                  <a:pt x="0" y="0"/>
                </a:lnTo>
                <a:close/>
              </a:path>
            </a:pathLst>
          </a:custGeom>
          <a:blipFill>
            <a:blip r:embed="rId7"/>
            <a:stretch>
              <a:fillRect l="0" t="-325" r="0" b="-325"/>
            </a:stretch>
          </a:blipFill>
        </p:spPr>
      </p:sp>
      <p:grpSp>
        <p:nvGrpSpPr>
          <p:cNvPr name="Group 9" id="9"/>
          <p:cNvGrpSpPr/>
          <p:nvPr/>
        </p:nvGrpSpPr>
        <p:grpSpPr>
          <a:xfrm rot="0">
            <a:off x="1028700" y="3000160"/>
            <a:ext cx="7663502" cy="889918"/>
            <a:chOff x="0" y="0"/>
            <a:chExt cx="10218002" cy="1186557"/>
          </a:xfrm>
        </p:grpSpPr>
        <p:sp>
          <p:nvSpPr>
            <p:cNvPr name="TextBox 10" id="10"/>
            <p:cNvSpPr txBox="true"/>
            <p:nvPr/>
          </p:nvSpPr>
          <p:spPr>
            <a:xfrm rot="0">
              <a:off x="0" y="0"/>
              <a:ext cx="10218002" cy="504526"/>
            </a:xfrm>
            <a:prstGeom prst="rect">
              <a:avLst/>
            </a:prstGeom>
          </p:spPr>
          <p:txBody>
            <a:bodyPr anchor="t" rtlCol="false" tIns="0" lIns="0" bIns="0" rIns="0">
              <a:spAutoFit/>
            </a:bodyPr>
            <a:lstStyle/>
            <a:p>
              <a:pPr algn="l" marL="0" indent="0" lvl="0">
                <a:lnSpc>
                  <a:spcPts val="2991"/>
                </a:lnSpc>
                <a:spcBef>
                  <a:spcPct val="0"/>
                </a:spcBef>
              </a:pPr>
              <a:r>
                <a:rPr lang="en-US" b="true" sz="2492">
                  <a:solidFill>
                    <a:srgbClr val="FFFFFF"/>
                  </a:solidFill>
                  <a:latin typeface="HK Grotesk Bold"/>
                  <a:ea typeface="HK Grotesk Bold"/>
                  <a:cs typeface="HK Grotesk Bold"/>
                  <a:sym typeface="HK Grotesk Bold"/>
                </a:rPr>
                <a:t>Probl</a:t>
              </a:r>
              <a:r>
                <a:rPr lang="en-US" b="true" sz="2492" u="none">
                  <a:solidFill>
                    <a:srgbClr val="FFFFFF"/>
                  </a:solidFill>
                  <a:latin typeface="HK Grotesk Bold"/>
                  <a:ea typeface="HK Grotesk Bold"/>
                  <a:cs typeface="HK Grotesk Bold"/>
                  <a:sym typeface="HK Grotesk Bold"/>
                </a:rPr>
                <a:t>em Statement</a:t>
              </a:r>
            </a:p>
          </p:txBody>
        </p:sp>
        <p:sp>
          <p:nvSpPr>
            <p:cNvPr name="TextBox 11" id="11"/>
            <p:cNvSpPr txBox="true"/>
            <p:nvPr/>
          </p:nvSpPr>
          <p:spPr>
            <a:xfrm rot="0">
              <a:off x="0" y="742198"/>
              <a:ext cx="10218002" cy="444359"/>
            </a:xfrm>
            <a:prstGeom prst="rect">
              <a:avLst/>
            </a:prstGeom>
          </p:spPr>
          <p:txBody>
            <a:bodyPr anchor="t" rtlCol="false" tIns="0" lIns="0" bIns="0" rIns="0">
              <a:spAutoFit/>
            </a:bodyPr>
            <a:lstStyle/>
            <a:p>
              <a:pPr algn="l" marL="0" indent="0" lvl="0">
                <a:lnSpc>
                  <a:spcPts val="2835"/>
                </a:lnSpc>
              </a:pPr>
              <a:r>
                <a:rPr lang="en-US" sz="2025">
                  <a:solidFill>
                    <a:srgbClr val="FFFFFF"/>
                  </a:solidFill>
                  <a:latin typeface="HK Grotesk"/>
                  <a:ea typeface="HK Grotesk"/>
                  <a:cs typeface="HK Grotesk"/>
                  <a:sym typeface="HK Grotesk"/>
                </a:rPr>
                <a:t>D</a:t>
              </a:r>
              <a:r>
                <a:rPr lang="en-US" sz="2025" u="none">
                  <a:solidFill>
                    <a:srgbClr val="FFFFFF"/>
                  </a:solidFill>
                  <a:latin typeface="HK Grotesk"/>
                  <a:ea typeface="HK Grotesk"/>
                  <a:cs typeface="HK Grotesk"/>
                  <a:sym typeface="HK Grotesk"/>
                </a:rPr>
                <a:t>efine the issue your project addresses and its significance</a:t>
              </a:r>
            </a:p>
          </p:txBody>
        </p:sp>
      </p:grpSp>
      <p:grpSp>
        <p:nvGrpSpPr>
          <p:cNvPr name="Group 12" id="12"/>
          <p:cNvGrpSpPr/>
          <p:nvPr/>
        </p:nvGrpSpPr>
        <p:grpSpPr>
          <a:xfrm rot="0">
            <a:off x="1028700" y="4052003"/>
            <a:ext cx="7663502" cy="928847"/>
            <a:chOff x="0" y="0"/>
            <a:chExt cx="10218002" cy="1238462"/>
          </a:xfrm>
        </p:grpSpPr>
        <p:sp>
          <p:nvSpPr>
            <p:cNvPr name="TextBox 13" id="13"/>
            <p:cNvSpPr txBox="true"/>
            <p:nvPr/>
          </p:nvSpPr>
          <p:spPr>
            <a:xfrm rot="0">
              <a:off x="0" y="-9525"/>
              <a:ext cx="10218002" cy="536121"/>
            </a:xfrm>
            <a:prstGeom prst="rect">
              <a:avLst/>
            </a:prstGeom>
          </p:spPr>
          <p:txBody>
            <a:bodyPr anchor="t" rtlCol="false" tIns="0" lIns="0" bIns="0" rIns="0">
              <a:spAutoFit/>
            </a:bodyPr>
            <a:lstStyle/>
            <a:p>
              <a:pPr algn="l" marL="0" indent="0" lvl="0">
                <a:lnSpc>
                  <a:spcPts val="3122"/>
                </a:lnSpc>
                <a:spcBef>
                  <a:spcPct val="0"/>
                </a:spcBef>
              </a:pPr>
              <a:r>
                <a:rPr lang="en-US" b="true" sz="2601">
                  <a:solidFill>
                    <a:srgbClr val="FFFFFF"/>
                  </a:solidFill>
                  <a:latin typeface="HK Grotesk Bold"/>
                  <a:ea typeface="HK Grotesk Bold"/>
                  <a:cs typeface="HK Grotesk Bold"/>
                  <a:sym typeface="HK Grotesk Bold"/>
                </a:rPr>
                <a:t>Obj</a:t>
              </a:r>
              <a:r>
                <a:rPr lang="en-US" b="true" sz="2601" u="none">
                  <a:solidFill>
                    <a:srgbClr val="FFFFFF"/>
                  </a:solidFill>
                  <a:latin typeface="HK Grotesk Bold"/>
                  <a:ea typeface="HK Grotesk Bold"/>
                  <a:cs typeface="HK Grotesk Bold"/>
                  <a:sym typeface="HK Grotesk Bold"/>
                </a:rPr>
                <a:t>ectives</a:t>
              </a:r>
            </a:p>
          </p:txBody>
        </p:sp>
        <p:sp>
          <p:nvSpPr>
            <p:cNvPr name="TextBox 14" id="14"/>
            <p:cNvSpPr txBox="true"/>
            <p:nvPr/>
          </p:nvSpPr>
          <p:spPr>
            <a:xfrm rot="0">
              <a:off x="0" y="776332"/>
              <a:ext cx="10218002" cy="462131"/>
            </a:xfrm>
            <a:prstGeom prst="rect">
              <a:avLst/>
            </a:prstGeom>
          </p:spPr>
          <p:txBody>
            <a:bodyPr anchor="t" rtlCol="false" tIns="0" lIns="0" bIns="0" rIns="0">
              <a:spAutoFit/>
            </a:bodyPr>
            <a:lstStyle/>
            <a:p>
              <a:pPr algn="l" marL="0" indent="0" lvl="0">
                <a:lnSpc>
                  <a:spcPts val="2959"/>
                </a:lnSpc>
              </a:pPr>
              <a:r>
                <a:rPr lang="en-US" sz="2113">
                  <a:solidFill>
                    <a:srgbClr val="FFFFFF"/>
                  </a:solidFill>
                  <a:latin typeface="HK Grotesk"/>
                  <a:ea typeface="HK Grotesk"/>
                  <a:cs typeface="HK Grotesk"/>
                  <a:sym typeface="HK Grotesk"/>
                </a:rPr>
                <a:t>L</a:t>
              </a:r>
              <a:r>
                <a:rPr lang="en-US" sz="2113" u="none">
                  <a:solidFill>
                    <a:srgbClr val="FFFFFF"/>
                  </a:solidFill>
                  <a:latin typeface="HK Grotesk"/>
                  <a:ea typeface="HK Grotesk"/>
                  <a:cs typeface="HK Grotesk"/>
                  <a:sym typeface="HK Grotesk"/>
                </a:rPr>
                <a:t>ist specific, measurable goals for your project</a:t>
              </a:r>
            </a:p>
          </p:txBody>
        </p:sp>
      </p:grpSp>
      <p:grpSp>
        <p:nvGrpSpPr>
          <p:cNvPr name="Group 15" id="15"/>
          <p:cNvGrpSpPr/>
          <p:nvPr/>
        </p:nvGrpSpPr>
        <p:grpSpPr>
          <a:xfrm rot="0">
            <a:off x="1028700" y="6163026"/>
            <a:ext cx="7663502" cy="837159"/>
            <a:chOff x="0" y="0"/>
            <a:chExt cx="10218002" cy="1116212"/>
          </a:xfrm>
        </p:grpSpPr>
        <p:sp>
          <p:nvSpPr>
            <p:cNvPr name="TextBox 16" id="16"/>
            <p:cNvSpPr txBox="true"/>
            <p:nvPr/>
          </p:nvSpPr>
          <p:spPr>
            <a:xfrm rot="0">
              <a:off x="0" y="0"/>
              <a:ext cx="10218002" cy="474615"/>
            </a:xfrm>
            <a:prstGeom prst="rect">
              <a:avLst/>
            </a:prstGeom>
          </p:spPr>
          <p:txBody>
            <a:bodyPr anchor="t" rtlCol="false" tIns="0" lIns="0" bIns="0" rIns="0">
              <a:spAutoFit/>
            </a:bodyPr>
            <a:lstStyle/>
            <a:p>
              <a:pPr algn="l" marL="0" indent="0" lvl="0">
                <a:lnSpc>
                  <a:spcPts val="2813"/>
                </a:lnSpc>
                <a:spcBef>
                  <a:spcPct val="0"/>
                </a:spcBef>
              </a:pPr>
              <a:r>
                <a:rPr lang="en-US" b="true" sz="2344">
                  <a:solidFill>
                    <a:srgbClr val="FFFFFF"/>
                  </a:solidFill>
                  <a:latin typeface="HK Grotesk Bold"/>
                  <a:ea typeface="HK Grotesk Bold"/>
                  <a:cs typeface="HK Grotesk Bold"/>
                  <a:sym typeface="HK Grotesk Bold"/>
                </a:rPr>
                <a:t>Lit</a:t>
              </a:r>
              <a:r>
                <a:rPr lang="en-US" b="true" sz="2344" u="none">
                  <a:solidFill>
                    <a:srgbClr val="FFFFFF"/>
                  </a:solidFill>
                  <a:latin typeface="HK Grotesk Bold"/>
                  <a:ea typeface="HK Grotesk Bold"/>
                  <a:cs typeface="HK Grotesk Bold"/>
                  <a:sym typeface="HK Grotesk Bold"/>
                </a:rPr>
                <a:t>erature Survey</a:t>
              </a:r>
            </a:p>
          </p:txBody>
        </p:sp>
        <p:sp>
          <p:nvSpPr>
            <p:cNvPr name="TextBox 17" id="17"/>
            <p:cNvSpPr txBox="true"/>
            <p:nvPr/>
          </p:nvSpPr>
          <p:spPr>
            <a:xfrm rot="0">
              <a:off x="0" y="695938"/>
              <a:ext cx="10218002" cy="420274"/>
            </a:xfrm>
            <a:prstGeom prst="rect">
              <a:avLst/>
            </a:prstGeom>
          </p:spPr>
          <p:txBody>
            <a:bodyPr anchor="t" rtlCol="false" tIns="0" lIns="0" bIns="0" rIns="0">
              <a:spAutoFit/>
            </a:bodyPr>
            <a:lstStyle/>
            <a:p>
              <a:pPr algn="l" marL="0" indent="0" lvl="0">
                <a:lnSpc>
                  <a:spcPts val="2667"/>
                </a:lnSpc>
              </a:pPr>
              <a:r>
                <a:rPr lang="en-US" sz="1905">
                  <a:solidFill>
                    <a:srgbClr val="FFFFFF"/>
                  </a:solidFill>
                  <a:latin typeface="HK Grotesk"/>
                  <a:ea typeface="HK Grotesk"/>
                  <a:cs typeface="HK Grotesk"/>
                  <a:sym typeface="HK Grotesk"/>
                </a:rPr>
                <a:t>S</a:t>
              </a:r>
              <a:r>
                <a:rPr lang="en-US" sz="1905" u="none">
                  <a:solidFill>
                    <a:srgbClr val="FFFFFF"/>
                  </a:solidFill>
                  <a:latin typeface="HK Grotesk"/>
                  <a:ea typeface="HK Grotesk"/>
                  <a:cs typeface="HK Grotesk"/>
                  <a:sym typeface="HK Grotesk"/>
                </a:rPr>
                <a:t>ummarize key research findings and gaps your project fills</a:t>
              </a:r>
            </a:p>
          </p:txBody>
        </p:sp>
      </p:grpSp>
      <p:grpSp>
        <p:nvGrpSpPr>
          <p:cNvPr name="Group 18" id="18"/>
          <p:cNvGrpSpPr/>
          <p:nvPr/>
        </p:nvGrpSpPr>
        <p:grpSpPr>
          <a:xfrm rot="0">
            <a:off x="1028700" y="7162110"/>
            <a:ext cx="8115300" cy="893904"/>
            <a:chOff x="0" y="0"/>
            <a:chExt cx="10820400" cy="1191872"/>
          </a:xfrm>
        </p:grpSpPr>
        <p:sp>
          <p:nvSpPr>
            <p:cNvPr name="TextBox 19" id="19"/>
            <p:cNvSpPr txBox="true"/>
            <p:nvPr/>
          </p:nvSpPr>
          <p:spPr>
            <a:xfrm rot="0">
              <a:off x="0" y="-9525"/>
              <a:ext cx="10820400" cy="516311"/>
            </a:xfrm>
            <a:prstGeom prst="rect">
              <a:avLst/>
            </a:prstGeom>
          </p:spPr>
          <p:txBody>
            <a:bodyPr anchor="t" rtlCol="false" tIns="0" lIns="0" bIns="0" rIns="0">
              <a:spAutoFit/>
            </a:bodyPr>
            <a:lstStyle/>
            <a:p>
              <a:pPr algn="l" marL="0" indent="0" lvl="0">
                <a:lnSpc>
                  <a:spcPts val="3004"/>
                </a:lnSpc>
                <a:spcBef>
                  <a:spcPct val="0"/>
                </a:spcBef>
              </a:pPr>
              <a:r>
                <a:rPr lang="en-US" b="true" sz="2503">
                  <a:solidFill>
                    <a:srgbClr val="FFFFFF"/>
                  </a:solidFill>
                  <a:latin typeface="HK Grotesk Bold"/>
                  <a:ea typeface="HK Grotesk Bold"/>
                  <a:cs typeface="HK Grotesk Bold"/>
                  <a:sym typeface="HK Grotesk Bold"/>
                </a:rPr>
                <a:t>Propo</a:t>
              </a:r>
              <a:r>
                <a:rPr lang="en-US" b="true" sz="2503" u="none">
                  <a:solidFill>
                    <a:srgbClr val="FFFFFF"/>
                  </a:solidFill>
                  <a:latin typeface="HK Grotesk Bold"/>
                  <a:ea typeface="HK Grotesk Bold"/>
                  <a:cs typeface="HK Grotesk Bold"/>
                  <a:sym typeface="HK Grotesk Bold"/>
                </a:rPr>
                <a:t>sed Methodology</a:t>
              </a:r>
            </a:p>
          </p:txBody>
        </p:sp>
        <p:sp>
          <p:nvSpPr>
            <p:cNvPr name="TextBox 20" id="20"/>
            <p:cNvSpPr txBox="true"/>
            <p:nvPr/>
          </p:nvSpPr>
          <p:spPr>
            <a:xfrm rot="0">
              <a:off x="0" y="745693"/>
              <a:ext cx="10820400" cy="446179"/>
            </a:xfrm>
            <a:prstGeom prst="rect">
              <a:avLst/>
            </a:prstGeom>
          </p:spPr>
          <p:txBody>
            <a:bodyPr anchor="t" rtlCol="false" tIns="0" lIns="0" bIns="0" rIns="0">
              <a:spAutoFit/>
            </a:bodyPr>
            <a:lstStyle/>
            <a:p>
              <a:pPr algn="l" marL="0" indent="0" lvl="0">
                <a:lnSpc>
                  <a:spcPts val="2848"/>
                </a:lnSpc>
              </a:pPr>
              <a:r>
                <a:rPr lang="en-US" sz="2034">
                  <a:solidFill>
                    <a:srgbClr val="FFFFFF"/>
                  </a:solidFill>
                  <a:latin typeface="HK Grotesk"/>
                  <a:ea typeface="HK Grotesk"/>
                  <a:cs typeface="HK Grotesk"/>
                  <a:sym typeface="HK Grotesk"/>
                </a:rPr>
                <a:t>Describe yo</a:t>
              </a:r>
              <a:r>
                <a:rPr lang="en-US" sz="2034" u="none">
                  <a:solidFill>
                    <a:srgbClr val="FFFFFF"/>
                  </a:solidFill>
                  <a:latin typeface="HK Grotesk"/>
                  <a:ea typeface="HK Grotesk"/>
                  <a:cs typeface="HK Grotesk"/>
                  <a:sym typeface="HK Grotesk"/>
                </a:rPr>
                <a:t>ur approach, including data collection and analysis methods</a:t>
              </a:r>
            </a:p>
          </p:txBody>
        </p:sp>
      </p:grpSp>
      <p:grpSp>
        <p:nvGrpSpPr>
          <p:cNvPr name="Group 21" id="21"/>
          <p:cNvGrpSpPr/>
          <p:nvPr/>
        </p:nvGrpSpPr>
        <p:grpSpPr>
          <a:xfrm rot="0">
            <a:off x="1028700" y="8217939"/>
            <a:ext cx="8115300" cy="852193"/>
            <a:chOff x="0" y="0"/>
            <a:chExt cx="10820400" cy="1136257"/>
          </a:xfrm>
        </p:grpSpPr>
        <p:sp>
          <p:nvSpPr>
            <p:cNvPr name="TextBox 22" id="22"/>
            <p:cNvSpPr txBox="true"/>
            <p:nvPr/>
          </p:nvSpPr>
          <p:spPr>
            <a:xfrm rot="0">
              <a:off x="0" y="0"/>
              <a:ext cx="10820400" cy="483138"/>
            </a:xfrm>
            <a:prstGeom prst="rect">
              <a:avLst/>
            </a:prstGeom>
          </p:spPr>
          <p:txBody>
            <a:bodyPr anchor="t" rtlCol="false" tIns="0" lIns="0" bIns="0" rIns="0">
              <a:spAutoFit/>
            </a:bodyPr>
            <a:lstStyle/>
            <a:p>
              <a:pPr algn="l" marL="0" indent="0" lvl="0">
                <a:lnSpc>
                  <a:spcPts val="2864"/>
                </a:lnSpc>
                <a:spcBef>
                  <a:spcPct val="0"/>
                </a:spcBef>
              </a:pPr>
              <a:r>
                <a:rPr lang="en-US" b="true" sz="2386" u="none">
                  <a:solidFill>
                    <a:srgbClr val="FFFFFF"/>
                  </a:solidFill>
                  <a:latin typeface="HK Grotesk Bold"/>
                  <a:ea typeface="HK Grotesk Bold"/>
                  <a:cs typeface="HK Grotesk Bold"/>
                  <a:sym typeface="HK Grotesk Bold"/>
                </a:rPr>
                <a:t>References</a:t>
              </a:r>
            </a:p>
          </p:txBody>
        </p:sp>
        <p:sp>
          <p:nvSpPr>
            <p:cNvPr name="TextBox 23" id="23"/>
            <p:cNvSpPr txBox="true"/>
            <p:nvPr/>
          </p:nvSpPr>
          <p:spPr>
            <a:xfrm rot="0">
              <a:off x="0" y="699595"/>
              <a:ext cx="10820400" cy="436662"/>
            </a:xfrm>
            <a:prstGeom prst="rect">
              <a:avLst/>
            </a:prstGeom>
          </p:spPr>
          <p:txBody>
            <a:bodyPr anchor="t" rtlCol="false" tIns="0" lIns="0" bIns="0" rIns="0">
              <a:spAutoFit/>
            </a:bodyPr>
            <a:lstStyle/>
            <a:p>
              <a:pPr algn="l" marL="0" indent="0" lvl="0">
                <a:lnSpc>
                  <a:spcPts val="2715"/>
                </a:lnSpc>
              </a:pPr>
              <a:r>
                <a:rPr lang="en-US" sz="1939">
                  <a:solidFill>
                    <a:srgbClr val="FFFFFF"/>
                  </a:solidFill>
                  <a:latin typeface="HK Grotesk"/>
                  <a:ea typeface="HK Grotesk"/>
                  <a:cs typeface="HK Grotesk"/>
                  <a:sym typeface="HK Grotesk"/>
                </a:rPr>
                <a:t>Cite all so</a:t>
              </a:r>
              <a:r>
                <a:rPr lang="en-US" sz="1939" u="none">
                  <a:solidFill>
                    <a:srgbClr val="FFFFFF"/>
                  </a:solidFill>
                  <a:latin typeface="HK Grotesk"/>
                  <a:ea typeface="HK Grotesk"/>
                  <a:cs typeface="HK Grotesk"/>
                  <a:sym typeface="HK Grotesk"/>
                </a:rPr>
                <a:t>urces consistently, providing credit and further reading paths</a:t>
              </a:r>
            </a:p>
          </p:txBody>
        </p:sp>
      </p:grpSp>
      <p:grpSp>
        <p:nvGrpSpPr>
          <p:cNvPr name="Group 24" id="24"/>
          <p:cNvGrpSpPr/>
          <p:nvPr/>
        </p:nvGrpSpPr>
        <p:grpSpPr>
          <a:xfrm rot="0">
            <a:off x="1028700" y="5142775"/>
            <a:ext cx="8115300" cy="858326"/>
            <a:chOff x="0" y="0"/>
            <a:chExt cx="10820400" cy="1144435"/>
          </a:xfrm>
        </p:grpSpPr>
        <p:sp>
          <p:nvSpPr>
            <p:cNvPr name="TextBox 25" id="25"/>
            <p:cNvSpPr txBox="true"/>
            <p:nvPr/>
          </p:nvSpPr>
          <p:spPr>
            <a:xfrm rot="0">
              <a:off x="0" y="0"/>
              <a:ext cx="10820400" cy="486616"/>
            </a:xfrm>
            <a:prstGeom prst="rect">
              <a:avLst/>
            </a:prstGeom>
          </p:spPr>
          <p:txBody>
            <a:bodyPr anchor="t" rtlCol="false" tIns="0" lIns="0" bIns="0" rIns="0">
              <a:spAutoFit/>
            </a:bodyPr>
            <a:lstStyle/>
            <a:p>
              <a:pPr algn="l" marL="0" indent="0" lvl="0">
                <a:lnSpc>
                  <a:spcPts val="2884"/>
                </a:lnSpc>
                <a:spcBef>
                  <a:spcPct val="0"/>
                </a:spcBef>
              </a:pPr>
              <a:r>
                <a:rPr lang="en-US" b="true" sz="2404">
                  <a:solidFill>
                    <a:srgbClr val="FFFFFF"/>
                  </a:solidFill>
                  <a:latin typeface="HK Grotesk Bold"/>
                  <a:ea typeface="HK Grotesk Bold"/>
                  <a:cs typeface="HK Grotesk Bold"/>
                  <a:sym typeface="HK Grotesk Bold"/>
                </a:rPr>
                <a:t>T</a:t>
              </a:r>
              <a:r>
                <a:rPr lang="en-US" b="true" sz="2404" u="none">
                  <a:solidFill>
                    <a:srgbClr val="FFFFFF"/>
                  </a:solidFill>
                  <a:latin typeface="HK Grotesk Bold"/>
                  <a:ea typeface="HK Grotesk Bold"/>
                  <a:cs typeface="HK Grotesk Bold"/>
                  <a:sym typeface="HK Grotesk Bold"/>
                </a:rPr>
                <a:t>echnology Used</a:t>
              </a:r>
            </a:p>
          </p:txBody>
        </p:sp>
        <p:sp>
          <p:nvSpPr>
            <p:cNvPr name="TextBox 26" id="26"/>
            <p:cNvSpPr txBox="true"/>
            <p:nvPr/>
          </p:nvSpPr>
          <p:spPr>
            <a:xfrm rot="0">
              <a:off x="0" y="704973"/>
              <a:ext cx="10820400" cy="439462"/>
            </a:xfrm>
            <a:prstGeom prst="rect">
              <a:avLst/>
            </a:prstGeom>
          </p:spPr>
          <p:txBody>
            <a:bodyPr anchor="t" rtlCol="false" tIns="0" lIns="0" bIns="0" rIns="0">
              <a:spAutoFit/>
            </a:bodyPr>
            <a:lstStyle/>
            <a:p>
              <a:pPr algn="l" marL="0" indent="0" lvl="0">
                <a:lnSpc>
                  <a:spcPts val="2734"/>
                </a:lnSpc>
              </a:pPr>
              <a:r>
                <a:rPr lang="en-US" sz="1953">
                  <a:solidFill>
                    <a:srgbClr val="FFFFFF"/>
                  </a:solidFill>
                  <a:latin typeface="HK Grotesk"/>
                  <a:ea typeface="HK Grotesk"/>
                  <a:cs typeface="HK Grotesk"/>
                  <a:sym typeface="HK Grotesk"/>
                </a:rPr>
                <a:t>Men</a:t>
              </a:r>
              <a:r>
                <a:rPr lang="en-US" sz="1953" u="none">
                  <a:solidFill>
                    <a:srgbClr val="FFFFFF"/>
                  </a:solidFill>
                  <a:latin typeface="HK Grotesk"/>
                  <a:ea typeface="HK Grotesk"/>
                  <a:cs typeface="HK Grotesk"/>
                  <a:sym typeface="HK Grotesk"/>
                </a:rPr>
                <a:t>tion tools and technologies, explaining their selection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84480" y="-2820864"/>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1556413" y="1670878"/>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Pro</a:t>
              </a:r>
              <a:r>
                <a:rPr lang="en-US" b="true" sz="7900">
                  <a:solidFill>
                    <a:srgbClr val="FFFFFF"/>
                  </a:solidFill>
                  <a:latin typeface="HK Grotesk Bold"/>
                  <a:ea typeface="HK Grotesk Bold"/>
                  <a:cs typeface="HK Grotesk Bold"/>
                  <a:sym typeface="HK Grotesk Bold"/>
                </a:rPr>
                <a:t>blem Statement</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D</a:t>
              </a:r>
              <a:r>
                <a:rPr lang="en-US" sz="2962" u="none">
                  <a:solidFill>
                    <a:srgbClr val="FFFFFF"/>
                  </a:solidFill>
                  <a:latin typeface="HK Grotesk"/>
                  <a:ea typeface="HK Grotesk"/>
                  <a:cs typeface="HK Grotesk"/>
                  <a:sym typeface="HK Grotesk"/>
                </a:rPr>
                <a:t>efine the issue your project addresses and its significance</a:t>
              </a:r>
            </a:p>
          </p:txBody>
        </p:sp>
      </p:grpSp>
      <p:sp>
        <p:nvSpPr>
          <p:cNvPr name="TextBox 12" id="12"/>
          <p:cNvSpPr txBox="true"/>
          <p:nvPr/>
        </p:nvSpPr>
        <p:spPr>
          <a:xfrm rot="0">
            <a:off x="2043629" y="4265739"/>
            <a:ext cx="15384547" cy="1325436"/>
          </a:xfrm>
          <a:prstGeom prst="rect">
            <a:avLst/>
          </a:prstGeom>
        </p:spPr>
        <p:txBody>
          <a:bodyPr anchor="t" rtlCol="false" tIns="0" lIns="0" bIns="0" rIns="0">
            <a:spAutoFit/>
          </a:bodyPr>
          <a:lstStyle/>
          <a:p>
            <a:pPr algn="l" marL="0" indent="0" lvl="0">
              <a:lnSpc>
                <a:spcPts val="3594"/>
              </a:lnSpc>
            </a:pPr>
            <a:r>
              <a:rPr lang="en-US" sz="2567">
                <a:solidFill>
                  <a:srgbClr val="FFFFFF"/>
                </a:solidFill>
                <a:latin typeface="HK Grotesk"/>
                <a:ea typeface="HK Grotesk"/>
                <a:cs typeface="HK Grotesk"/>
                <a:sym typeface="HK Grotesk"/>
              </a:rPr>
              <a:t>Public and shared prin</a:t>
            </a:r>
            <a:r>
              <a:rPr lang="en-US" sz="2567">
                <a:solidFill>
                  <a:srgbClr val="FFFFFF"/>
                </a:solidFill>
                <a:latin typeface="HK Grotesk"/>
                <a:ea typeface="HK Grotesk"/>
                <a:cs typeface="HK Grotesk"/>
                <a:sym typeface="HK Grotesk"/>
              </a:rPr>
              <a:t>ting services rely heavily on manual processes, leading to inefficiencies, long wait times, and user inconvenience. Tasks such as document handling, payment processing, and print setup often require human involvement, which slows down the process, especially during peak hours.</a:t>
            </a:r>
          </a:p>
        </p:txBody>
      </p:sp>
      <p:sp>
        <p:nvSpPr>
          <p:cNvPr name="AutoShape 13" id="13"/>
          <p:cNvSpPr/>
          <p:nvPr/>
        </p:nvSpPr>
        <p:spPr>
          <a:xfrm>
            <a:off x="2043629" y="5895975"/>
            <a:ext cx="14815328" cy="0"/>
          </a:xfrm>
          <a:prstGeom prst="line">
            <a:avLst/>
          </a:prstGeom>
          <a:ln cap="flat" w="38100">
            <a:solidFill>
              <a:srgbClr val="CEC7C1"/>
            </a:solidFill>
            <a:prstDash val="solid"/>
            <a:headEnd type="none" len="sm" w="sm"/>
            <a:tailEnd type="none" len="sm" w="sm"/>
          </a:ln>
        </p:spPr>
      </p:sp>
      <p:sp>
        <p:nvSpPr>
          <p:cNvPr name="Freeform 14" id="14"/>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true" rot="-4652211">
            <a:off x="16897548" y="3445105"/>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98263" y="186896"/>
            <a:ext cx="15843741" cy="1198874"/>
          </a:xfrm>
          <a:custGeom>
            <a:avLst/>
            <a:gdLst/>
            <a:ahLst/>
            <a:cxnLst/>
            <a:rect r="r" b="b" t="t" l="l"/>
            <a:pathLst>
              <a:path h="1198874" w="15843741">
                <a:moveTo>
                  <a:pt x="0" y="0"/>
                </a:moveTo>
                <a:lnTo>
                  <a:pt x="15843741" y="0"/>
                </a:lnTo>
                <a:lnTo>
                  <a:pt x="15843741" y="1198874"/>
                </a:lnTo>
                <a:lnTo>
                  <a:pt x="0" y="1198874"/>
                </a:lnTo>
                <a:lnTo>
                  <a:pt x="0" y="0"/>
                </a:lnTo>
                <a:close/>
              </a:path>
            </a:pathLst>
          </a:custGeom>
          <a:blipFill>
            <a:blip r:embed="rId8"/>
            <a:stretch>
              <a:fillRect l="0" t="-10849" r="0" b="-10849"/>
            </a:stretch>
          </a:blipFill>
        </p:spPr>
      </p:sp>
      <p:sp>
        <p:nvSpPr>
          <p:cNvPr name="AutoShape 17" id="17"/>
          <p:cNvSpPr/>
          <p:nvPr/>
        </p:nvSpPr>
        <p:spPr>
          <a:xfrm flipV="true">
            <a:off x="2043629" y="7783386"/>
            <a:ext cx="14898375" cy="0"/>
          </a:xfrm>
          <a:prstGeom prst="line">
            <a:avLst/>
          </a:prstGeom>
          <a:ln cap="flat" w="38100">
            <a:solidFill>
              <a:srgbClr val="CEC7C1"/>
            </a:solidFill>
            <a:prstDash val="solid"/>
            <a:headEnd type="none" len="sm" w="sm"/>
            <a:tailEnd type="none" len="sm" w="sm"/>
          </a:ln>
        </p:spPr>
      </p:sp>
      <p:sp>
        <p:nvSpPr>
          <p:cNvPr name="TextBox 18" id="18"/>
          <p:cNvSpPr txBox="true"/>
          <p:nvPr/>
        </p:nvSpPr>
        <p:spPr>
          <a:xfrm rot="0">
            <a:off x="2043629" y="6153150"/>
            <a:ext cx="15536947" cy="1325436"/>
          </a:xfrm>
          <a:prstGeom prst="rect">
            <a:avLst/>
          </a:prstGeom>
        </p:spPr>
        <p:txBody>
          <a:bodyPr anchor="t" rtlCol="false" tIns="0" lIns="0" bIns="0" rIns="0">
            <a:spAutoFit/>
          </a:bodyPr>
          <a:lstStyle/>
          <a:p>
            <a:pPr algn="l" marL="0" indent="0" lvl="0">
              <a:lnSpc>
                <a:spcPts val="3594"/>
              </a:lnSpc>
            </a:pPr>
            <a:r>
              <a:rPr lang="en-US" sz="2567">
                <a:solidFill>
                  <a:srgbClr val="FFFFFF"/>
                </a:solidFill>
                <a:latin typeface="HK Grotesk"/>
                <a:ea typeface="HK Grotesk"/>
                <a:cs typeface="HK Grotesk"/>
                <a:sym typeface="HK Grotesk"/>
              </a:rPr>
              <a:t>Users</a:t>
            </a:r>
            <a:r>
              <a:rPr lang="en-US" sz="2567">
                <a:solidFill>
                  <a:srgbClr val="FFFFFF"/>
                </a:solidFill>
                <a:latin typeface="HK Grotesk"/>
                <a:ea typeface="HK Grotesk"/>
                <a:cs typeface="HK Grotesk"/>
                <a:sym typeface="HK Grotesk"/>
              </a:rPr>
              <a:t> face delays and frustration due to complex, outdated systems, while service providers experience higher operational costs from staffing and maintenance. Errors like incorrect print jobs further reduce user satisfaction.</a:t>
            </a:r>
          </a:p>
        </p:txBody>
      </p:sp>
      <p:sp>
        <p:nvSpPr>
          <p:cNvPr name="TextBox 19" id="19"/>
          <p:cNvSpPr txBox="true"/>
          <p:nvPr/>
        </p:nvSpPr>
        <p:spPr>
          <a:xfrm rot="0">
            <a:off x="2029857" y="8031036"/>
            <a:ext cx="16258143" cy="905510"/>
          </a:xfrm>
          <a:prstGeom prst="rect">
            <a:avLst/>
          </a:prstGeom>
        </p:spPr>
        <p:txBody>
          <a:bodyPr anchor="t" rtlCol="false" tIns="0" lIns="0" bIns="0" rIns="0">
            <a:spAutoFit/>
          </a:bodyPr>
          <a:lstStyle/>
          <a:p>
            <a:pPr algn="ctr">
              <a:lnSpc>
                <a:spcPts val="3639"/>
              </a:lnSpc>
              <a:spcBef>
                <a:spcPct val="0"/>
              </a:spcBef>
            </a:pPr>
            <a:r>
              <a:rPr lang="en-US" sz="2599">
                <a:solidFill>
                  <a:srgbClr val="FFFFFF"/>
                </a:solidFill>
                <a:latin typeface="HK Grotesk"/>
                <a:ea typeface="HK Grotesk"/>
                <a:cs typeface="HK Grotesk"/>
                <a:sym typeface="HK Grotesk"/>
              </a:rPr>
              <a:t>To</a:t>
            </a:r>
            <a:r>
              <a:rPr lang="en-US" sz="2599">
                <a:solidFill>
                  <a:srgbClr val="FFFFFF"/>
                </a:solidFill>
                <a:latin typeface="HK Grotesk"/>
                <a:ea typeface="HK Grotesk"/>
                <a:cs typeface="HK Grotesk"/>
                <a:sym typeface="HK Grotesk"/>
              </a:rPr>
              <a:t> address these challenges, there is a growing need for an automated solution that enables users to scan, upload, pay, and print documentsinstantly, without human assistance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330881" y="-30149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1931417" y="1572647"/>
            <a:ext cx="11232763" cy="1831692"/>
            <a:chOff x="0" y="0"/>
            <a:chExt cx="14977018" cy="2442256"/>
          </a:xfrm>
        </p:grpSpPr>
        <p:sp>
          <p:nvSpPr>
            <p:cNvPr name="TextBox 10" id="10"/>
            <p:cNvSpPr txBox="true"/>
            <p:nvPr/>
          </p:nvSpPr>
          <p:spPr>
            <a:xfrm rot="0">
              <a:off x="0" y="-9525"/>
              <a:ext cx="14977018" cy="1597025"/>
            </a:xfrm>
            <a:prstGeom prst="rect">
              <a:avLst/>
            </a:prstGeom>
          </p:spPr>
          <p:txBody>
            <a:bodyPr anchor="t" rtlCol="false" tIns="0" lIns="0" bIns="0" rIns="0">
              <a:spAutoFit/>
            </a:bodyPr>
            <a:lstStyle/>
            <a:p>
              <a:pPr algn="l" marL="0" indent="0" lvl="0">
                <a:lnSpc>
                  <a:spcPts val="9404"/>
                </a:lnSpc>
              </a:pPr>
              <a:r>
                <a:rPr lang="en-US" b="true" sz="7836">
                  <a:solidFill>
                    <a:srgbClr val="FFFFFF"/>
                  </a:solidFill>
                  <a:latin typeface="HK Grotesk Bold"/>
                  <a:ea typeface="HK Grotesk Bold"/>
                  <a:cs typeface="HK Grotesk Bold"/>
                  <a:sym typeface="HK Grotesk Bold"/>
                </a:rPr>
                <a:t>Obj</a:t>
              </a:r>
              <a:r>
                <a:rPr lang="en-US" b="true" sz="7836">
                  <a:solidFill>
                    <a:srgbClr val="FFFFFF"/>
                  </a:solidFill>
                  <a:latin typeface="HK Grotesk Bold"/>
                  <a:ea typeface="HK Grotesk Bold"/>
                  <a:cs typeface="HK Grotesk Bold"/>
                  <a:sym typeface="HK Grotesk Bold"/>
                </a:rPr>
                <a:t>ectives</a:t>
              </a:r>
            </a:p>
          </p:txBody>
        </p:sp>
        <p:sp>
          <p:nvSpPr>
            <p:cNvPr name="TextBox 11" id="11"/>
            <p:cNvSpPr txBox="true"/>
            <p:nvPr/>
          </p:nvSpPr>
          <p:spPr>
            <a:xfrm rot="0">
              <a:off x="0" y="1799894"/>
              <a:ext cx="14977018" cy="642362"/>
            </a:xfrm>
            <a:prstGeom prst="rect">
              <a:avLst/>
            </a:prstGeom>
          </p:spPr>
          <p:txBody>
            <a:bodyPr anchor="t" rtlCol="false" tIns="0" lIns="0" bIns="0" rIns="0">
              <a:spAutoFit/>
            </a:bodyPr>
            <a:lstStyle/>
            <a:p>
              <a:pPr algn="l" marL="0" indent="0" lvl="0">
                <a:lnSpc>
                  <a:spcPts val="4026"/>
                </a:lnSpc>
              </a:pPr>
              <a:r>
                <a:rPr lang="en-US" sz="2876">
                  <a:solidFill>
                    <a:srgbClr val="FFFFFF"/>
                  </a:solidFill>
                  <a:latin typeface="HK Grotesk"/>
                  <a:ea typeface="HK Grotesk"/>
                  <a:cs typeface="HK Grotesk"/>
                  <a:sym typeface="HK Grotesk"/>
                </a:rPr>
                <a:t>L</a:t>
              </a:r>
              <a:r>
                <a:rPr lang="en-US" sz="2876" u="none">
                  <a:solidFill>
                    <a:srgbClr val="FFFFFF"/>
                  </a:solidFill>
                  <a:latin typeface="HK Grotesk"/>
                  <a:ea typeface="HK Grotesk"/>
                  <a:cs typeface="HK Grotesk"/>
                  <a:sym typeface="HK Grotesk"/>
                </a:rPr>
                <a:t>ist specific, measurable goals for your project</a:t>
              </a:r>
            </a:p>
          </p:txBody>
        </p:sp>
      </p:grpSp>
      <p:sp>
        <p:nvSpPr>
          <p:cNvPr name="AutoShape 12" id="12"/>
          <p:cNvSpPr/>
          <p:nvPr/>
        </p:nvSpPr>
        <p:spPr>
          <a:xfrm flipV="true">
            <a:off x="1931417" y="2796985"/>
            <a:ext cx="14638938" cy="0"/>
          </a:xfrm>
          <a:prstGeom prst="line">
            <a:avLst/>
          </a:prstGeom>
          <a:ln cap="flat" w="38100">
            <a:solidFill>
              <a:srgbClr val="CEC7C1"/>
            </a:solidFill>
            <a:prstDash val="solid"/>
            <a:headEnd type="none" len="sm" w="sm"/>
            <a:tailEnd type="none" len="sm" w="sm"/>
          </a:ln>
        </p:spPr>
      </p:sp>
      <p:sp>
        <p:nvSpPr>
          <p:cNvPr name="TextBox 13" id="13"/>
          <p:cNvSpPr txBox="true"/>
          <p:nvPr/>
        </p:nvSpPr>
        <p:spPr>
          <a:xfrm rot="0">
            <a:off x="3181692" y="7974193"/>
            <a:ext cx="4651576" cy="1011554"/>
          </a:xfrm>
          <a:prstGeom prst="rect">
            <a:avLst/>
          </a:prstGeom>
        </p:spPr>
        <p:txBody>
          <a:bodyPr anchor="t" rtlCol="false" tIns="0" lIns="0" bIns="0" rIns="0">
            <a:spAutoFit/>
          </a:bodyPr>
          <a:lstStyle/>
          <a:p>
            <a:pPr algn="ctr" marL="0" indent="0" lvl="0">
              <a:lnSpc>
                <a:spcPts val="8295"/>
              </a:lnSpc>
              <a:spcBef>
                <a:spcPct val="0"/>
              </a:spcBef>
            </a:pPr>
          </a:p>
        </p:txBody>
      </p:sp>
      <p:sp>
        <p:nvSpPr>
          <p:cNvPr name="Freeform 14" id="14"/>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true" rot="-4652211">
            <a:off x="16524431" y="1652409"/>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186173" y="174732"/>
            <a:ext cx="15714323" cy="1198874"/>
          </a:xfrm>
          <a:custGeom>
            <a:avLst/>
            <a:gdLst/>
            <a:ahLst/>
            <a:cxnLst/>
            <a:rect r="r" b="b" t="t" l="l"/>
            <a:pathLst>
              <a:path h="1198874" w="15714323">
                <a:moveTo>
                  <a:pt x="0" y="0"/>
                </a:moveTo>
                <a:lnTo>
                  <a:pt x="15714322" y="0"/>
                </a:lnTo>
                <a:lnTo>
                  <a:pt x="15714322" y="1198873"/>
                </a:lnTo>
                <a:lnTo>
                  <a:pt x="0" y="1198873"/>
                </a:lnTo>
                <a:lnTo>
                  <a:pt x="0" y="0"/>
                </a:lnTo>
                <a:close/>
              </a:path>
            </a:pathLst>
          </a:custGeom>
          <a:blipFill>
            <a:blip r:embed="rId8"/>
            <a:stretch>
              <a:fillRect l="-295" t="-10530" r="0" b="-10530"/>
            </a:stretch>
          </a:blipFill>
        </p:spPr>
      </p:sp>
      <p:grpSp>
        <p:nvGrpSpPr>
          <p:cNvPr name="Group 17" id="17"/>
          <p:cNvGrpSpPr/>
          <p:nvPr/>
        </p:nvGrpSpPr>
        <p:grpSpPr>
          <a:xfrm rot="0">
            <a:off x="2304742" y="3641480"/>
            <a:ext cx="14954558" cy="1246054"/>
            <a:chOff x="0" y="0"/>
            <a:chExt cx="19939411" cy="1661405"/>
          </a:xfrm>
        </p:grpSpPr>
        <p:sp>
          <p:nvSpPr>
            <p:cNvPr name="TextBox 18" id="18"/>
            <p:cNvSpPr txBox="true"/>
            <p:nvPr/>
          </p:nvSpPr>
          <p:spPr>
            <a:xfrm rot="0">
              <a:off x="0" y="0"/>
              <a:ext cx="19939411" cy="504526"/>
            </a:xfrm>
            <a:prstGeom prst="rect">
              <a:avLst/>
            </a:prstGeom>
          </p:spPr>
          <p:txBody>
            <a:bodyPr anchor="t" rtlCol="false" tIns="0" lIns="0" bIns="0" rIns="0">
              <a:spAutoFit/>
            </a:bodyPr>
            <a:lstStyle/>
            <a:p>
              <a:pPr algn="l" marL="0" indent="0" lvl="0">
                <a:lnSpc>
                  <a:spcPts val="2991"/>
                </a:lnSpc>
                <a:spcBef>
                  <a:spcPct val="0"/>
                </a:spcBef>
              </a:pPr>
              <a:r>
                <a:rPr lang="en-US" b="true" sz="2492">
                  <a:solidFill>
                    <a:srgbClr val="FFFFFF"/>
                  </a:solidFill>
                  <a:latin typeface="HK Grotesk Bold"/>
                  <a:ea typeface="HK Grotesk Bold"/>
                  <a:cs typeface="HK Grotesk Bold"/>
                  <a:sym typeface="HK Grotesk Bold"/>
                </a:rPr>
                <a:t>Auto</a:t>
              </a:r>
              <a:r>
                <a:rPr lang="en-US" b="true" sz="2492" u="none">
                  <a:solidFill>
                    <a:srgbClr val="FFFFFF"/>
                  </a:solidFill>
                  <a:latin typeface="HK Grotesk Bold"/>
                  <a:ea typeface="HK Grotesk Bold"/>
                  <a:cs typeface="HK Grotesk Bold"/>
                  <a:sym typeface="HK Grotesk Bold"/>
                </a:rPr>
                <a:t>mate the Printing Process:</a:t>
              </a:r>
            </a:p>
          </p:txBody>
        </p:sp>
        <p:sp>
          <p:nvSpPr>
            <p:cNvPr name="TextBox 19" id="19"/>
            <p:cNvSpPr txBox="true"/>
            <p:nvPr/>
          </p:nvSpPr>
          <p:spPr>
            <a:xfrm rot="0">
              <a:off x="0" y="742198"/>
              <a:ext cx="19939411" cy="919207"/>
            </a:xfrm>
            <a:prstGeom prst="rect">
              <a:avLst/>
            </a:prstGeom>
          </p:spPr>
          <p:txBody>
            <a:bodyPr anchor="t" rtlCol="false" tIns="0" lIns="0" bIns="0" rIns="0">
              <a:spAutoFit/>
            </a:bodyPr>
            <a:lstStyle/>
            <a:p>
              <a:pPr algn="l" marL="0" indent="0" lvl="0">
                <a:lnSpc>
                  <a:spcPts val="2835"/>
                </a:lnSpc>
              </a:pPr>
              <a:r>
                <a:rPr lang="en-US" sz="2025">
                  <a:solidFill>
                    <a:srgbClr val="FFFFFF"/>
                  </a:solidFill>
                  <a:latin typeface="HK Grotesk"/>
                  <a:ea typeface="HK Grotesk"/>
                  <a:cs typeface="HK Grotesk"/>
                  <a:sym typeface="HK Grotesk"/>
                </a:rPr>
                <a:t>Elim</a:t>
              </a:r>
              <a:r>
                <a:rPr lang="en-US" sz="2025" u="none">
                  <a:solidFill>
                    <a:srgbClr val="FFFFFF"/>
                  </a:solidFill>
                  <a:latin typeface="HK Grotesk"/>
                  <a:ea typeface="HK Grotesk"/>
                  <a:cs typeface="HK Grotesk"/>
                  <a:sym typeface="HK Grotesk"/>
                </a:rPr>
                <a:t>inate the need for human intervention by developing a fully automated system that allows users to scan, upload, pay, and print</a:t>
              </a:r>
            </a:p>
            <a:p>
              <a:pPr algn="l" marL="0" indent="0" lvl="0">
                <a:lnSpc>
                  <a:spcPts val="2835"/>
                </a:lnSpc>
              </a:pPr>
              <a:r>
                <a:rPr lang="en-US" sz="2025" u="none">
                  <a:solidFill>
                    <a:srgbClr val="FFFFFF"/>
                  </a:solidFill>
                  <a:latin typeface="HK Grotesk"/>
                  <a:ea typeface="HK Grotesk"/>
                  <a:cs typeface="HK Grotesk"/>
                  <a:sym typeface="HK Grotesk"/>
                </a:rPr>
                <a:t>documents seamlessly</a:t>
              </a:r>
            </a:p>
          </p:txBody>
        </p:sp>
      </p:grpSp>
      <p:grpSp>
        <p:nvGrpSpPr>
          <p:cNvPr name="Group 20" id="20"/>
          <p:cNvGrpSpPr/>
          <p:nvPr/>
        </p:nvGrpSpPr>
        <p:grpSpPr>
          <a:xfrm rot="0">
            <a:off x="2304742" y="4887534"/>
            <a:ext cx="14554215" cy="1300562"/>
            <a:chOff x="0" y="0"/>
            <a:chExt cx="19405620" cy="1734082"/>
          </a:xfrm>
        </p:grpSpPr>
        <p:sp>
          <p:nvSpPr>
            <p:cNvPr name="TextBox 21" id="21"/>
            <p:cNvSpPr txBox="true"/>
            <p:nvPr/>
          </p:nvSpPr>
          <p:spPr>
            <a:xfrm rot="0">
              <a:off x="0" y="-9525"/>
              <a:ext cx="19405620" cy="536121"/>
            </a:xfrm>
            <a:prstGeom prst="rect">
              <a:avLst/>
            </a:prstGeom>
          </p:spPr>
          <p:txBody>
            <a:bodyPr anchor="t" rtlCol="false" tIns="0" lIns="0" bIns="0" rIns="0">
              <a:spAutoFit/>
            </a:bodyPr>
            <a:lstStyle/>
            <a:p>
              <a:pPr algn="l" marL="0" indent="0" lvl="0">
                <a:lnSpc>
                  <a:spcPts val="3122"/>
                </a:lnSpc>
                <a:spcBef>
                  <a:spcPct val="0"/>
                </a:spcBef>
              </a:pPr>
              <a:r>
                <a:rPr lang="en-US" b="true" sz="2601">
                  <a:solidFill>
                    <a:srgbClr val="FFFFFF"/>
                  </a:solidFill>
                  <a:latin typeface="HK Grotesk Bold"/>
                  <a:ea typeface="HK Grotesk Bold"/>
                  <a:cs typeface="HK Grotesk Bold"/>
                  <a:sym typeface="HK Grotesk Bold"/>
                </a:rPr>
                <a:t>Enhan</a:t>
              </a:r>
              <a:r>
                <a:rPr lang="en-US" b="true" sz="2601" u="none">
                  <a:solidFill>
                    <a:srgbClr val="FFFFFF"/>
                  </a:solidFill>
                  <a:latin typeface="HK Grotesk Bold"/>
                  <a:ea typeface="HK Grotesk Bold"/>
                  <a:cs typeface="HK Grotesk Bold"/>
                  <a:sym typeface="HK Grotesk Bold"/>
                </a:rPr>
                <a:t>ce User Convenience</a:t>
              </a:r>
            </a:p>
          </p:txBody>
        </p:sp>
        <p:sp>
          <p:nvSpPr>
            <p:cNvPr name="TextBox 22" id="22"/>
            <p:cNvSpPr txBox="true"/>
            <p:nvPr/>
          </p:nvSpPr>
          <p:spPr>
            <a:xfrm rot="0">
              <a:off x="0" y="776332"/>
              <a:ext cx="19405620" cy="957751"/>
            </a:xfrm>
            <a:prstGeom prst="rect">
              <a:avLst/>
            </a:prstGeom>
          </p:spPr>
          <p:txBody>
            <a:bodyPr anchor="t" rtlCol="false" tIns="0" lIns="0" bIns="0" rIns="0">
              <a:spAutoFit/>
            </a:bodyPr>
            <a:lstStyle/>
            <a:p>
              <a:pPr algn="l" marL="0" indent="0" lvl="0">
                <a:lnSpc>
                  <a:spcPts val="2959"/>
                </a:lnSpc>
              </a:pPr>
              <a:r>
                <a:rPr lang="en-US" sz="2113">
                  <a:solidFill>
                    <a:srgbClr val="FFFFFF"/>
                  </a:solidFill>
                  <a:latin typeface="HK Grotesk"/>
                  <a:ea typeface="HK Grotesk"/>
                  <a:cs typeface="HK Grotesk"/>
                  <a:sym typeface="HK Grotesk"/>
                </a:rPr>
                <a:t>Prov</a:t>
              </a:r>
              <a:r>
                <a:rPr lang="en-US" sz="2113" u="none">
                  <a:solidFill>
                    <a:srgbClr val="FFFFFF"/>
                  </a:solidFill>
                  <a:latin typeface="HK Grotesk"/>
                  <a:ea typeface="HK Grotesk"/>
                  <a:cs typeface="HK Grotesk"/>
                  <a:sym typeface="HK Grotesk"/>
                </a:rPr>
                <a:t>ide a user-friendly interface that simplifies printing, reduces wait times, and allows instant access to print services without queues or staff assistance</a:t>
              </a:r>
            </a:p>
          </p:txBody>
        </p:sp>
      </p:grpSp>
      <p:grpSp>
        <p:nvGrpSpPr>
          <p:cNvPr name="Group 23" id="23"/>
          <p:cNvGrpSpPr/>
          <p:nvPr/>
        </p:nvGrpSpPr>
        <p:grpSpPr>
          <a:xfrm rot="0">
            <a:off x="2304742" y="6264296"/>
            <a:ext cx="14809336" cy="1172181"/>
            <a:chOff x="0" y="0"/>
            <a:chExt cx="19745781" cy="1562908"/>
          </a:xfrm>
        </p:grpSpPr>
        <p:sp>
          <p:nvSpPr>
            <p:cNvPr name="TextBox 24" id="24"/>
            <p:cNvSpPr txBox="true"/>
            <p:nvPr/>
          </p:nvSpPr>
          <p:spPr>
            <a:xfrm rot="0">
              <a:off x="0" y="0"/>
              <a:ext cx="19745781" cy="474615"/>
            </a:xfrm>
            <a:prstGeom prst="rect">
              <a:avLst/>
            </a:prstGeom>
          </p:spPr>
          <p:txBody>
            <a:bodyPr anchor="t" rtlCol="false" tIns="0" lIns="0" bIns="0" rIns="0">
              <a:spAutoFit/>
            </a:bodyPr>
            <a:lstStyle/>
            <a:p>
              <a:pPr algn="l" marL="0" indent="0" lvl="0">
                <a:lnSpc>
                  <a:spcPts val="2813"/>
                </a:lnSpc>
                <a:spcBef>
                  <a:spcPct val="0"/>
                </a:spcBef>
              </a:pPr>
              <a:r>
                <a:rPr lang="en-US" b="true" sz="2344">
                  <a:solidFill>
                    <a:srgbClr val="FFFFFF"/>
                  </a:solidFill>
                  <a:latin typeface="HK Grotesk Bold"/>
                  <a:ea typeface="HK Grotesk Bold"/>
                  <a:cs typeface="HK Grotesk Bold"/>
                  <a:sym typeface="HK Grotesk Bold"/>
                </a:rPr>
                <a:t>Increase Effici</a:t>
              </a:r>
              <a:r>
                <a:rPr lang="en-US" b="true" sz="2344" u="none">
                  <a:solidFill>
                    <a:srgbClr val="FFFFFF"/>
                  </a:solidFill>
                  <a:latin typeface="HK Grotesk Bold"/>
                  <a:ea typeface="HK Grotesk Bold"/>
                  <a:cs typeface="HK Grotesk Bold"/>
                  <a:sym typeface="HK Grotesk Bold"/>
                </a:rPr>
                <a:t>ency and Productivity</a:t>
              </a:r>
            </a:p>
          </p:txBody>
        </p:sp>
        <p:sp>
          <p:nvSpPr>
            <p:cNvPr name="TextBox 25" id="25"/>
            <p:cNvSpPr txBox="true"/>
            <p:nvPr/>
          </p:nvSpPr>
          <p:spPr>
            <a:xfrm rot="0">
              <a:off x="0" y="695938"/>
              <a:ext cx="19745781" cy="866970"/>
            </a:xfrm>
            <a:prstGeom prst="rect">
              <a:avLst/>
            </a:prstGeom>
          </p:spPr>
          <p:txBody>
            <a:bodyPr anchor="t" rtlCol="false" tIns="0" lIns="0" bIns="0" rIns="0">
              <a:spAutoFit/>
            </a:bodyPr>
            <a:lstStyle/>
            <a:p>
              <a:pPr algn="l" marL="0" indent="0" lvl="0">
                <a:lnSpc>
                  <a:spcPts val="2667"/>
                </a:lnSpc>
              </a:pPr>
              <a:r>
                <a:rPr lang="en-US" sz="1905">
                  <a:solidFill>
                    <a:srgbClr val="FFFFFF"/>
                  </a:solidFill>
                  <a:latin typeface="HK Grotesk"/>
                  <a:ea typeface="HK Grotesk"/>
                  <a:cs typeface="HK Grotesk"/>
                  <a:sym typeface="HK Grotesk"/>
                </a:rPr>
                <a:t>Strea</a:t>
              </a:r>
              <a:r>
                <a:rPr lang="en-US" sz="1905" u="none">
                  <a:solidFill>
                    <a:srgbClr val="FFFFFF"/>
                  </a:solidFill>
                  <a:latin typeface="HK Grotesk"/>
                  <a:ea typeface="HK Grotesk"/>
                  <a:cs typeface="HK Grotesk"/>
                  <a:sym typeface="HK Grotesk"/>
                </a:rPr>
                <a:t>mline operations for service providers by reducing manual processes, minimizing errors, and optimizing resource management,</a:t>
              </a:r>
            </a:p>
            <a:p>
              <a:pPr algn="l" marL="0" indent="0" lvl="0">
                <a:lnSpc>
                  <a:spcPts val="2667"/>
                </a:lnSpc>
              </a:pPr>
              <a:r>
                <a:rPr lang="en-US" sz="1905" u="none">
                  <a:solidFill>
                    <a:srgbClr val="FFFFFF"/>
                  </a:solidFill>
                  <a:latin typeface="HK Grotesk"/>
                  <a:ea typeface="HK Grotesk"/>
                  <a:cs typeface="HK Grotesk"/>
                  <a:sym typeface="HK Grotesk"/>
                </a:rPr>
                <a:t>leading to lower operational costs and improved service delivery</a:t>
              </a:r>
            </a:p>
          </p:txBody>
        </p:sp>
      </p:grpSp>
      <p:grpSp>
        <p:nvGrpSpPr>
          <p:cNvPr name="Group 26" id="26"/>
          <p:cNvGrpSpPr/>
          <p:nvPr/>
        </p:nvGrpSpPr>
        <p:grpSpPr>
          <a:xfrm rot="0">
            <a:off x="2304742" y="7588877"/>
            <a:ext cx="13892290" cy="1251636"/>
            <a:chOff x="0" y="0"/>
            <a:chExt cx="18523053" cy="1668848"/>
          </a:xfrm>
        </p:grpSpPr>
        <p:sp>
          <p:nvSpPr>
            <p:cNvPr name="TextBox 27" id="27"/>
            <p:cNvSpPr txBox="true"/>
            <p:nvPr/>
          </p:nvSpPr>
          <p:spPr>
            <a:xfrm rot="0">
              <a:off x="0" y="-9525"/>
              <a:ext cx="18523053" cy="516311"/>
            </a:xfrm>
            <a:prstGeom prst="rect">
              <a:avLst/>
            </a:prstGeom>
          </p:spPr>
          <p:txBody>
            <a:bodyPr anchor="t" rtlCol="false" tIns="0" lIns="0" bIns="0" rIns="0">
              <a:spAutoFit/>
            </a:bodyPr>
            <a:lstStyle/>
            <a:p>
              <a:pPr algn="l" marL="0" indent="0" lvl="0">
                <a:lnSpc>
                  <a:spcPts val="3004"/>
                </a:lnSpc>
                <a:spcBef>
                  <a:spcPct val="0"/>
                </a:spcBef>
              </a:pPr>
              <a:r>
                <a:rPr lang="en-US" b="true" sz="2503">
                  <a:solidFill>
                    <a:srgbClr val="FFFFFF"/>
                  </a:solidFill>
                  <a:latin typeface="HK Grotesk Bold"/>
                  <a:ea typeface="HK Grotesk Bold"/>
                  <a:cs typeface="HK Grotesk Bold"/>
                  <a:sym typeface="HK Grotesk Bold"/>
                </a:rPr>
                <a:t>Enable Self-Servic</a:t>
              </a:r>
              <a:r>
                <a:rPr lang="en-US" b="true" sz="2503" u="none">
                  <a:solidFill>
                    <a:srgbClr val="FFFFFF"/>
                  </a:solidFill>
                  <a:latin typeface="HK Grotesk Bold"/>
                  <a:ea typeface="HK Grotesk Bold"/>
                  <a:cs typeface="HK Grotesk Bold"/>
                  <a:sym typeface="HK Grotesk Bold"/>
                </a:rPr>
                <a:t>e Solutions</a:t>
              </a:r>
            </a:p>
          </p:txBody>
        </p:sp>
        <p:sp>
          <p:nvSpPr>
            <p:cNvPr name="TextBox 28" id="28"/>
            <p:cNvSpPr txBox="true"/>
            <p:nvPr/>
          </p:nvSpPr>
          <p:spPr>
            <a:xfrm rot="0">
              <a:off x="0" y="745693"/>
              <a:ext cx="18523053" cy="923154"/>
            </a:xfrm>
            <a:prstGeom prst="rect">
              <a:avLst/>
            </a:prstGeom>
          </p:spPr>
          <p:txBody>
            <a:bodyPr anchor="t" rtlCol="false" tIns="0" lIns="0" bIns="0" rIns="0">
              <a:spAutoFit/>
            </a:bodyPr>
            <a:lstStyle/>
            <a:p>
              <a:pPr algn="l" marL="0" indent="0" lvl="0">
                <a:lnSpc>
                  <a:spcPts val="2848"/>
                </a:lnSpc>
              </a:pPr>
              <a:r>
                <a:rPr lang="en-US" sz="2034">
                  <a:solidFill>
                    <a:srgbClr val="FFFFFF"/>
                  </a:solidFill>
                  <a:latin typeface="HK Grotesk"/>
                  <a:ea typeface="HK Grotesk"/>
                  <a:cs typeface="HK Grotesk"/>
                  <a:sym typeface="HK Grotesk"/>
                </a:rPr>
                <a:t>Implement a self-service model whe</a:t>
              </a:r>
              <a:r>
                <a:rPr lang="en-US" sz="2034" u="none">
                  <a:solidFill>
                    <a:srgbClr val="FFFFFF"/>
                  </a:solidFill>
                  <a:latin typeface="HK Grotesk"/>
                  <a:ea typeface="HK Grotesk"/>
                  <a:cs typeface="HK Grotesk"/>
                  <a:sym typeface="HK Grotesk"/>
                </a:rPr>
                <a:t>re users can handle all printing tasks independently, improving overall user experience and satisfaction</a:t>
              </a:r>
            </a:p>
          </p:txBody>
        </p:sp>
      </p:grpSp>
      <p:grpSp>
        <p:nvGrpSpPr>
          <p:cNvPr name="Group 29" id="29"/>
          <p:cNvGrpSpPr/>
          <p:nvPr/>
        </p:nvGrpSpPr>
        <p:grpSpPr>
          <a:xfrm rot="0">
            <a:off x="2304742" y="8840513"/>
            <a:ext cx="13892290" cy="1193232"/>
            <a:chOff x="0" y="0"/>
            <a:chExt cx="18523053" cy="1590976"/>
          </a:xfrm>
        </p:grpSpPr>
        <p:sp>
          <p:nvSpPr>
            <p:cNvPr name="TextBox 30" id="30"/>
            <p:cNvSpPr txBox="true"/>
            <p:nvPr/>
          </p:nvSpPr>
          <p:spPr>
            <a:xfrm rot="0">
              <a:off x="0" y="0"/>
              <a:ext cx="18523053" cy="483138"/>
            </a:xfrm>
            <a:prstGeom prst="rect">
              <a:avLst/>
            </a:prstGeom>
          </p:spPr>
          <p:txBody>
            <a:bodyPr anchor="t" rtlCol="false" tIns="0" lIns="0" bIns="0" rIns="0">
              <a:spAutoFit/>
            </a:bodyPr>
            <a:lstStyle/>
            <a:p>
              <a:pPr algn="l" marL="0" indent="0" lvl="0">
                <a:lnSpc>
                  <a:spcPts val="2864"/>
                </a:lnSpc>
                <a:spcBef>
                  <a:spcPct val="0"/>
                </a:spcBef>
              </a:pPr>
              <a:r>
                <a:rPr lang="en-US" b="true" sz="2386">
                  <a:solidFill>
                    <a:srgbClr val="FFFFFF"/>
                  </a:solidFill>
                  <a:latin typeface="HK Grotesk Bold"/>
                  <a:ea typeface="HK Grotesk Bold"/>
                  <a:cs typeface="HK Grotesk Bold"/>
                  <a:sym typeface="HK Grotesk Bold"/>
                </a:rPr>
                <a:t>Ensure Scalable and </a:t>
              </a:r>
              <a:r>
                <a:rPr lang="en-US" b="true" sz="2386" u="none">
                  <a:solidFill>
                    <a:srgbClr val="FFFFFF"/>
                  </a:solidFill>
                  <a:latin typeface="HK Grotesk Bold"/>
                  <a:ea typeface="HK Grotesk Bold"/>
                  <a:cs typeface="HK Grotesk Bold"/>
                  <a:sym typeface="HK Grotesk Bold"/>
                </a:rPr>
                <a:t>Reliable Operations</a:t>
              </a:r>
            </a:p>
          </p:txBody>
        </p:sp>
        <p:sp>
          <p:nvSpPr>
            <p:cNvPr name="TextBox 31" id="31"/>
            <p:cNvSpPr txBox="true"/>
            <p:nvPr/>
          </p:nvSpPr>
          <p:spPr>
            <a:xfrm rot="0">
              <a:off x="0" y="699595"/>
              <a:ext cx="18523053" cy="891381"/>
            </a:xfrm>
            <a:prstGeom prst="rect">
              <a:avLst/>
            </a:prstGeom>
          </p:spPr>
          <p:txBody>
            <a:bodyPr anchor="t" rtlCol="false" tIns="0" lIns="0" bIns="0" rIns="0">
              <a:spAutoFit/>
            </a:bodyPr>
            <a:lstStyle/>
            <a:p>
              <a:pPr algn="l" marL="0" indent="0" lvl="0">
                <a:lnSpc>
                  <a:spcPts val="2715"/>
                </a:lnSpc>
              </a:pPr>
              <a:r>
                <a:rPr lang="en-US" sz="1939">
                  <a:solidFill>
                    <a:srgbClr val="FFFFFF"/>
                  </a:solidFill>
                  <a:latin typeface="HK Grotesk"/>
                  <a:ea typeface="HK Grotesk"/>
                  <a:cs typeface="HK Grotesk"/>
                  <a:sym typeface="HK Grotesk"/>
                </a:rPr>
                <a:t>Design the system to handle high demand and peak times witho</a:t>
              </a:r>
              <a:r>
                <a:rPr lang="en-US" sz="1939" u="none">
                  <a:solidFill>
                    <a:srgbClr val="FFFFFF"/>
                  </a:solidFill>
                  <a:latin typeface="HK Grotesk"/>
                  <a:ea typeface="HK Grotesk"/>
                  <a:cs typeface="HK Grotesk"/>
                  <a:sym typeface="HK Grotesk"/>
                </a:rPr>
                <a:t>ut sacrificing performance, ensuring consistent, reliable service in</a:t>
              </a:r>
            </a:p>
            <a:p>
              <a:pPr algn="l" marL="0" indent="0" lvl="0">
                <a:lnSpc>
                  <a:spcPts val="2715"/>
                </a:lnSpc>
              </a:pPr>
              <a:r>
                <a:rPr lang="en-US" sz="1939" u="none">
                  <a:solidFill>
                    <a:srgbClr val="FFFFFF"/>
                  </a:solidFill>
                  <a:latin typeface="HK Grotesk"/>
                  <a:ea typeface="HK Grotesk"/>
                  <a:cs typeface="HK Grotesk"/>
                  <a:sym typeface="HK Grotesk"/>
                </a:rPr>
                <a:t>various environments such as offices, libraries, and public spaces.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sp>
        <p:nvSpPr>
          <p:cNvPr name="AutoShape 2" id="2"/>
          <p:cNvSpPr/>
          <p:nvPr/>
        </p:nvSpPr>
        <p:spPr>
          <a:xfrm>
            <a:off x="-24532" y="5890697"/>
            <a:ext cx="18293482" cy="0"/>
          </a:xfrm>
          <a:prstGeom prst="line">
            <a:avLst/>
          </a:prstGeom>
          <a:ln cap="flat" w="38100">
            <a:solidFill>
              <a:srgbClr val="004AAD"/>
            </a:solidFill>
            <a:prstDash val="solid"/>
            <a:headEnd type="none" len="sm" w="sm"/>
            <a:tailEnd type="none" len="sm" w="sm"/>
          </a:ln>
        </p:spPr>
      </p:sp>
      <p:sp>
        <p:nvSpPr>
          <p:cNvPr name="AutoShape 3" id="3"/>
          <p:cNvSpPr/>
          <p:nvPr/>
        </p:nvSpPr>
        <p:spPr>
          <a:xfrm flipV="true">
            <a:off x="3553839" y="6313678"/>
            <a:ext cx="0" cy="913618"/>
          </a:xfrm>
          <a:prstGeom prst="line">
            <a:avLst/>
          </a:prstGeom>
          <a:ln cap="flat" w="38100">
            <a:solidFill>
              <a:srgbClr val="004AAD"/>
            </a:solidFill>
            <a:prstDash val="solid"/>
            <a:headEnd type="oval" len="lg" w="lg"/>
            <a:tailEnd type="none" len="sm" w="sm"/>
          </a:ln>
        </p:spPr>
      </p:sp>
      <p:sp>
        <p:nvSpPr>
          <p:cNvPr name="AutoShape 4" id="4"/>
          <p:cNvSpPr/>
          <p:nvPr/>
        </p:nvSpPr>
        <p:spPr>
          <a:xfrm flipV="true">
            <a:off x="9169834" y="6313678"/>
            <a:ext cx="0" cy="913618"/>
          </a:xfrm>
          <a:prstGeom prst="line">
            <a:avLst/>
          </a:prstGeom>
          <a:ln cap="flat" w="38100">
            <a:solidFill>
              <a:srgbClr val="004AAD"/>
            </a:solidFill>
            <a:prstDash val="solid"/>
            <a:headEnd type="oval" len="lg" w="lg"/>
            <a:tailEnd type="none" len="sm" w="sm"/>
          </a:ln>
        </p:spPr>
      </p:sp>
      <p:sp>
        <p:nvSpPr>
          <p:cNvPr name="AutoShape 5" id="5"/>
          <p:cNvSpPr/>
          <p:nvPr/>
        </p:nvSpPr>
        <p:spPr>
          <a:xfrm flipV="true">
            <a:off x="14992118" y="6313678"/>
            <a:ext cx="0" cy="913618"/>
          </a:xfrm>
          <a:prstGeom prst="line">
            <a:avLst/>
          </a:prstGeom>
          <a:ln cap="flat" w="38100">
            <a:solidFill>
              <a:srgbClr val="004AAD"/>
            </a:solidFill>
            <a:prstDash val="solid"/>
            <a:headEnd type="oval" len="lg" w="lg"/>
            <a:tailEnd type="none" len="sm" w="sm"/>
          </a:ln>
        </p:spPr>
      </p:sp>
      <p:grpSp>
        <p:nvGrpSpPr>
          <p:cNvPr name="Group 6" id="6"/>
          <p:cNvGrpSpPr/>
          <p:nvPr/>
        </p:nvGrpSpPr>
        <p:grpSpPr>
          <a:xfrm rot="0">
            <a:off x="-5482" y="0"/>
            <a:ext cx="18293482" cy="3800073"/>
            <a:chOff x="0" y="0"/>
            <a:chExt cx="4818036" cy="1000842"/>
          </a:xfrm>
        </p:grpSpPr>
        <p:sp>
          <p:nvSpPr>
            <p:cNvPr name="Freeform 7" id="7"/>
            <p:cNvSpPr/>
            <p:nvPr/>
          </p:nvSpPr>
          <p:spPr>
            <a:xfrm flipH="false" flipV="false" rot="0">
              <a:off x="0" y="0"/>
              <a:ext cx="4818037" cy="1000842"/>
            </a:xfrm>
            <a:custGeom>
              <a:avLst/>
              <a:gdLst/>
              <a:ahLst/>
              <a:cxnLst/>
              <a:rect r="r" b="b" t="t" l="l"/>
              <a:pathLst>
                <a:path h="1000842" w="4818037">
                  <a:moveTo>
                    <a:pt x="0" y="0"/>
                  </a:moveTo>
                  <a:lnTo>
                    <a:pt x="4818037" y="0"/>
                  </a:lnTo>
                  <a:lnTo>
                    <a:pt x="4818037" y="1000842"/>
                  </a:lnTo>
                  <a:lnTo>
                    <a:pt x="0" y="1000842"/>
                  </a:lnTo>
                  <a:close/>
                </a:path>
              </a:pathLst>
            </a:custGeom>
            <a:solidFill>
              <a:srgbClr val="004AAD"/>
            </a:solidFill>
          </p:spPr>
        </p:sp>
        <p:sp>
          <p:nvSpPr>
            <p:cNvPr name="TextBox 8" id="8"/>
            <p:cNvSpPr txBox="true"/>
            <p:nvPr/>
          </p:nvSpPr>
          <p:spPr>
            <a:xfrm>
              <a:off x="0" y="-38100"/>
              <a:ext cx="4818036" cy="1038942"/>
            </a:xfrm>
            <a:prstGeom prst="rect">
              <a:avLst/>
            </a:prstGeom>
          </p:spPr>
          <p:txBody>
            <a:bodyPr anchor="ctr" rtlCol="false" tIns="50800" lIns="50800" bIns="50800" rIns="50800"/>
            <a:lstStyle/>
            <a:p>
              <a:pPr algn="ctr">
                <a:lnSpc>
                  <a:spcPts val="2100"/>
                </a:lnSpc>
              </a:pPr>
            </a:p>
          </p:txBody>
        </p:sp>
      </p:grpSp>
      <p:sp>
        <p:nvSpPr>
          <p:cNvPr name="TextBox 9" id="9"/>
          <p:cNvSpPr txBox="true"/>
          <p:nvPr/>
        </p:nvSpPr>
        <p:spPr>
          <a:xfrm rot="0">
            <a:off x="318415" y="7249891"/>
            <a:ext cx="7033098" cy="2277110"/>
          </a:xfrm>
          <a:prstGeom prst="rect">
            <a:avLst/>
          </a:prstGeom>
        </p:spPr>
        <p:txBody>
          <a:bodyPr anchor="t" rtlCol="false" tIns="0" lIns="0" bIns="0" rIns="0">
            <a:spAutoFit/>
          </a:bodyPr>
          <a:lstStyle/>
          <a:p>
            <a:pPr algn="ctr" marL="0" indent="0" lvl="0">
              <a:lnSpc>
                <a:spcPts val="3639"/>
              </a:lnSpc>
            </a:pPr>
            <a:r>
              <a:rPr lang="en-US" sz="2599" u="none">
                <a:solidFill>
                  <a:srgbClr val="FFFFFF"/>
                </a:solidFill>
                <a:latin typeface="HK Grotesk"/>
                <a:ea typeface="HK Grotesk"/>
                <a:cs typeface="HK Grotesk"/>
                <a:sym typeface="HK Grotesk"/>
              </a:rPr>
              <a:t>JavaScript Frameworks(React): For building interactive user interfaces.</a:t>
            </a:r>
          </a:p>
          <a:p>
            <a:pPr algn="ctr" marL="0" indent="0" lvl="0">
              <a:lnSpc>
                <a:spcPts val="3639"/>
              </a:lnSpc>
            </a:pPr>
            <a:r>
              <a:rPr lang="en-US" sz="2599" u="none">
                <a:solidFill>
                  <a:srgbClr val="FFFFFF"/>
                </a:solidFill>
                <a:latin typeface="HK Grotesk"/>
                <a:ea typeface="HK Grotesk"/>
                <a:cs typeface="HK Grotesk"/>
                <a:sym typeface="HK Grotesk"/>
              </a:rPr>
              <a:t>QR Code Libraries(qr.js): For generating QR codes.</a:t>
            </a:r>
          </a:p>
          <a:p>
            <a:pPr algn="ctr" marL="0" indent="0" lvl="0">
              <a:lnSpc>
                <a:spcPts val="3639"/>
              </a:lnSpc>
            </a:pPr>
            <a:r>
              <a:rPr lang="en-US" sz="2599" u="none">
                <a:solidFill>
                  <a:srgbClr val="FFFFFF"/>
                </a:solidFill>
                <a:latin typeface="HK Grotesk"/>
                <a:ea typeface="HK Grotesk"/>
                <a:cs typeface="HK Grotesk"/>
                <a:sym typeface="HK Grotesk"/>
              </a:rPr>
              <a:t>Vite:For building interactive user interfaces</a:t>
            </a:r>
          </a:p>
        </p:txBody>
      </p:sp>
      <p:grpSp>
        <p:nvGrpSpPr>
          <p:cNvPr name="Group 10" id="10"/>
          <p:cNvGrpSpPr/>
          <p:nvPr/>
        </p:nvGrpSpPr>
        <p:grpSpPr>
          <a:xfrm rot="0">
            <a:off x="1495783" y="1857254"/>
            <a:ext cx="15290952" cy="1860302"/>
            <a:chOff x="0" y="0"/>
            <a:chExt cx="20387937" cy="2480403"/>
          </a:xfrm>
        </p:grpSpPr>
        <p:sp>
          <p:nvSpPr>
            <p:cNvPr name="TextBox 11" id="11"/>
            <p:cNvSpPr txBox="true"/>
            <p:nvPr/>
          </p:nvSpPr>
          <p:spPr>
            <a:xfrm rot="0">
              <a:off x="0" y="-9525"/>
              <a:ext cx="20387937" cy="1635125"/>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HK Grotesk Bold"/>
                  <a:ea typeface="HK Grotesk Bold"/>
                  <a:cs typeface="HK Grotesk Bold"/>
                  <a:sym typeface="HK Grotesk Bold"/>
                </a:rPr>
                <a:t>T</a:t>
              </a:r>
              <a:r>
                <a:rPr lang="en-US" b="true" sz="8000">
                  <a:solidFill>
                    <a:srgbClr val="FFFFFF"/>
                  </a:solidFill>
                  <a:latin typeface="HK Grotesk Bold"/>
                  <a:ea typeface="HK Grotesk Bold"/>
                  <a:cs typeface="HK Grotesk Bold"/>
                  <a:sym typeface="HK Grotesk Bold"/>
                </a:rPr>
                <a:t>echnology Used</a:t>
              </a:r>
            </a:p>
          </p:txBody>
        </p:sp>
        <p:sp>
          <p:nvSpPr>
            <p:cNvPr name="TextBox 12" id="12"/>
            <p:cNvSpPr txBox="true"/>
            <p:nvPr/>
          </p:nvSpPr>
          <p:spPr>
            <a:xfrm rot="0">
              <a:off x="0" y="1804128"/>
              <a:ext cx="20387937" cy="676275"/>
            </a:xfrm>
            <a:prstGeom prst="rect">
              <a:avLst/>
            </a:prstGeom>
          </p:spPr>
          <p:txBody>
            <a:bodyPr anchor="t" rtlCol="false" tIns="0" lIns="0" bIns="0" rIns="0">
              <a:spAutoFit/>
            </a:bodyPr>
            <a:lstStyle/>
            <a:p>
              <a:pPr algn="l" marL="0" indent="0" lvl="0">
                <a:lnSpc>
                  <a:spcPts val="4200"/>
                </a:lnSpc>
              </a:pPr>
              <a:r>
                <a:rPr lang="en-US" sz="3000">
                  <a:solidFill>
                    <a:srgbClr val="FFFFFF"/>
                  </a:solidFill>
                  <a:latin typeface="HK Grotesk"/>
                  <a:ea typeface="HK Grotesk"/>
                  <a:cs typeface="HK Grotesk"/>
                  <a:sym typeface="HK Grotesk"/>
                </a:rPr>
                <a:t>Me</a:t>
              </a:r>
              <a:r>
                <a:rPr lang="en-US" sz="3000" u="none">
                  <a:solidFill>
                    <a:srgbClr val="FFFFFF"/>
                  </a:solidFill>
                  <a:latin typeface="HK Grotesk"/>
                  <a:ea typeface="HK Grotesk"/>
                  <a:cs typeface="HK Grotesk"/>
                  <a:sym typeface="HK Grotesk"/>
                </a:rPr>
                <a:t>ntion tools and technologies, explaining their selection</a:t>
              </a:r>
            </a:p>
          </p:txBody>
        </p:sp>
      </p:grpSp>
      <p:sp>
        <p:nvSpPr>
          <p:cNvPr name="TextBox 13" id="13"/>
          <p:cNvSpPr txBox="true"/>
          <p:nvPr/>
        </p:nvSpPr>
        <p:spPr>
          <a:xfrm rot="0">
            <a:off x="7563864" y="7374616"/>
            <a:ext cx="3211941" cy="1362710"/>
          </a:xfrm>
          <a:prstGeom prst="rect">
            <a:avLst/>
          </a:prstGeom>
        </p:spPr>
        <p:txBody>
          <a:bodyPr anchor="t" rtlCol="false" tIns="0" lIns="0" bIns="0" rIns="0">
            <a:spAutoFit/>
          </a:bodyPr>
          <a:lstStyle/>
          <a:p>
            <a:pPr algn="ctr" marL="0" indent="0" lvl="0">
              <a:lnSpc>
                <a:spcPts val="3639"/>
              </a:lnSpc>
            </a:pPr>
            <a:r>
              <a:rPr lang="en-US" sz="2599">
                <a:solidFill>
                  <a:srgbClr val="FFFFFF"/>
                </a:solidFill>
                <a:latin typeface="HK Grotesk"/>
                <a:ea typeface="HK Grotesk"/>
                <a:cs typeface="HK Grotesk"/>
                <a:sym typeface="HK Grotesk"/>
              </a:rPr>
              <a:t>Mo</a:t>
            </a:r>
            <a:r>
              <a:rPr lang="en-US" sz="2599" u="none">
                <a:solidFill>
                  <a:srgbClr val="FFFFFF"/>
                </a:solidFill>
                <a:latin typeface="HK Grotesk"/>
                <a:ea typeface="HK Grotesk"/>
                <a:cs typeface="HK Grotesk"/>
                <a:sym typeface="HK Grotesk"/>
              </a:rPr>
              <a:t>ngoDB</a:t>
            </a:r>
          </a:p>
          <a:p>
            <a:pPr algn="ctr" marL="0" indent="0" lvl="0">
              <a:lnSpc>
                <a:spcPts val="3639"/>
              </a:lnSpc>
            </a:pPr>
          </a:p>
          <a:p>
            <a:pPr algn="ctr" marL="0" indent="0" lvl="0">
              <a:lnSpc>
                <a:spcPts val="3639"/>
              </a:lnSpc>
            </a:pPr>
            <a:r>
              <a:rPr lang="en-US" sz="2599" u="none">
                <a:solidFill>
                  <a:srgbClr val="FFFFFF"/>
                </a:solidFill>
                <a:latin typeface="HK Grotesk"/>
                <a:ea typeface="HK Grotesk"/>
                <a:cs typeface="HK Grotesk"/>
                <a:sym typeface="HK Grotesk"/>
              </a:rPr>
              <a:t> MySQL</a:t>
            </a:r>
          </a:p>
        </p:txBody>
      </p:sp>
      <p:sp>
        <p:nvSpPr>
          <p:cNvPr name="TextBox 14" id="14"/>
          <p:cNvSpPr txBox="true"/>
          <p:nvPr/>
        </p:nvSpPr>
        <p:spPr>
          <a:xfrm rot="0">
            <a:off x="11351694" y="7374616"/>
            <a:ext cx="6721606" cy="2277110"/>
          </a:xfrm>
          <a:prstGeom prst="rect">
            <a:avLst/>
          </a:prstGeom>
        </p:spPr>
        <p:txBody>
          <a:bodyPr anchor="t" rtlCol="false" tIns="0" lIns="0" bIns="0" rIns="0">
            <a:spAutoFit/>
          </a:bodyPr>
          <a:lstStyle/>
          <a:p>
            <a:pPr algn="ctr" marL="0" indent="0" lvl="0">
              <a:lnSpc>
                <a:spcPts val="3639"/>
              </a:lnSpc>
            </a:pPr>
            <a:r>
              <a:rPr lang="en-US" sz="2599">
                <a:solidFill>
                  <a:srgbClr val="FFFFFF"/>
                </a:solidFill>
                <a:latin typeface="HK Grotesk"/>
                <a:ea typeface="HK Grotesk"/>
                <a:cs typeface="HK Grotesk"/>
                <a:sym typeface="HK Grotesk"/>
              </a:rPr>
              <a:t>Nod</a:t>
            </a:r>
            <a:r>
              <a:rPr lang="en-US" sz="2599" u="none">
                <a:solidFill>
                  <a:srgbClr val="FFFFFF"/>
                </a:solidFill>
                <a:latin typeface="HK Grotesk"/>
                <a:ea typeface="HK Grotesk"/>
                <a:cs typeface="HK Grotesk"/>
                <a:sym typeface="HK Grotesk"/>
              </a:rPr>
              <a:t>e.js: For building the server-side application, handling requests, and connecting to databases.</a:t>
            </a:r>
          </a:p>
          <a:p>
            <a:pPr algn="ctr" marL="0" indent="0" lvl="0">
              <a:lnSpc>
                <a:spcPts val="3639"/>
              </a:lnSpc>
            </a:pPr>
            <a:r>
              <a:rPr lang="en-US" sz="2599" u="none">
                <a:solidFill>
                  <a:srgbClr val="FFFFFF"/>
                </a:solidFill>
                <a:latin typeface="HK Grotesk"/>
                <a:ea typeface="HK Grotesk"/>
                <a:cs typeface="HK Grotesk"/>
                <a:sym typeface="HK Grotesk"/>
              </a:rPr>
              <a:t>Express.js: A web application framework for Node.js to create RESTful APIs</a:t>
            </a:r>
          </a:p>
        </p:txBody>
      </p:sp>
      <p:grpSp>
        <p:nvGrpSpPr>
          <p:cNvPr name="Group 15" id="15"/>
          <p:cNvGrpSpPr/>
          <p:nvPr/>
        </p:nvGrpSpPr>
        <p:grpSpPr>
          <a:xfrm rot="0">
            <a:off x="2065923" y="5212981"/>
            <a:ext cx="3211941" cy="1319799"/>
            <a:chOff x="0" y="0"/>
            <a:chExt cx="4282588" cy="1759732"/>
          </a:xfrm>
        </p:grpSpPr>
        <p:grpSp>
          <p:nvGrpSpPr>
            <p:cNvPr name="Group 16" id="16"/>
            <p:cNvGrpSpPr/>
            <p:nvPr/>
          </p:nvGrpSpPr>
          <p:grpSpPr>
            <a:xfrm rot="0">
              <a:off x="0" y="0"/>
              <a:ext cx="4282588" cy="1759732"/>
              <a:chOff x="0" y="0"/>
              <a:chExt cx="845943" cy="347601"/>
            </a:xfrm>
          </p:grpSpPr>
          <p:sp>
            <p:nvSpPr>
              <p:cNvPr name="Freeform 17" id="17"/>
              <p:cNvSpPr/>
              <p:nvPr/>
            </p:nvSpPr>
            <p:spPr>
              <a:xfrm flipH="false" flipV="false" rot="0">
                <a:off x="0" y="0"/>
                <a:ext cx="845943" cy="347601"/>
              </a:xfrm>
              <a:custGeom>
                <a:avLst/>
                <a:gdLst/>
                <a:ahLst/>
                <a:cxnLst/>
                <a:rect r="r" b="b" t="t" l="l"/>
                <a:pathLst>
                  <a:path h="347601" w="845943">
                    <a:moveTo>
                      <a:pt x="0" y="0"/>
                    </a:moveTo>
                    <a:lnTo>
                      <a:pt x="845943" y="0"/>
                    </a:lnTo>
                    <a:lnTo>
                      <a:pt x="845943" y="347601"/>
                    </a:lnTo>
                    <a:lnTo>
                      <a:pt x="0" y="347601"/>
                    </a:lnTo>
                    <a:close/>
                  </a:path>
                </a:pathLst>
              </a:custGeom>
              <a:solidFill>
                <a:srgbClr val="004AAD"/>
              </a:solidFill>
            </p:spPr>
          </p:sp>
          <p:sp>
            <p:nvSpPr>
              <p:cNvPr name="TextBox 18" id="18"/>
              <p:cNvSpPr txBox="true"/>
              <p:nvPr/>
            </p:nvSpPr>
            <p:spPr>
              <a:xfrm>
                <a:off x="0" y="-76200"/>
                <a:ext cx="845943" cy="423801"/>
              </a:xfrm>
              <a:prstGeom prst="rect">
                <a:avLst/>
              </a:prstGeom>
            </p:spPr>
            <p:txBody>
              <a:bodyPr anchor="ctr" rtlCol="false" tIns="50800" lIns="50800" bIns="50800" rIns="50800"/>
              <a:lstStyle/>
              <a:p>
                <a:pPr algn="ctr">
                  <a:lnSpc>
                    <a:spcPts val="5599"/>
                  </a:lnSpc>
                </a:pPr>
              </a:p>
            </p:txBody>
          </p:sp>
        </p:grpSp>
        <p:sp>
          <p:nvSpPr>
            <p:cNvPr name="TextBox 19" id="19"/>
            <p:cNvSpPr txBox="true"/>
            <p:nvPr/>
          </p:nvSpPr>
          <p:spPr>
            <a:xfrm rot="0">
              <a:off x="212481" y="270535"/>
              <a:ext cx="3857625" cy="1131358"/>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HK Grotesk Bold"/>
                  <a:ea typeface="HK Grotesk Bold"/>
                  <a:cs typeface="HK Grotesk Bold"/>
                  <a:sym typeface="HK Grotesk Bold"/>
                </a:rPr>
                <a:t>Frontend Technologies</a:t>
              </a:r>
            </a:p>
          </p:txBody>
        </p:sp>
      </p:grpSp>
      <p:grpSp>
        <p:nvGrpSpPr>
          <p:cNvPr name="Group 20" id="20"/>
          <p:cNvGrpSpPr/>
          <p:nvPr/>
        </p:nvGrpSpPr>
        <p:grpSpPr>
          <a:xfrm rot="0">
            <a:off x="7716264" y="5212981"/>
            <a:ext cx="3211941" cy="1319799"/>
            <a:chOff x="0" y="0"/>
            <a:chExt cx="4282588" cy="1759732"/>
          </a:xfrm>
        </p:grpSpPr>
        <p:grpSp>
          <p:nvGrpSpPr>
            <p:cNvPr name="Group 21" id="21"/>
            <p:cNvGrpSpPr/>
            <p:nvPr/>
          </p:nvGrpSpPr>
          <p:grpSpPr>
            <a:xfrm rot="0">
              <a:off x="0" y="0"/>
              <a:ext cx="4282588" cy="1759732"/>
              <a:chOff x="0" y="0"/>
              <a:chExt cx="845943" cy="347601"/>
            </a:xfrm>
          </p:grpSpPr>
          <p:sp>
            <p:nvSpPr>
              <p:cNvPr name="Freeform 22" id="22"/>
              <p:cNvSpPr/>
              <p:nvPr/>
            </p:nvSpPr>
            <p:spPr>
              <a:xfrm flipH="false" flipV="false" rot="0">
                <a:off x="0" y="0"/>
                <a:ext cx="845943" cy="347601"/>
              </a:xfrm>
              <a:custGeom>
                <a:avLst/>
                <a:gdLst/>
                <a:ahLst/>
                <a:cxnLst/>
                <a:rect r="r" b="b" t="t" l="l"/>
                <a:pathLst>
                  <a:path h="347601" w="845943">
                    <a:moveTo>
                      <a:pt x="0" y="0"/>
                    </a:moveTo>
                    <a:lnTo>
                      <a:pt x="845943" y="0"/>
                    </a:lnTo>
                    <a:lnTo>
                      <a:pt x="845943" y="347601"/>
                    </a:lnTo>
                    <a:lnTo>
                      <a:pt x="0" y="347601"/>
                    </a:lnTo>
                    <a:close/>
                  </a:path>
                </a:pathLst>
              </a:custGeom>
              <a:solidFill>
                <a:srgbClr val="004AAD"/>
              </a:solidFill>
            </p:spPr>
          </p:sp>
          <p:sp>
            <p:nvSpPr>
              <p:cNvPr name="TextBox 23" id="23"/>
              <p:cNvSpPr txBox="true"/>
              <p:nvPr/>
            </p:nvSpPr>
            <p:spPr>
              <a:xfrm>
                <a:off x="0" y="-76200"/>
                <a:ext cx="845943" cy="423801"/>
              </a:xfrm>
              <a:prstGeom prst="rect">
                <a:avLst/>
              </a:prstGeom>
            </p:spPr>
            <p:txBody>
              <a:bodyPr anchor="ctr" rtlCol="false" tIns="50800" lIns="50800" bIns="50800" rIns="50800"/>
              <a:lstStyle/>
              <a:p>
                <a:pPr algn="ctr">
                  <a:lnSpc>
                    <a:spcPts val="5599"/>
                  </a:lnSpc>
                </a:pPr>
              </a:p>
            </p:txBody>
          </p:sp>
        </p:grpSp>
        <p:sp>
          <p:nvSpPr>
            <p:cNvPr name="TextBox 24" id="24"/>
            <p:cNvSpPr txBox="true"/>
            <p:nvPr/>
          </p:nvSpPr>
          <p:spPr>
            <a:xfrm rot="0">
              <a:off x="212481" y="270535"/>
              <a:ext cx="3857625" cy="1131358"/>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HK Grotesk Bold"/>
                  <a:ea typeface="HK Grotesk Bold"/>
                  <a:cs typeface="HK Grotesk Bold"/>
                  <a:sym typeface="HK Grotesk Bold"/>
                </a:rPr>
                <a:t>DataBase Management</a:t>
              </a:r>
            </a:p>
          </p:txBody>
        </p:sp>
      </p:grpSp>
      <p:grpSp>
        <p:nvGrpSpPr>
          <p:cNvPr name="Group 25" id="25"/>
          <p:cNvGrpSpPr/>
          <p:nvPr/>
        </p:nvGrpSpPr>
        <p:grpSpPr>
          <a:xfrm rot="0">
            <a:off x="13417566" y="5212981"/>
            <a:ext cx="3211941" cy="1319799"/>
            <a:chOff x="0" y="0"/>
            <a:chExt cx="4282588" cy="1759732"/>
          </a:xfrm>
        </p:grpSpPr>
        <p:grpSp>
          <p:nvGrpSpPr>
            <p:cNvPr name="Group 26" id="26"/>
            <p:cNvGrpSpPr/>
            <p:nvPr/>
          </p:nvGrpSpPr>
          <p:grpSpPr>
            <a:xfrm rot="0">
              <a:off x="0" y="0"/>
              <a:ext cx="4282588" cy="1759732"/>
              <a:chOff x="0" y="0"/>
              <a:chExt cx="845943" cy="347601"/>
            </a:xfrm>
          </p:grpSpPr>
          <p:sp>
            <p:nvSpPr>
              <p:cNvPr name="Freeform 27" id="27"/>
              <p:cNvSpPr/>
              <p:nvPr/>
            </p:nvSpPr>
            <p:spPr>
              <a:xfrm flipH="false" flipV="false" rot="0">
                <a:off x="0" y="0"/>
                <a:ext cx="845943" cy="347601"/>
              </a:xfrm>
              <a:custGeom>
                <a:avLst/>
                <a:gdLst/>
                <a:ahLst/>
                <a:cxnLst/>
                <a:rect r="r" b="b" t="t" l="l"/>
                <a:pathLst>
                  <a:path h="347601" w="845943">
                    <a:moveTo>
                      <a:pt x="0" y="0"/>
                    </a:moveTo>
                    <a:lnTo>
                      <a:pt x="845943" y="0"/>
                    </a:lnTo>
                    <a:lnTo>
                      <a:pt x="845943" y="347601"/>
                    </a:lnTo>
                    <a:lnTo>
                      <a:pt x="0" y="347601"/>
                    </a:lnTo>
                    <a:close/>
                  </a:path>
                </a:pathLst>
              </a:custGeom>
              <a:solidFill>
                <a:srgbClr val="004AAD"/>
              </a:solidFill>
            </p:spPr>
          </p:sp>
          <p:sp>
            <p:nvSpPr>
              <p:cNvPr name="TextBox 28" id="28"/>
              <p:cNvSpPr txBox="true"/>
              <p:nvPr/>
            </p:nvSpPr>
            <p:spPr>
              <a:xfrm>
                <a:off x="0" y="-76200"/>
                <a:ext cx="845943" cy="423801"/>
              </a:xfrm>
              <a:prstGeom prst="rect">
                <a:avLst/>
              </a:prstGeom>
            </p:spPr>
            <p:txBody>
              <a:bodyPr anchor="ctr" rtlCol="false" tIns="50800" lIns="50800" bIns="50800" rIns="50800"/>
              <a:lstStyle/>
              <a:p>
                <a:pPr algn="ctr">
                  <a:lnSpc>
                    <a:spcPts val="5599"/>
                  </a:lnSpc>
                </a:pPr>
              </a:p>
            </p:txBody>
          </p:sp>
        </p:grpSp>
        <p:sp>
          <p:nvSpPr>
            <p:cNvPr name="TextBox 29" id="29"/>
            <p:cNvSpPr txBox="true"/>
            <p:nvPr/>
          </p:nvSpPr>
          <p:spPr>
            <a:xfrm rot="0">
              <a:off x="212481" y="270535"/>
              <a:ext cx="3857625" cy="1131358"/>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HK Grotesk Bold"/>
                  <a:ea typeface="HK Grotesk Bold"/>
                  <a:cs typeface="HK Grotesk Bold"/>
                  <a:sym typeface="HK Grotesk Bold"/>
                </a:rPr>
                <a:t>Backend Technologies</a:t>
              </a:r>
            </a:p>
          </p:txBody>
        </p:sp>
      </p:grpSp>
      <p:sp>
        <p:nvSpPr>
          <p:cNvPr name="Freeform 30" id="30"/>
          <p:cNvSpPr/>
          <p:nvPr/>
        </p:nvSpPr>
        <p:spPr>
          <a:xfrm flipH="false" flipV="false" rot="0">
            <a:off x="16319652" y="111098"/>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120698" y="3302588"/>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8066560" y="967539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607911" y="417099"/>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4"/>
            <a:stretch>
              <a:fillRect l="0" t="-8997" r="0" b="-8997"/>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36953" y="1819015"/>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36953" y="4157343"/>
            <a:ext cx="11407315" cy="5649641"/>
            <a:chOff x="0" y="0"/>
            <a:chExt cx="15209753" cy="7532854"/>
          </a:xfrm>
        </p:grpSpPr>
        <p:sp>
          <p:nvSpPr>
            <p:cNvPr name="TextBox 13" id="13"/>
            <p:cNvSpPr txBox="true"/>
            <p:nvPr/>
          </p:nvSpPr>
          <p:spPr>
            <a:xfrm rot="0">
              <a:off x="0" y="0"/>
              <a:ext cx="15209753"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Secu</a:t>
              </a:r>
              <a:r>
                <a:rPr lang="en-US" b="true" sz="2415">
                  <a:solidFill>
                    <a:srgbClr val="FFFFFF"/>
                  </a:solidFill>
                  <a:latin typeface="HK Grotesk Bold"/>
                  <a:ea typeface="HK Grotesk Bold"/>
                  <a:cs typeface="HK Grotesk Bold"/>
                  <a:sym typeface="HK Grotesk Bold"/>
                </a:rPr>
                <a:t>re QR Code-Based Document Management System for Public Printing Services</a:t>
              </a:r>
            </a:p>
          </p:txBody>
        </p:sp>
        <p:sp>
          <p:nvSpPr>
            <p:cNvPr name="TextBox 14" id="14"/>
            <p:cNvSpPr txBox="true"/>
            <p:nvPr/>
          </p:nvSpPr>
          <p:spPr>
            <a:xfrm rot="0">
              <a:off x="0" y="708315"/>
              <a:ext cx="15209753" cy="6824540"/>
            </a:xfrm>
            <a:prstGeom prst="rect">
              <a:avLst/>
            </a:prstGeom>
          </p:spPr>
          <p:txBody>
            <a:bodyPr anchor="t" rtlCol="false" tIns="0" lIns="0" bIns="0" rIns="0">
              <a:spAutoFit/>
            </a:bodyPr>
            <a:lstStyle/>
            <a:p>
              <a:pPr algn="l">
                <a:lnSpc>
                  <a:spcPts val="2747"/>
                </a:lnSpc>
              </a:pPr>
              <a:r>
                <a:rPr lang="en-US" sz="1962">
                  <a:solidFill>
                    <a:srgbClr val="FFFFFF"/>
                  </a:solidFill>
                  <a:latin typeface="HK Grotesk"/>
                  <a:ea typeface="HK Grotesk"/>
                  <a:cs typeface="HK Grotesk"/>
                  <a:sym typeface="HK Grotesk"/>
                </a:rPr>
                <a:t>J. P. Singh, K. S. Varma, and P. M. Verma on </a:t>
              </a:r>
              <a:r>
                <a:rPr lang="en-US" sz="1962">
                  <a:solidFill>
                    <a:srgbClr val="FFFFFF"/>
                  </a:solidFill>
                  <a:latin typeface="HK Grotesk"/>
                  <a:ea typeface="HK Grotesk"/>
                  <a:cs typeface="HK Grotesk"/>
                  <a:sym typeface="HK Grotesk"/>
                </a:rPr>
                <a:t>May 2023</a:t>
              </a:r>
            </a:p>
            <a:p>
              <a:pPr algn="l" marL="0" indent="0" lvl="0">
                <a:lnSpc>
                  <a:spcPts val="2747"/>
                </a:lnSpc>
              </a:pPr>
              <a:r>
                <a:rPr lang="en-US" sz="1962">
                  <a:solidFill>
                    <a:srgbClr val="FFFFFF"/>
                  </a:solidFill>
                  <a:latin typeface="HK Grotesk"/>
                  <a:ea typeface="HK Grotesk"/>
                  <a:cs typeface="HK Grotesk"/>
                  <a:sym typeface="HK Grotesk"/>
                </a:rPr>
                <a:t>• This paper presents a system aimed at streamlining public printing services by using secure QR codes. The syst</a:t>
              </a:r>
              <a:r>
                <a:rPr lang="en-US" sz="1962">
                  <a:solidFill>
                    <a:srgbClr val="FFFFFF"/>
                  </a:solidFill>
                  <a:latin typeface="HK Grotesk"/>
                  <a:ea typeface="HK Grotesk"/>
                  <a:cs typeface="HK Grotesk"/>
                  <a:sym typeface="HK Grotesk"/>
                </a:rPr>
                <a:t>em allows users to upload documents and process payments remotely, making the public printing process faster and more secure. One of the key elements is the use of encrypted QR codes for authentication and document verification. These codes can be scanned and verified using offline devices, adding an extra security layer.</a:t>
              </a:r>
            </a:p>
            <a:p>
              <a:pPr algn="l" marL="0" indent="0" lvl="0">
                <a:lnSpc>
                  <a:spcPts val="2747"/>
                </a:lnSpc>
              </a:pPr>
              <a:r>
                <a:rPr lang="en-US" sz="1962">
                  <a:solidFill>
                    <a:srgbClr val="FFFFFF"/>
                  </a:solidFill>
                  <a:latin typeface="HK Grotesk"/>
                  <a:ea typeface="HK Grotesk"/>
                  <a:cs typeface="HK Grotesk"/>
                  <a:sym typeface="HK Grotesk"/>
                </a:rPr>
                <a:t>• The proposed system enhances privacy by using cryptographic methods and hardware security modules to create secure QR codes. It is also scalable and cost-efficient, making it applicable for large-scale use in public and commercial sectors.Additionally, the system can be integrated with biometric data for enhanced authentication, which could be useful for high-security environments like immigration, educational institutions, or government agencies.</a:t>
              </a:r>
            </a:p>
            <a:p>
              <a:pPr algn="l" marL="0" indent="0" lvl="0">
                <a:lnSpc>
                  <a:spcPts val="2747"/>
                </a:lnSpc>
              </a:pPr>
              <a:r>
                <a:rPr lang="en-US" sz="1962">
                  <a:solidFill>
                    <a:srgbClr val="FFFFFF"/>
                  </a:solidFill>
                  <a:latin typeface="HK Grotesk"/>
                  <a:ea typeface="HK Grotesk"/>
                  <a:cs typeface="HK Grotesk"/>
                  <a:sym typeface="HK Grotesk"/>
                </a:rPr>
                <a:t>• The paper explores the application of this secure QR code technology in various industries, including healthcare, education, and transportation.</a:t>
              </a:r>
            </a:p>
            <a:p>
              <a:pPr algn="l" marL="0" indent="0" lvl="0">
                <a:lnSpc>
                  <a:spcPts val="2747"/>
                </a:lnSpc>
              </a:pPr>
              <a:r>
                <a:rPr lang="en-US" sz="1962">
                  <a:solidFill>
                    <a:srgbClr val="FFFFFF"/>
                  </a:solidFill>
                  <a:latin typeface="HK Grotesk"/>
                  <a:ea typeface="HK Grotesk"/>
                  <a:cs typeface="HK Grotesk"/>
                  <a:sym typeface="HK Grotesk"/>
                </a:rPr>
                <a:t>• This solution is seen as a more secure and efficient alternative to current systems, offering flexibility and ease of use while maintaining data security.</a:t>
              </a:r>
            </a:p>
          </p:txBody>
        </p:sp>
      </p:grpSp>
      <p:sp>
        <p:nvSpPr>
          <p:cNvPr name="AutoShape 15" id="15"/>
          <p:cNvSpPr/>
          <p:nvPr/>
        </p:nvSpPr>
        <p:spPr>
          <a:xfrm>
            <a:off x="2136953" y="3124012"/>
            <a:ext cx="13567442"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40267" y="1824038"/>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40267" y="4171891"/>
            <a:ext cx="13339605" cy="4280966"/>
            <a:chOff x="0" y="0"/>
            <a:chExt cx="17786140" cy="5707954"/>
          </a:xfrm>
        </p:grpSpPr>
        <p:sp>
          <p:nvSpPr>
            <p:cNvPr name="TextBox 13" id="13"/>
            <p:cNvSpPr txBox="true"/>
            <p:nvPr/>
          </p:nvSpPr>
          <p:spPr>
            <a:xfrm rot="0">
              <a:off x="0" y="0"/>
              <a:ext cx="17786140"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Automated Public Printing Service Through</a:t>
              </a:r>
              <a:r>
                <a:rPr lang="en-US" b="true" sz="2415">
                  <a:solidFill>
                    <a:srgbClr val="FFFFFF"/>
                  </a:solidFill>
                  <a:latin typeface="HK Grotesk Bold"/>
                  <a:ea typeface="HK Grotesk Bold"/>
                  <a:cs typeface="HK Grotesk Bold"/>
                  <a:sym typeface="HK Grotesk Bold"/>
                </a:rPr>
                <a:t> QR Code-Based Payment and Document Uploades</a:t>
              </a:r>
            </a:p>
          </p:txBody>
        </p:sp>
        <p:sp>
          <p:nvSpPr>
            <p:cNvPr name="TextBox 14" id="14"/>
            <p:cNvSpPr txBox="true"/>
            <p:nvPr/>
          </p:nvSpPr>
          <p:spPr>
            <a:xfrm rot="0">
              <a:off x="0" y="708315"/>
              <a:ext cx="17786140" cy="4999640"/>
            </a:xfrm>
            <a:prstGeom prst="rect">
              <a:avLst/>
            </a:prstGeom>
          </p:spPr>
          <p:txBody>
            <a:bodyPr anchor="t" rtlCol="false" tIns="0" lIns="0" bIns="0" rIns="0">
              <a:spAutoFit/>
            </a:bodyPr>
            <a:lstStyle/>
            <a:p>
              <a:pPr algn="l">
                <a:lnSpc>
                  <a:spcPts val="2747"/>
                </a:lnSpc>
              </a:pPr>
              <a:r>
                <a:rPr lang="en-US" sz="1962">
                  <a:solidFill>
                    <a:srgbClr val="FFFFFF"/>
                  </a:solidFill>
                  <a:latin typeface="HK Grotesk"/>
                  <a:ea typeface="HK Grotesk"/>
                  <a:cs typeface="HK Grotesk"/>
                  <a:sym typeface="HK Grotesk"/>
                </a:rPr>
                <a:t>B. N. Naga Vamsi, V. S. Srinivas, A. S. R. </a:t>
              </a:r>
              <a:r>
                <a:rPr lang="en-US" sz="1962">
                  <a:solidFill>
                    <a:srgbClr val="FFFFFF"/>
                  </a:solidFill>
                  <a:latin typeface="HK Grotesk"/>
                  <a:ea typeface="HK Grotesk"/>
                  <a:cs typeface="HK Grotesk"/>
                  <a:sym typeface="HK Grotesk"/>
                </a:rPr>
                <a:t>Murthy</a:t>
              </a:r>
            </a:p>
            <a:p>
              <a:pPr algn="l">
                <a:lnSpc>
                  <a:spcPts val="2747"/>
                </a:lnSpc>
              </a:pPr>
              <a:r>
                <a:rPr lang="en-US" sz="1962">
                  <a:solidFill>
                    <a:srgbClr val="FFFFFF"/>
                  </a:solidFill>
                  <a:latin typeface="HK Grotesk"/>
                  <a:ea typeface="HK Grotesk"/>
                  <a:cs typeface="HK Grotesk"/>
                  <a:sym typeface="HK Grotesk"/>
                </a:rPr>
                <a:t>• Sep 2023</a:t>
              </a:r>
            </a:p>
            <a:p>
              <a:pPr algn="l" marL="0" indent="0" lvl="0">
                <a:lnSpc>
                  <a:spcPts val="2747"/>
                </a:lnSpc>
              </a:pPr>
              <a:r>
                <a:rPr lang="en-US" sz="1962">
                  <a:solidFill>
                    <a:srgbClr val="FFFFFF"/>
                  </a:solidFill>
                  <a:latin typeface="HK Grotesk"/>
                  <a:ea typeface="HK Grotesk"/>
                  <a:cs typeface="HK Grotesk"/>
                  <a:sym typeface="HK Grotesk"/>
                </a:rPr>
                <a:t>• This paper discusses the development of an automated public printing system designed to</a:t>
              </a:r>
              <a:r>
                <a:rPr lang="en-US" sz="1962">
                  <a:solidFill>
                    <a:srgbClr val="FFFFFF"/>
                  </a:solidFill>
                  <a:latin typeface="HK Grotesk"/>
                  <a:ea typeface="HK Grotesk"/>
                  <a:cs typeface="HK Grotesk"/>
                  <a:sym typeface="HK Grotesk"/>
                </a:rPr>
                <a:t> allow users to print documents</a:t>
              </a:r>
            </a:p>
            <a:p>
              <a:pPr algn="l" marL="0" indent="0" lvl="0">
                <a:lnSpc>
                  <a:spcPts val="2747"/>
                </a:lnSpc>
              </a:pPr>
              <a:r>
                <a:rPr lang="en-US" sz="1962">
                  <a:solidFill>
                    <a:srgbClr val="FFFFFF"/>
                  </a:solidFill>
                  <a:latin typeface="HK Grotesk"/>
                  <a:ea typeface="HK Grotesk"/>
                  <a:cs typeface="HK Grotesk"/>
                  <a:sym typeface="HK Grotesk"/>
                </a:rPr>
                <a:t>without human intervention. The system relies on QR code-based payment and document upload to streamline the process.</a:t>
              </a:r>
            </a:p>
            <a:p>
              <a:pPr algn="l" marL="0" indent="0" lvl="0">
                <a:lnSpc>
                  <a:spcPts val="2747"/>
                </a:lnSpc>
              </a:pPr>
              <a:r>
                <a:rPr lang="en-US" sz="1962">
                  <a:solidFill>
                    <a:srgbClr val="FFFFFF"/>
                  </a:solidFill>
                  <a:latin typeface="HK Grotesk"/>
                  <a:ea typeface="HK Grotesk"/>
                  <a:cs typeface="HK Grotesk"/>
                  <a:sym typeface="HK Grotesk"/>
                </a:rPr>
                <a:t>The proposed solution addresses the need for a seamless, user-friendly public printing service that reduces the dependency</a:t>
              </a:r>
            </a:p>
            <a:p>
              <a:pPr algn="l" marL="0" indent="0" lvl="0">
                <a:lnSpc>
                  <a:spcPts val="2747"/>
                </a:lnSpc>
              </a:pPr>
              <a:r>
                <a:rPr lang="en-US" sz="1962">
                  <a:solidFill>
                    <a:srgbClr val="FFFFFF"/>
                  </a:solidFill>
                  <a:latin typeface="HK Grotesk"/>
                  <a:ea typeface="HK Grotesk"/>
                  <a:cs typeface="HK Grotesk"/>
                  <a:sym typeface="HK Grotesk"/>
                </a:rPr>
                <a:t>on staff while offering convenience and efficiency.</a:t>
              </a:r>
            </a:p>
            <a:p>
              <a:pPr algn="l" marL="0" indent="0" lvl="0">
                <a:lnSpc>
                  <a:spcPts val="2747"/>
                </a:lnSpc>
              </a:pPr>
              <a:r>
                <a:rPr lang="en-US" sz="1962">
                  <a:solidFill>
                    <a:srgbClr val="FFFFFF"/>
                  </a:solidFill>
                  <a:latin typeface="HK Grotesk"/>
                  <a:ea typeface="HK Grotesk"/>
                  <a:cs typeface="HK Grotesk"/>
                  <a:sym typeface="HK Grotesk"/>
                </a:rPr>
                <a:t>• User Flow:</a:t>
              </a:r>
            </a:p>
            <a:p>
              <a:pPr algn="l" marL="0" indent="0" lvl="0">
                <a:lnSpc>
                  <a:spcPts val="2747"/>
                </a:lnSpc>
              </a:pPr>
              <a:r>
                <a:rPr lang="en-US" sz="1962">
                  <a:solidFill>
                    <a:srgbClr val="FFFFFF"/>
                  </a:solidFill>
                  <a:latin typeface="HK Grotesk"/>
                  <a:ea typeface="HK Grotesk"/>
                  <a:cs typeface="HK Grotesk"/>
                  <a:sym typeface="HK Grotesk"/>
                </a:rPr>
                <a:t>•Users scan a QR code at the kiosk.</a:t>
              </a:r>
            </a:p>
            <a:p>
              <a:pPr algn="l" marL="0" indent="0" lvl="0">
                <a:lnSpc>
                  <a:spcPts val="2747"/>
                </a:lnSpc>
              </a:pPr>
              <a:r>
                <a:rPr lang="en-US" sz="1962">
                  <a:solidFill>
                    <a:srgbClr val="FFFFFF"/>
                  </a:solidFill>
                  <a:latin typeface="HK Grotesk"/>
                  <a:ea typeface="HK Grotesk"/>
                  <a:cs typeface="HK Grotesk"/>
                  <a:sym typeface="HK Grotesk"/>
                </a:rPr>
                <a:t>•They upload documents through a web interface.</a:t>
              </a:r>
            </a:p>
            <a:p>
              <a:pPr algn="l" marL="0" indent="0" lvl="0">
                <a:lnSpc>
                  <a:spcPts val="2747"/>
                </a:lnSpc>
              </a:pPr>
              <a:r>
                <a:rPr lang="en-US" sz="1962">
                  <a:solidFill>
                    <a:srgbClr val="FFFFFF"/>
                  </a:solidFill>
                  <a:latin typeface="HK Grotesk"/>
                  <a:ea typeface="HK Grotesk"/>
                  <a:cs typeface="HK Grotesk"/>
                  <a:sym typeface="HK Grotesk"/>
                </a:rPr>
                <a:t>•Payment is processed via a mobile wallet or online banking.</a:t>
              </a:r>
            </a:p>
            <a:p>
              <a:pPr algn="l" marL="0" indent="0" lvl="0">
                <a:lnSpc>
                  <a:spcPts val="2747"/>
                </a:lnSpc>
              </a:pPr>
              <a:r>
                <a:rPr lang="en-US" sz="1962">
                  <a:solidFill>
                    <a:srgbClr val="FFFFFF"/>
                  </a:solidFill>
                  <a:latin typeface="HK Grotesk"/>
                  <a:ea typeface="HK Grotesk"/>
                  <a:cs typeface="HK Grotesk"/>
                  <a:sym typeface="HK Grotesk"/>
                </a:rPr>
                <a:t>•Once payment is confirmed, the document is printed automatically.</a:t>
              </a:r>
            </a:p>
          </p:txBody>
        </p:sp>
      </p:grpSp>
      <p:sp>
        <p:nvSpPr>
          <p:cNvPr name="AutoShape 15" id="15"/>
          <p:cNvSpPr/>
          <p:nvPr/>
        </p:nvSpPr>
        <p:spPr>
          <a:xfrm>
            <a:off x="2136953" y="3114548"/>
            <a:ext cx="14492080"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36953" y="1819015"/>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36953" y="4329302"/>
            <a:ext cx="13535005" cy="2570122"/>
            <a:chOff x="0" y="0"/>
            <a:chExt cx="18046673" cy="3426829"/>
          </a:xfrm>
        </p:grpSpPr>
        <p:sp>
          <p:nvSpPr>
            <p:cNvPr name="TextBox 13" id="13"/>
            <p:cNvSpPr txBox="true"/>
            <p:nvPr/>
          </p:nvSpPr>
          <p:spPr>
            <a:xfrm rot="0">
              <a:off x="0" y="0"/>
              <a:ext cx="18046673"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QR code-based automated self-service kiosk for public printing and payment processing</a:t>
              </a:r>
            </a:p>
          </p:txBody>
        </p:sp>
        <p:sp>
          <p:nvSpPr>
            <p:cNvPr name="TextBox 14" id="14"/>
            <p:cNvSpPr txBox="true"/>
            <p:nvPr/>
          </p:nvSpPr>
          <p:spPr>
            <a:xfrm rot="0">
              <a:off x="0" y="708315"/>
              <a:ext cx="18046673" cy="2718515"/>
            </a:xfrm>
            <a:prstGeom prst="rect">
              <a:avLst/>
            </a:prstGeom>
          </p:spPr>
          <p:txBody>
            <a:bodyPr anchor="t" rtlCol="false" tIns="0" lIns="0" bIns="0" rIns="0">
              <a:spAutoFit/>
            </a:bodyPr>
            <a:lstStyle/>
            <a:p>
              <a:pPr algn="l">
                <a:lnSpc>
                  <a:spcPts val="2747"/>
                </a:lnSpc>
              </a:pPr>
              <a:r>
                <a:rPr lang="en-US" sz="1962">
                  <a:solidFill>
                    <a:srgbClr val="FFFFFF"/>
                  </a:solidFill>
                  <a:latin typeface="HK Grotesk"/>
                  <a:ea typeface="HK Grotesk"/>
                  <a:cs typeface="HK Grotesk"/>
                  <a:sym typeface="HK Grotesk"/>
                </a:rPr>
                <a:t>G. Kulkarni, R. Bhatia, S. M. Mehta</a:t>
              </a:r>
            </a:p>
            <a:p>
              <a:pPr algn="l">
                <a:lnSpc>
                  <a:spcPts val="2747"/>
                </a:lnSpc>
              </a:pPr>
              <a:r>
                <a:rPr lang="en-US" sz="1962">
                  <a:solidFill>
                    <a:srgbClr val="FFFFFF"/>
                  </a:solidFill>
                  <a:latin typeface="HK Grotesk"/>
                  <a:ea typeface="HK Grotesk"/>
                  <a:cs typeface="HK Grotesk"/>
                  <a:sym typeface="HK Grotesk"/>
                </a:rPr>
                <a:t>• </a:t>
              </a:r>
              <a:r>
                <a:rPr lang="en-US" sz="1962">
                  <a:solidFill>
                    <a:srgbClr val="FFFFFF"/>
                  </a:solidFill>
                  <a:latin typeface="HK Grotesk"/>
                  <a:ea typeface="HK Grotesk"/>
                  <a:cs typeface="HK Grotesk"/>
                  <a:sym typeface="HK Grotesk"/>
                </a:rPr>
                <a:t>May 2022</a:t>
              </a:r>
            </a:p>
            <a:p>
              <a:pPr algn="l" marL="0" indent="0" lvl="0">
                <a:lnSpc>
                  <a:spcPts val="2747"/>
                </a:lnSpc>
              </a:pPr>
              <a:r>
                <a:rPr lang="en-US" sz="1962">
                  <a:solidFill>
                    <a:srgbClr val="FFFFFF"/>
                  </a:solidFill>
                  <a:latin typeface="HK Grotesk"/>
                  <a:ea typeface="HK Grotesk"/>
                  <a:cs typeface="HK Grotesk"/>
                  <a:sym typeface="HK Grotesk"/>
                </a:rPr>
                <a:t>• This paper discusses the d</a:t>
              </a:r>
              <a:r>
                <a:rPr lang="en-US" sz="1962">
                  <a:solidFill>
                    <a:srgbClr val="FFFFFF"/>
                  </a:solidFill>
                  <a:latin typeface="HK Grotesk"/>
                  <a:ea typeface="HK Grotesk"/>
                  <a:cs typeface="HK Grotesk"/>
                  <a:sym typeface="HK Grotesk"/>
                </a:rPr>
                <a:t>evelopment of a self-service kiosk that utilizes QR code technology for both printing and payment</a:t>
              </a:r>
            </a:p>
            <a:p>
              <a:pPr algn="l" marL="0" indent="0" lvl="0">
                <a:lnSpc>
                  <a:spcPts val="2747"/>
                </a:lnSpc>
              </a:pPr>
              <a:r>
                <a:rPr lang="en-US" sz="1962">
                  <a:solidFill>
                    <a:srgbClr val="FFFFFF"/>
                  </a:solidFill>
                  <a:latin typeface="HK Grotesk"/>
                  <a:ea typeface="HK Grotesk"/>
                  <a:cs typeface="HK Grotesk"/>
                  <a:sym typeface="HK Grotesk"/>
                </a:rPr>
                <a:t>processing. It highlights the kiosk's efficiency in improving customer experience by reducing wait times and the need for</a:t>
              </a:r>
            </a:p>
            <a:p>
              <a:pPr algn="l" marL="0" indent="0" lvl="0">
                <a:lnSpc>
                  <a:spcPts val="2747"/>
                </a:lnSpc>
              </a:pPr>
              <a:r>
                <a:rPr lang="en-US" sz="1962">
                  <a:solidFill>
                    <a:srgbClr val="FFFFFF"/>
                  </a:solidFill>
                  <a:latin typeface="HK Grotesk"/>
                  <a:ea typeface="HK Grotesk"/>
                  <a:cs typeface="HK Grotesk"/>
                  <a:sym typeface="HK Grotesk"/>
                </a:rPr>
                <a:t>human assistance. The paper also explores various design considerations and technological challenges faced during</a:t>
              </a:r>
            </a:p>
            <a:p>
              <a:pPr algn="l" marL="0" indent="0" lvl="0">
                <a:lnSpc>
                  <a:spcPts val="2747"/>
                </a:lnSpc>
              </a:pPr>
              <a:r>
                <a:rPr lang="en-US" sz="1962">
                  <a:solidFill>
                    <a:srgbClr val="FFFFFF"/>
                  </a:solidFill>
                  <a:latin typeface="HK Grotesk"/>
                  <a:ea typeface="HK Grotesk"/>
                  <a:cs typeface="HK Grotesk"/>
                  <a:sym typeface="HK Grotesk"/>
                </a:rPr>
                <a:t>implementa on</a:t>
              </a:r>
            </a:p>
          </p:txBody>
        </p:sp>
      </p:grpSp>
      <p:sp>
        <p:nvSpPr>
          <p:cNvPr name="AutoShape 15" id="15"/>
          <p:cNvSpPr/>
          <p:nvPr/>
        </p:nvSpPr>
        <p:spPr>
          <a:xfrm>
            <a:off x="2334588" y="3102301"/>
            <a:ext cx="12959375"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36953" y="1819015"/>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36953" y="4157343"/>
            <a:ext cx="13491582" cy="3276300"/>
            <a:chOff x="0" y="0"/>
            <a:chExt cx="17988777" cy="4368400"/>
          </a:xfrm>
        </p:grpSpPr>
        <p:sp>
          <p:nvSpPr>
            <p:cNvPr name="TextBox 13" id="13"/>
            <p:cNvSpPr txBox="true"/>
            <p:nvPr/>
          </p:nvSpPr>
          <p:spPr>
            <a:xfrm rot="0">
              <a:off x="0" y="0"/>
              <a:ext cx="17988777" cy="970691"/>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Developm</a:t>
              </a:r>
              <a:r>
                <a:rPr lang="en-US" b="true" sz="2415">
                  <a:solidFill>
                    <a:srgbClr val="FFFFFF"/>
                  </a:solidFill>
                  <a:latin typeface="HK Grotesk Bold"/>
                  <a:ea typeface="HK Grotesk Bold"/>
                  <a:cs typeface="HK Grotesk Bold"/>
                  <a:sym typeface="HK Grotesk Bold"/>
                </a:rPr>
                <a:t>ent of an IoT-Based QR Code Access Control and Payment System using Arduino and ESP8266</a:t>
              </a:r>
            </a:p>
          </p:txBody>
        </p:sp>
        <p:sp>
          <p:nvSpPr>
            <p:cNvPr name="TextBox 14" id="14"/>
            <p:cNvSpPr txBox="true"/>
            <p:nvPr/>
          </p:nvSpPr>
          <p:spPr>
            <a:xfrm rot="0">
              <a:off x="0" y="1193660"/>
              <a:ext cx="17988777" cy="3174740"/>
            </a:xfrm>
            <a:prstGeom prst="rect">
              <a:avLst/>
            </a:prstGeom>
          </p:spPr>
          <p:txBody>
            <a:bodyPr anchor="t" rtlCol="false" tIns="0" lIns="0" bIns="0" rIns="0">
              <a:spAutoFit/>
            </a:bodyPr>
            <a:lstStyle/>
            <a:p>
              <a:pPr algn="l" marL="0" indent="0" lvl="0">
                <a:lnSpc>
                  <a:spcPts val="2747"/>
                </a:lnSpc>
              </a:pPr>
              <a:r>
                <a:rPr lang="en-US" sz="1962">
                  <a:solidFill>
                    <a:srgbClr val="FFFFFF"/>
                  </a:solidFill>
                  <a:latin typeface="HK Grotesk"/>
                  <a:ea typeface="HK Grotesk"/>
                  <a:cs typeface="HK Grotesk"/>
                  <a:sym typeface="HK Grotesk"/>
                </a:rPr>
                <a:t>G. Tejaswai, Chiruvella Manasa, Av</a:t>
              </a:r>
              <a:r>
                <a:rPr lang="en-US" sz="1962">
                  <a:solidFill>
                    <a:srgbClr val="FFFFFF"/>
                  </a:solidFill>
                  <a:latin typeface="HK Grotesk"/>
                  <a:ea typeface="HK Grotesk"/>
                  <a:cs typeface="HK Grotesk"/>
                  <a:sym typeface="HK Grotesk"/>
                </a:rPr>
                <a:t>adhanam Sandhya Sri, Amari Sravani, Ch</a:t>
              </a:r>
              <a:r>
                <a:rPr lang="en-US" sz="1962">
                  <a:solidFill>
                    <a:srgbClr val="FFFFFF"/>
                  </a:solidFill>
                  <a:latin typeface="HK Grotesk"/>
                  <a:ea typeface="HK Grotesk"/>
                  <a:cs typeface="HK Grotesk"/>
                  <a:sym typeface="HK Grotesk"/>
                </a:rPr>
                <a:t>allagundla Thanusree, Kandagaddla Lakshmi Akhila</a:t>
              </a:r>
            </a:p>
            <a:p>
              <a:pPr algn="l" marL="0" indent="0" lvl="0">
                <a:lnSpc>
                  <a:spcPts val="2747"/>
                </a:lnSpc>
              </a:pPr>
              <a:r>
                <a:rPr lang="en-US" sz="1962">
                  <a:solidFill>
                    <a:srgbClr val="FFFFFF"/>
                  </a:solidFill>
                  <a:latin typeface="HK Grotesk"/>
                  <a:ea typeface="HK Grotesk"/>
                  <a:cs typeface="HK Grotesk"/>
                  <a:sym typeface="HK Grotesk"/>
                </a:rPr>
                <a:t>• 2024</a:t>
              </a:r>
            </a:p>
            <a:p>
              <a:pPr algn="l" marL="0" indent="0" lvl="0">
                <a:lnSpc>
                  <a:spcPts val="2747"/>
                </a:lnSpc>
              </a:pPr>
              <a:r>
                <a:rPr lang="en-US" sz="1962">
                  <a:solidFill>
                    <a:srgbClr val="FFFFFF"/>
                  </a:solidFill>
                  <a:latin typeface="HK Grotesk"/>
                  <a:ea typeface="HK Grotesk"/>
                  <a:cs typeface="HK Grotesk"/>
                  <a:sym typeface="HK Grotesk"/>
                </a:rPr>
                <a:t>• This paper discusses the development of an IoT-based system that integrates QR code technology for access control and</a:t>
              </a:r>
            </a:p>
            <a:p>
              <a:pPr algn="l" marL="0" indent="0" lvl="0">
                <a:lnSpc>
                  <a:spcPts val="2747"/>
                </a:lnSpc>
              </a:pPr>
              <a:r>
                <a:rPr lang="en-US" sz="1962">
                  <a:solidFill>
                    <a:srgbClr val="FFFFFF"/>
                  </a:solidFill>
                  <a:latin typeface="HK Grotesk"/>
                  <a:ea typeface="HK Grotesk"/>
                  <a:cs typeface="HK Grotesk"/>
                  <a:sym typeface="HK Grotesk"/>
                </a:rPr>
                <a:t>payment processing. Utilizing Arduino and an ESP8266 Wi-Fi module, the system improves security and streamlines</a:t>
              </a:r>
            </a:p>
            <a:p>
              <a:pPr algn="l" marL="0" indent="0" lvl="0">
                <a:lnSpc>
                  <a:spcPts val="2747"/>
                </a:lnSpc>
              </a:pPr>
              <a:r>
                <a:rPr lang="en-US" sz="1962">
                  <a:solidFill>
                    <a:srgbClr val="FFFFFF"/>
                  </a:solidFill>
                  <a:latin typeface="HK Grotesk"/>
                  <a:ea typeface="HK Grotesk"/>
                  <a:cs typeface="HK Grotesk"/>
                  <a:sym typeface="HK Grotesk"/>
                </a:rPr>
                <a:t>transactions in various applications, such as parking and public transport. The study outlines the functionality of the system,</a:t>
              </a:r>
            </a:p>
            <a:p>
              <a:pPr algn="l" marL="0" indent="0" lvl="0">
                <a:lnSpc>
                  <a:spcPts val="2747"/>
                </a:lnSpc>
              </a:pPr>
              <a:r>
                <a:rPr lang="en-US" sz="1962">
                  <a:solidFill>
                    <a:srgbClr val="FFFFFF"/>
                  </a:solidFill>
                  <a:latin typeface="HK Grotesk"/>
                  <a:ea typeface="HK Grotesk"/>
                  <a:cs typeface="HK Grotesk"/>
                  <a:sym typeface="HK Grotesk"/>
                </a:rPr>
                <a:t>which verifies QR codes, deducts payment, and controls access based on user authen ca on</a:t>
              </a:r>
            </a:p>
          </p:txBody>
        </p:sp>
      </p:grpSp>
      <p:sp>
        <p:nvSpPr>
          <p:cNvPr name="AutoShape 15" id="15"/>
          <p:cNvSpPr/>
          <p:nvPr/>
        </p:nvSpPr>
        <p:spPr>
          <a:xfrm>
            <a:off x="2334588" y="3102301"/>
            <a:ext cx="12959375"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Exploring Innovations</dc:description>
  <dc:identifier>DAGmK2cs-hc</dc:identifier>
  <dcterms:modified xsi:type="dcterms:W3CDTF">2011-08-01T06:04:30Z</dcterms:modified>
  <cp:revision>1</cp:revision>
  <dc:title>Presentation - scan and pay</dc:title>
</cp:coreProperties>
</file>