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4630400" cy="8229600"/>
  <p:notesSz cx="8229600" cy="14630400"/>
  <p:embeddedFontLst>
    <p:embeddedFont>
      <p:font typeface="Book Antiqua" panose="02040602050305030304" pitchFamily="18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393C"/>
    <a:srgbClr val="F3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36E0B1-A82C-4B31-8B83-C7105149A3F0}" v="2" dt="2024-11-13T17:48:34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94" autoAdjust="0"/>
    <p:restoredTop sz="94610"/>
  </p:normalViewPr>
  <p:slideViewPr>
    <p:cSldViewPr snapToGrid="0" snapToObjects="1">
      <p:cViewPr>
        <p:scale>
          <a:sx n="66" d="100"/>
          <a:sy n="66" d="100"/>
        </p:scale>
        <p:origin x="715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459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33941-F4E6-1657-07DA-BA84580C6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19F0DF-1730-EBCB-9887-5856C995E6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4ACBF8-D8E1-191D-E026-C27B16EDA3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0D6EB-97A3-BC01-EB61-C4D02DC5A7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13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2096095"/>
            <a:ext cx="5486401" cy="10887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0070C0"/>
                </a:solidFill>
                <a:latin typeface="Book Antiqua" panose="02040602050305030304" pitchFamily="18" charset="0"/>
                <a:ea typeface="Playfair Display Bold" pitchFamily="34" charset="-122"/>
                <a:cs typeface="Playfair Display Bold" pitchFamily="34" charset="-120"/>
              </a:rPr>
              <a:t>Scan &amp; Print</a:t>
            </a:r>
            <a:endParaRPr lang="en-US" sz="6150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793791" y="4488774"/>
            <a:ext cx="7842210" cy="12401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70C0"/>
                </a:solidFill>
                <a:latin typeface="Book Antiqua" panose="020406020503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Automated Web-Based Printing Solution: A QR code interface for document upload, cost calculation, online payment, and instant printing without human assistance.</a:t>
            </a:r>
          </a:p>
        </p:txBody>
      </p:sp>
      <p:sp>
        <p:nvSpPr>
          <p:cNvPr id="5" name="Shape 2"/>
          <p:cNvSpPr/>
          <p:nvPr/>
        </p:nvSpPr>
        <p:spPr>
          <a:xfrm>
            <a:off x="793790" y="5753457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793790" y="6031190"/>
            <a:ext cx="6045160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0070C0"/>
                </a:solidFill>
                <a:latin typeface="Book Antiqua" panose="02040602050305030304" pitchFamily="18" charset="0"/>
                <a:ea typeface="Open Sans Bold" pitchFamily="34" charset="-122"/>
                <a:cs typeface="Open Sans Bold" pitchFamily="34" charset="-120"/>
              </a:rPr>
              <a:t>by Vansh, Shiv, </a:t>
            </a:r>
            <a:r>
              <a:rPr lang="en-US" sz="2200" b="1" dirty="0" err="1">
                <a:solidFill>
                  <a:srgbClr val="0070C0"/>
                </a:solidFill>
                <a:latin typeface="Book Antiqua" panose="02040602050305030304" pitchFamily="18" charset="0"/>
                <a:ea typeface="Open Sans Bold" pitchFamily="34" charset="-122"/>
                <a:cs typeface="Open Sans Bold" pitchFamily="34" charset="-120"/>
              </a:rPr>
              <a:t>Sharandeep</a:t>
            </a:r>
            <a:r>
              <a:rPr lang="en-US" sz="2200" b="1" dirty="0">
                <a:solidFill>
                  <a:srgbClr val="0070C0"/>
                </a:solidFill>
                <a:latin typeface="Book Antiqua" panose="02040602050305030304" pitchFamily="18" charset="0"/>
                <a:ea typeface="Open Sans Bold" pitchFamily="34" charset="-122"/>
                <a:cs typeface="Open Sans Bold" pitchFamily="34" charset="-120"/>
              </a:rPr>
              <a:t>, </a:t>
            </a:r>
            <a:r>
              <a:rPr lang="en-US" sz="2200" b="1" dirty="0" err="1">
                <a:solidFill>
                  <a:srgbClr val="0070C0"/>
                </a:solidFill>
                <a:latin typeface="Book Antiqua" panose="02040602050305030304" pitchFamily="18" charset="0"/>
                <a:ea typeface="Open Sans Bold" pitchFamily="34" charset="-122"/>
                <a:cs typeface="Open Sans Bold" pitchFamily="34" charset="-120"/>
              </a:rPr>
              <a:t>Yaduvendra</a:t>
            </a:r>
            <a:r>
              <a:rPr lang="en-US" sz="2200" b="1" dirty="0">
                <a:solidFill>
                  <a:srgbClr val="0070C0"/>
                </a:solidFill>
                <a:latin typeface="Book Antiqua" panose="02040602050305030304" pitchFamily="18" charset="0"/>
                <a:ea typeface="Open Sans Bold" pitchFamily="34" charset="-122"/>
                <a:cs typeface="Open Sans Bold" pitchFamily="34" charset="-120"/>
              </a:rPr>
              <a:t> </a:t>
            </a:r>
            <a:endParaRPr lang="en-US" sz="2200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544AB5-304D-0660-4C17-B2F7B40B3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5220" y="0"/>
            <a:ext cx="576518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9560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70C0"/>
                </a:solidFill>
                <a:latin typeface="Book Antiqua" panose="02040602050305030304" pitchFamily="18" charset="0"/>
                <a:ea typeface="Playfair Display Bold" pitchFamily="34" charset="-122"/>
                <a:cs typeface="Playfair Display Bold" pitchFamily="34" charset="-120"/>
              </a:rPr>
              <a:t>Project Abstract</a:t>
            </a:r>
            <a:endParaRPr lang="en-US" sz="4450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1850431" y="3271361"/>
            <a:ext cx="134997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70C0"/>
                </a:solidFill>
                <a:latin typeface="Book Antiqua" panose="02040602050305030304" pitchFamily="18" charset="0"/>
                <a:ea typeface="Playfair Display Bold" pitchFamily="34" charset="-122"/>
                <a:cs typeface="Playfair Display Bold" pitchFamily="34" charset="-120"/>
              </a:rPr>
              <a:t>Overview</a:t>
            </a:r>
            <a:endParaRPr lang="en-US" sz="2200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529630" y="3854370"/>
            <a:ext cx="4347170" cy="4173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70C0"/>
                </a:solidFill>
                <a:latin typeface="Book Antiqua" panose="02040602050305030304" pitchFamily="18" charset="0"/>
                <a:ea typeface="Open Sans" pitchFamily="34" charset="-122"/>
                <a:cs typeface="Open Sans" pitchFamily="34" charset="-120"/>
              </a:rPr>
              <a:t>This project provides an automated web-based printing solution. Users access an interface via a QR code, upload files, and receive an instant page count with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70C0"/>
                </a:solidFill>
                <a:latin typeface="Book Antiqua" panose="02040602050305030304" pitchFamily="18" charset="0"/>
                <a:ea typeface="Open Sans" pitchFamily="34" charset="-122"/>
                <a:cs typeface="Open Sans" pitchFamily="34" charset="-120"/>
              </a:rPr>
              <a:t>calculated costs. After secure online payment, the system sends a command directly to the printer, enabling fast, hands-free printing and enhancing user convenience and operational efficiency.</a:t>
            </a:r>
            <a:endParaRPr lang="en-US" sz="1750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6216849" y="3271361"/>
            <a:ext cx="196195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70C0"/>
                </a:solidFill>
                <a:latin typeface="Book Antiqua" panose="02040602050305030304" pitchFamily="18" charset="0"/>
                <a:ea typeface="Playfair Display Bold" pitchFamily="34" charset="-122"/>
                <a:cs typeface="Playfair Display Bold" pitchFamily="34" charset="-120"/>
              </a:rPr>
              <a:t>Key Objectives</a:t>
            </a:r>
            <a:endParaRPr lang="en-US" sz="2200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5332928" y="3852504"/>
            <a:ext cx="3978116" cy="33306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70C0"/>
                </a:solidFill>
                <a:latin typeface="Book Antiqua" panose="020406020503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The project aims to streamline the printing process by enabling users to upload documents through a QR code interface, automatically calculate print costs, securely handle payments, and directly send print commands to the printer, ensuring a fully automated and efficient service</a:t>
            </a:r>
          </a:p>
        </p:txBody>
      </p:sp>
      <p:sp>
        <p:nvSpPr>
          <p:cNvPr id="7" name="Text 5"/>
          <p:cNvSpPr/>
          <p:nvPr/>
        </p:nvSpPr>
        <p:spPr>
          <a:xfrm>
            <a:off x="11014949" y="3271361"/>
            <a:ext cx="138025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70C0"/>
                </a:solidFill>
                <a:latin typeface="Book Antiqua" panose="02040602050305030304" pitchFamily="18" charset="0"/>
                <a:ea typeface="Playfair Display Bold" pitchFamily="34" charset="-122"/>
                <a:cs typeface="Playfair Display Bold" pitchFamily="34" charset="-120"/>
              </a:rPr>
              <a:t>Approach</a:t>
            </a:r>
            <a:endParaRPr lang="en-US" sz="2200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9872067" y="3852505"/>
            <a:ext cx="3978116" cy="3665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70C0"/>
                </a:solidFill>
                <a:latin typeface="Book Antiqua" panose="020406020503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The project uses a web application where users upload documents via a QR code. The system automatically counts pages, calculates costs, and processes secure online payments. After payment, the document is sent directly to the printer for automatic printing, offering a seamless and efficient experience with minimal manual intervention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010F2A-CF49-C27D-522C-5FDE4A00998F}"/>
              </a:ext>
            </a:extLst>
          </p:cNvPr>
          <p:cNvSpPr/>
          <p:nvPr/>
        </p:nvSpPr>
        <p:spPr>
          <a:xfrm>
            <a:off x="12852400" y="7813040"/>
            <a:ext cx="1696720" cy="304800"/>
          </a:xfrm>
          <a:prstGeom prst="rect">
            <a:avLst/>
          </a:prstGeom>
          <a:solidFill>
            <a:srgbClr val="F3F3F7"/>
          </a:solidFill>
          <a:ln>
            <a:solidFill>
              <a:srgbClr val="F3F3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60593" y="3506568"/>
            <a:ext cx="6649403" cy="6335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3950" b="1" dirty="0">
                <a:solidFill>
                  <a:srgbClr val="0070C0"/>
                </a:solidFill>
                <a:latin typeface="Book Antiqua" panose="02040602050305030304" pitchFamily="18" charset="0"/>
                <a:ea typeface="Playfair Display Bold" pitchFamily="34" charset="-122"/>
                <a:cs typeface="Playfair Display Bold" pitchFamily="34" charset="-120"/>
              </a:rPr>
              <a:t>Project Goals and Objectives</a:t>
            </a:r>
            <a:endParaRPr lang="en-US" sz="3950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303770" y="4076819"/>
            <a:ext cx="22860" cy="3547943"/>
          </a:xfrm>
          <a:prstGeom prst="roundRect">
            <a:avLst>
              <a:gd name="adj" fmla="val 133041"/>
            </a:avLst>
          </a:prstGeom>
          <a:solidFill>
            <a:srgbClr val="C6C6D2"/>
          </a:solidFill>
          <a:ln/>
        </p:spPr>
      </p:sp>
      <p:sp>
        <p:nvSpPr>
          <p:cNvPr id="5" name="Shape 2"/>
          <p:cNvSpPr/>
          <p:nvPr/>
        </p:nvSpPr>
        <p:spPr>
          <a:xfrm>
            <a:off x="6400383" y="4521398"/>
            <a:ext cx="709613" cy="22860"/>
          </a:xfrm>
          <a:prstGeom prst="roundRect">
            <a:avLst>
              <a:gd name="adj" fmla="val 133041"/>
            </a:avLst>
          </a:prstGeom>
          <a:solidFill>
            <a:srgbClr val="C6C6D2"/>
          </a:solidFill>
          <a:ln/>
        </p:spPr>
      </p:sp>
      <p:sp>
        <p:nvSpPr>
          <p:cNvPr id="6" name="Shape 3"/>
          <p:cNvSpPr/>
          <p:nvPr/>
        </p:nvSpPr>
        <p:spPr>
          <a:xfrm>
            <a:off x="7087136" y="4304824"/>
            <a:ext cx="456128" cy="456128"/>
          </a:xfrm>
          <a:prstGeom prst="roundRect">
            <a:avLst>
              <a:gd name="adj" fmla="val 6668"/>
            </a:avLst>
          </a:prstGeom>
          <a:solidFill>
            <a:srgbClr val="E0E0EC"/>
          </a:solidFill>
          <a:ln/>
        </p:spPr>
      </p:sp>
      <p:sp>
        <p:nvSpPr>
          <p:cNvPr id="7" name="Text 4"/>
          <p:cNvSpPr/>
          <p:nvPr/>
        </p:nvSpPr>
        <p:spPr>
          <a:xfrm>
            <a:off x="7256919" y="4380786"/>
            <a:ext cx="116562" cy="304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0070C0"/>
                </a:solidFill>
                <a:latin typeface="Book Antiqua" panose="02040602050305030304" pitchFamily="18" charset="0"/>
                <a:ea typeface="Playfair Display Bold" pitchFamily="34" charset="-122"/>
                <a:cs typeface="Playfair Display Bold" pitchFamily="34" charset="-120"/>
              </a:rPr>
              <a:t>1</a:t>
            </a:r>
            <a:endParaRPr lang="en-US" sz="2350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3312438" y="4279463"/>
            <a:ext cx="2887622" cy="2647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450"/>
              </a:lnSpc>
              <a:buNone/>
            </a:pPr>
            <a:r>
              <a:rPr lang="en-IN" sz="2000" dirty="0">
                <a:solidFill>
                  <a:srgbClr val="0070C0"/>
                </a:solidFill>
                <a:latin typeface="Book Antiqua" panose="02040602050305030304" pitchFamily="18" charset="0"/>
              </a:rPr>
              <a:t>Automated </a:t>
            </a:r>
            <a:r>
              <a:rPr lang="en-IN" sz="1950" dirty="0">
                <a:solidFill>
                  <a:srgbClr val="0070C0"/>
                </a:solidFill>
                <a:latin typeface="Book Antiqua" panose="02040602050305030304" pitchFamily="18" charset="0"/>
              </a:rPr>
              <a:t>Printing</a:t>
            </a:r>
            <a:r>
              <a:rPr lang="en-IN" sz="2000" dirty="0">
                <a:solidFill>
                  <a:srgbClr val="0070C0"/>
                </a:solidFill>
                <a:latin typeface="Book Antiqua" panose="02040602050305030304" pitchFamily="18" charset="0"/>
              </a:rPr>
              <a:t> Process</a:t>
            </a:r>
            <a:endParaRPr lang="en-US" sz="1950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709613" y="4717852"/>
            <a:ext cx="5490448" cy="648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1550" dirty="0">
                <a:solidFill>
                  <a:srgbClr val="0070C0"/>
                </a:solidFill>
                <a:latin typeface="Book Antiqua" panose="020406020503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After payment, the document is printed without human intervention, enhancing speed and efficiency</a:t>
            </a:r>
          </a:p>
        </p:txBody>
      </p:sp>
      <p:sp>
        <p:nvSpPr>
          <p:cNvPr id="10" name="Shape 7"/>
          <p:cNvSpPr/>
          <p:nvPr/>
        </p:nvSpPr>
        <p:spPr>
          <a:xfrm>
            <a:off x="7520404" y="5534978"/>
            <a:ext cx="709613" cy="22860"/>
          </a:xfrm>
          <a:prstGeom prst="roundRect">
            <a:avLst>
              <a:gd name="adj" fmla="val 133041"/>
            </a:avLst>
          </a:prstGeom>
          <a:solidFill>
            <a:srgbClr val="C6C6D2"/>
          </a:solidFill>
          <a:ln/>
        </p:spPr>
      </p:sp>
      <p:sp>
        <p:nvSpPr>
          <p:cNvPr id="11" name="Shape 8"/>
          <p:cNvSpPr/>
          <p:nvPr/>
        </p:nvSpPr>
        <p:spPr>
          <a:xfrm>
            <a:off x="7087136" y="5318403"/>
            <a:ext cx="456128" cy="456128"/>
          </a:xfrm>
          <a:prstGeom prst="roundRect">
            <a:avLst>
              <a:gd name="adj" fmla="val 6668"/>
            </a:avLst>
          </a:prstGeom>
          <a:solidFill>
            <a:srgbClr val="E0E0EC"/>
          </a:solidFill>
          <a:ln/>
        </p:spPr>
      </p:sp>
      <p:sp>
        <p:nvSpPr>
          <p:cNvPr id="12" name="Text 9"/>
          <p:cNvSpPr/>
          <p:nvPr/>
        </p:nvSpPr>
        <p:spPr>
          <a:xfrm>
            <a:off x="7235607" y="5394365"/>
            <a:ext cx="159068" cy="304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0070C0"/>
                </a:solidFill>
                <a:latin typeface="Book Antiqua" panose="02040602050305030304" pitchFamily="18" charset="0"/>
                <a:ea typeface="Playfair Display Bold" pitchFamily="34" charset="-122"/>
                <a:cs typeface="Playfair Display Bold" pitchFamily="34" charset="-120"/>
              </a:rPr>
              <a:t>2</a:t>
            </a:r>
            <a:endParaRPr lang="en-US" sz="2350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8430339" y="5293043"/>
            <a:ext cx="2534364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IN" sz="1950" dirty="0">
                <a:solidFill>
                  <a:srgbClr val="0070C0"/>
                </a:solidFill>
                <a:latin typeface="Book Antiqua" panose="02040602050305030304" pitchFamily="18" charset="0"/>
              </a:rPr>
              <a:t>Dynamic Costing System</a:t>
            </a:r>
            <a:endParaRPr lang="en-US" sz="1950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8430339" y="5731431"/>
            <a:ext cx="5490448" cy="9553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0070C0"/>
                </a:solidFill>
                <a:latin typeface="Book Antiqua" panose="020406020503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Unlike standard per-page pricing, this system adapts to document complexity, such as color printing or special formatting, ensuring a personalized cost estimate for every user.</a:t>
            </a:r>
          </a:p>
        </p:txBody>
      </p:sp>
      <p:sp>
        <p:nvSpPr>
          <p:cNvPr id="15" name="Shape 12"/>
          <p:cNvSpPr/>
          <p:nvPr/>
        </p:nvSpPr>
        <p:spPr>
          <a:xfrm>
            <a:off x="6400383" y="6447234"/>
            <a:ext cx="709613" cy="22860"/>
          </a:xfrm>
          <a:prstGeom prst="roundRect">
            <a:avLst>
              <a:gd name="adj" fmla="val 133041"/>
            </a:avLst>
          </a:prstGeom>
          <a:solidFill>
            <a:srgbClr val="C6C6D2"/>
          </a:solidFill>
          <a:ln/>
        </p:spPr>
      </p:sp>
      <p:sp>
        <p:nvSpPr>
          <p:cNvPr id="16" name="Shape 13"/>
          <p:cNvSpPr/>
          <p:nvPr/>
        </p:nvSpPr>
        <p:spPr>
          <a:xfrm>
            <a:off x="7087136" y="6230660"/>
            <a:ext cx="456128" cy="456128"/>
          </a:xfrm>
          <a:prstGeom prst="roundRect">
            <a:avLst>
              <a:gd name="adj" fmla="val 6668"/>
            </a:avLst>
          </a:prstGeom>
          <a:solidFill>
            <a:srgbClr val="E0E0EC"/>
          </a:solidFill>
          <a:ln/>
        </p:spPr>
      </p:sp>
      <p:sp>
        <p:nvSpPr>
          <p:cNvPr id="17" name="Text 14"/>
          <p:cNvSpPr/>
          <p:nvPr/>
        </p:nvSpPr>
        <p:spPr>
          <a:xfrm>
            <a:off x="7240965" y="6306622"/>
            <a:ext cx="148471" cy="304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0070C0"/>
                </a:solidFill>
                <a:latin typeface="Book Antiqua" panose="02040602050305030304" pitchFamily="18" charset="0"/>
                <a:ea typeface="Playfair Display Bold" pitchFamily="34" charset="-122"/>
                <a:cs typeface="Playfair Display Bold" pitchFamily="34" charset="-120"/>
              </a:rPr>
              <a:t>3</a:t>
            </a:r>
            <a:endParaRPr lang="en-US" sz="2350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18" name="Text 15"/>
          <p:cNvSpPr/>
          <p:nvPr/>
        </p:nvSpPr>
        <p:spPr>
          <a:xfrm>
            <a:off x="3312438" y="6205299"/>
            <a:ext cx="2887623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450"/>
              </a:lnSpc>
              <a:buNone/>
            </a:pPr>
            <a:r>
              <a:rPr lang="en-IN" sz="1950" dirty="0">
                <a:solidFill>
                  <a:srgbClr val="0070C0"/>
                </a:solidFill>
                <a:latin typeface="Book Antiqua" panose="02040602050305030304" pitchFamily="18" charset="0"/>
              </a:rPr>
              <a:t>User-Friendly Experience</a:t>
            </a:r>
            <a:endParaRPr lang="en-US" sz="1950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19" name="Text 16"/>
          <p:cNvSpPr/>
          <p:nvPr/>
        </p:nvSpPr>
        <p:spPr>
          <a:xfrm>
            <a:off x="709613" y="6643688"/>
            <a:ext cx="5490448" cy="648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1550" dirty="0">
                <a:solidFill>
                  <a:srgbClr val="0070C0"/>
                </a:solidFill>
                <a:latin typeface="Book Antiqua" panose="020406020503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The goal is to make the user experience as simple and straightforward as possible while maintaining functionality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E385EE-B87A-6F7E-0D6B-82558FF8D27F}"/>
              </a:ext>
            </a:extLst>
          </p:cNvPr>
          <p:cNvSpPr/>
          <p:nvPr/>
        </p:nvSpPr>
        <p:spPr>
          <a:xfrm>
            <a:off x="12852400" y="7813040"/>
            <a:ext cx="1696720" cy="304800"/>
          </a:xfrm>
          <a:prstGeom prst="rect">
            <a:avLst/>
          </a:prstGeom>
          <a:solidFill>
            <a:srgbClr val="F3F3F7"/>
          </a:solidFill>
          <a:ln>
            <a:solidFill>
              <a:srgbClr val="F3F3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84D1320-198C-9386-9094-BB57898B0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051"/>
            <a:ext cx="14630400" cy="34100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49379" y="761048"/>
            <a:ext cx="7645241" cy="20073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b="1" dirty="0">
                <a:solidFill>
                  <a:srgbClr val="0070C0"/>
                </a:solidFill>
                <a:latin typeface="Book Antiqua" panose="02040602050305030304" pitchFamily="18" charset="0"/>
                <a:ea typeface="Playfair Display Bold" pitchFamily="34" charset="-122"/>
                <a:cs typeface="Playfair Display Bold" pitchFamily="34" charset="-120"/>
              </a:rPr>
              <a:t>Alignment with UN Sustainable Development Goals (SDGs)</a:t>
            </a:r>
            <a:endParaRPr lang="en-US" sz="4200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49379" y="3089553"/>
            <a:ext cx="3715583" cy="1911072"/>
          </a:xfrm>
          <a:prstGeom prst="roundRect">
            <a:avLst>
              <a:gd name="adj" fmla="val 1681"/>
            </a:avLst>
          </a:prstGeom>
          <a:solidFill>
            <a:srgbClr val="E0E0EC"/>
          </a:solidFill>
          <a:ln/>
        </p:spPr>
      </p:sp>
      <p:sp>
        <p:nvSpPr>
          <p:cNvPr id="5" name="Text 2"/>
          <p:cNvSpPr/>
          <p:nvPr/>
        </p:nvSpPr>
        <p:spPr>
          <a:xfrm>
            <a:off x="963454" y="3231594"/>
            <a:ext cx="3484880" cy="8832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dirty="0">
                <a:solidFill>
                  <a:srgbClr val="0070C0"/>
                </a:solidFill>
                <a:latin typeface="Book Antiqua" panose="02040602050305030304" pitchFamily="18" charset="0"/>
              </a:rPr>
              <a:t>SDG 9: Industry,</a:t>
            </a:r>
          </a:p>
          <a:p>
            <a:pPr marL="0" indent="0">
              <a:lnSpc>
                <a:spcPts val="2600"/>
              </a:lnSpc>
              <a:buNone/>
            </a:pPr>
            <a:r>
              <a:rPr lang="en-US" sz="2100" dirty="0">
                <a:solidFill>
                  <a:srgbClr val="0070C0"/>
                </a:solidFill>
                <a:latin typeface="Book Antiqua" panose="02040602050305030304" pitchFamily="18" charset="0"/>
              </a:rPr>
              <a:t>Innovation&amp; Infrastructure</a:t>
            </a:r>
          </a:p>
        </p:txBody>
      </p:sp>
      <p:sp>
        <p:nvSpPr>
          <p:cNvPr id="6" name="Text 3"/>
          <p:cNvSpPr/>
          <p:nvPr/>
        </p:nvSpPr>
        <p:spPr>
          <a:xfrm>
            <a:off x="963454" y="3972638"/>
            <a:ext cx="3287435" cy="9897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200" dirty="0">
                <a:solidFill>
                  <a:srgbClr val="0070C0"/>
                </a:solidFill>
                <a:latin typeface="Book Antiqua" panose="020406020503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It fosters technological innovation by automating the printing process, modernizing the industry infrastructure</a:t>
            </a:r>
          </a:p>
        </p:txBody>
      </p:sp>
      <p:sp>
        <p:nvSpPr>
          <p:cNvPr id="7" name="Shape 4"/>
          <p:cNvSpPr/>
          <p:nvPr/>
        </p:nvSpPr>
        <p:spPr>
          <a:xfrm>
            <a:off x="4679037" y="3089553"/>
            <a:ext cx="3715583" cy="1911072"/>
          </a:xfrm>
          <a:prstGeom prst="roundRect">
            <a:avLst>
              <a:gd name="adj" fmla="val 1681"/>
            </a:avLst>
          </a:prstGeom>
          <a:solidFill>
            <a:srgbClr val="E0E0EC"/>
          </a:solidFill>
          <a:ln/>
        </p:spPr>
      </p:sp>
      <p:sp>
        <p:nvSpPr>
          <p:cNvPr id="8" name="Text 5"/>
          <p:cNvSpPr/>
          <p:nvPr/>
        </p:nvSpPr>
        <p:spPr>
          <a:xfrm>
            <a:off x="4893111" y="3303627"/>
            <a:ext cx="3287435" cy="334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IN" sz="2100" dirty="0">
                <a:solidFill>
                  <a:srgbClr val="0070C0"/>
                </a:solidFill>
                <a:latin typeface="Book Antiqua" panose="02040602050305030304" pitchFamily="18" charset="0"/>
              </a:rPr>
              <a:t>SDG 4 :Quality Education</a:t>
            </a:r>
            <a:endParaRPr lang="en-US" sz="2100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4893110" y="3959304"/>
            <a:ext cx="3287435" cy="10031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200" dirty="0">
                <a:solidFill>
                  <a:srgbClr val="0070C0"/>
                </a:solidFill>
                <a:latin typeface="Book Antiqua" panose="020406020503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The system provides affordable and efficient printing solutions for educational institutions, improving access to resources</a:t>
            </a:r>
          </a:p>
        </p:txBody>
      </p:sp>
      <p:sp>
        <p:nvSpPr>
          <p:cNvPr id="10" name="Shape 7"/>
          <p:cNvSpPr/>
          <p:nvPr/>
        </p:nvSpPr>
        <p:spPr>
          <a:xfrm>
            <a:off x="749379" y="5214699"/>
            <a:ext cx="3715583" cy="2253734"/>
          </a:xfrm>
          <a:prstGeom prst="roundRect">
            <a:avLst>
              <a:gd name="adj" fmla="val 1425"/>
            </a:avLst>
          </a:prstGeom>
          <a:solidFill>
            <a:srgbClr val="E0E0EC"/>
          </a:solidFill>
          <a:ln/>
        </p:spPr>
      </p:sp>
      <p:sp>
        <p:nvSpPr>
          <p:cNvPr id="11" name="Text 8"/>
          <p:cNvSpPr/>
          <p:nvPr/>
        </p:nvSpPr>
        <p:spPr>
          <a:xfrm>
            <a:off x="853440" y="5321737"/>
            <a:ext cx="3715583" cy="6929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dirty="0">
                <a:solidFill>
                  <a:srgbClr val="0070C0"/>
                </a:solidFill>
                <a:latin typeface="Book Antiqua" panose="02040602050305030304" pitchFamily="18" charset="0"/>
              </a:rPr>
              <a:t>SDG 8 :Decent Work and</a:t>
            </a:r>
          </a:p>
          <a:p>
            <a:pPr marL="0" indent="0">
              <a:lnSpc>
                <a:spcPts val="2600"/>
              </a:lnSpc>
              <a:buNone/>
            </a:pPr>
            <a:r>
              <a:rPr lang="en-US" sz="2100" dirty="0">
                <a:solidFill>
                  <a:srgbClr val="0070C0"/>
                </a:solidFill>
                <a:latin typeface="Book Antiqua" panose="02040602050305030304" pitchFamily="18" charset="0"/>
              </a:rPr>
              <a:t>Economic Growth</a:t>
            </a:r>
          </a:p>
        </p:txBody>
      </p:sp>
      <p:sp>
        <p:nvSpPr>
          <p:cNvPr id="12" name="Text 9"/>
          <p:cNvSpPr/>
          <p:nvPr/>
        </p:nvSpPr>
        <p:spPr>
          <a:xfrm>
            <a:off x="909876" y="6097905"/>
            <a:ext cx="3287435" cy="10279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200" dirty="0">
                <a:solidFill>
                  <a:srgbClr val="0070C0"/>
                </a:solidFill>
                <a:latin typeface="Book Antiqua" panose="020406020503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The project boosts business productivity by automating printing, reducing labor costs and enhancing efficiency</a:t>
            </a:r>
          </a:p>
        </p:txBody>
      </p:sp>
      <p:sp>
        <p:nvSpPr>
          <p:cNvPr id="13" name="Shape 10"/>
          <p:cNvSpPr/>
          <p:nvPr/>
        </p:nvSpPr>
        <p:spPr>
          <a:xfrm>
            <a:off x="4679037" y="5214699"/>
            <a:ext cx="3715583" cy="2253734"/>
          </a:xfrm>
          <a:prstGeom prst="roundRect">
            <a:avLst>
              <a:gd name="adj" fmla="val 1425"/>
            </a:avLst>
          </a:prstGeom>
          <a:solidFill>
            <a:srgbClr val="E0E0EC"/>
          </a:solidFill>
          <a:ln/>
        </p:spPr>
      </p:sp>
      <p:sp>
        <p:nvSpPr>
          <p:cNvPr id="14" name="Text 11"/>
          <p:cNvSpPr/>
          <p:nvPr/>
        </p:nvSpPr>
        <p:spPr>
          <a:xfrm>
            <a:off x="4893112" y="5428774"/>
            <a:ext cx="3287435" cy="6691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dirty="0">
                <a:solidFill>
                  <a:srgbClr val="0070C0"/>
                </a:solidFill>
                <a:latin typeface="Book Antiqua" panose="02040602050305030304" pitchFamily="18" charset="0"/>
              </a:rPr>
              <a:t>SDG 3:Good Health and Well-Being</a:t>
            </a:r>
          </a:p>
        </p:txBody>
      </p:sp>
      <p:sp>
        <p:nvSpPr>
          <p:cNvPr id="15" name="Text 12"/>
          <p:cNvSpPr/>
          <p:nvPr/>
        </p:nvSpPr>
        <p:spPr>
          <a:xfrm>
            <a:off x="4893112" y="6126678"/>
            <a:ext cx="3287435" cy="10279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200" dirty="0">
                <a:solidFill>
                  <a:srgbClr val="0070C0"/>
                </a:solidFill>
                <a:latin typeface="Book Antiqua" panose="020406020503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By reducing manual tasks, the project promotes a less stressful, more efficient work environment, supporting mental well-being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69BF9AA-A3D7-8759-89CF-500EEBB8E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707" y="0"/>
            <a:ext cx="5876693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169938" y="538520"/>
            <a:ext cx="6175296" cy="6103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3800" b="1" dirty="0">
                <a:solidFill>
                  <a:srgbClr val="0070C0"/>
                </a:solidFill>
                <a:latin typeface="Book Antiqua" panose="02040602050305030304" pitchFamily="18" charset="0"/>
                <a:ea typeface="Playfair Display Bold" pitchFamily="34" charset="-122"/>
                <a:cs typeface="Playfair Display Bold" pitchFamily="34" charset="-120"/>
              </a:rPr>
              <a:t>Methodology and Approach</a:t>
            </a:r>
            <a:endParaRPr lang="en-US" sz="3800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938" y="1441728"/>
            <a:ext cx="976432" cy="156233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439263" y="1636990"/>
            <a:ext cx="2441258" cy="305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IN" sz="1900" dirty="0">
                <a:solidFill>
                  <a:srgbClr val="0070C0"/>
                </a:solidFill>
                <a:latin typeface="Book Antiqua" panose="02040602050305030304" pitchFamily="18" charset="0"/>
              </a:rPr>
              <a:t>User-Friendly Interface</a:t>
            </a:r>
            <a:endParaRPr lang="en-US" sz="1900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7439263" y="2059186"/>
            <a:ext cx="6507599" cy="624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0070C0"/>
                </a:solidFill>
                <a:latin typeface="Book Antiqua" panose="020406020503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Users access the web application through a QR code, upload documents, and receive real-time page count and cost estimates</a:t>
            </a: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938" y="3004066"/>
            <a:ext cx="976432" cy="156233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439263" y="3199328"/>
            <a:ext cx="2624852" cy="305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IN" sz="1900" dirty="0">
                <a:solidFill>
                  <a:srgbClr val="0070C0"/>
                </a:solidFill>
                <a:latin typeface="Book Antiqua" panose="02040602050305030304" pitchFamily="18" charset="0"/>
              </a:rPr>
              <a:t>Automated Processing</a:t>
            </a:r>
            <a:endParaRPr lang="en-US" sz="1900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7439263" y="3621524"/>
            <a:ext cx="6507599" cy="624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0070C0"/>
                </a:solidFill>
                <a:latin typeface="Book Antiqua" panose="020406020503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The system calculates the printing cost based on the document's content, processes payment securely, and ensures smooth transactions</a:t>
            </a: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9938" y="4566404"/>
            <a:ext cx="976432" cy="156233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439263" y="4761667"/>
            <a:ext cx="2563773" cy="305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IN" sz="1900" dirty="0">
                <a:solidFill>
                  <a:srgbClr val="0070C0"/>
                </a:solidFill>
                <a:latin typeface="Book Antiqua" panose="02040602050305030304" pitchFamily="18" charset="0"/>
              </a:rPr>
              <a:t>Instant Printing</a:t>
            </a:r>
            <a:endParaRPr lang="en-US" sz="1900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7439263" y="5183862"/>
            <a:ext cx="6507599" cy="624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0070C0"/>
                </a:solidFill>
                <a:latin typeface="Book Antiqua" panose="020406020503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Once payment is confirmed, the document is automatically sent to the printer for immediate output without manual intervention</a:t>
            </a:r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9938" y="6128742"/>
            <a:ext cx="976432" cy="1562338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439263" y="6324005"/>
            <a:ext cx="3046809" cy="305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IN" sz="1900" dirty="0">
                <a:solidFill>
                  <a:srgbClr val="0070C0"/>
                </a:solidFill>
                <a:latin typeface="Book Antiqua" panose="02040602050305030304" pitchFamily="18" charset="0"/>
              </a:rPr>
              <a:t>Scalable and Secure</a:t>
            </a:r>
            <a:endParaRPr lang="en-US" sz="1900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15" name="Text 8"/>
          <p:cNvSpPr/>
          <p:nvPr/>
        </p:nvSpPr>
        <p:spPr>
          <a:xfrm>
            <a:off x="7439263" y="6746200"/>
            <a:ext cx="6507599" cy="9448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0070C0"/>
                </a:solidFill>
                <a:latin typeface="Book Antiqua" panose="020406020503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The platform uses cloud-based processing for scalability and ensures user data is protected through encryption and secure payment gateways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A9B55B-30A6-3BDE-26AA-78C095B21F2A}"/>
              </a:ext>
            </a:extLst>
          </p:cNvPr>
          <p:cNvSpPr/>
          <p:nvPr/>
        </p:nvSpPr>
        <p:spPr>
          <a:xfrm>
            <a:off x="12852400" y="7813040"/>
            <a:ext cx="1696720" cy="304800"/>
          </a:xfrm>
          <a:prstGeom prst="rect">
            <a:avLst/>
          </a:prstGeom>
          <a:solidFill>
            <a:srgbClr val="F3F3F7"/>
          </a:solidFill>
          <a:ln>
            <a:solidFill>
              <a:srgbClr val="F3F3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DF67205-C58B-B0AB-B6F1-19BE01CE67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5999356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3638480"/>
            <a:ext cx="826377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70C0"/>
                </a:solidFill>
                <a:latin typeface="Book Antiqua" panose="02040602050305030304" pitchFamily="18" charset="0"/>
                <a:ea typeface="Playfair Display Bold" pitchFamily="34" charset="-122"/>
                <a:cs typeface="Playfair Display Bold" pitchFamily="34" charset="-120"/>
              </a:rPr>
              <a:t>Expected Outcomes and Impact</a:t>
            </a:r>
            <a:endParaRPr lang="en-US" sz="4450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687421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54812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IN" sz="2100" dirty="0">
                <a:solidFill>
                  <a:srgbClr val="0070C0"/>
                </a:solidFill>
                <a:latin typeface="Book Antiqua" panose="02040602050305030304" pitchFamily="18" charset="0"/>
              </a:rPr>
              <a:t>Efficiency and Time-Saving</a:t>
            </a:r>
            <a:endParaRPr lang="en-US" sz="2100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793790" y="5971629"/>
            <a:ext cx="41207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550" dirty="0">
                <a:solidFill>
                  <a:srgbClr val="0070C0"/>
                </a:solidFill>
                <a:latin typeface="Book Antiqua" panose="02040602050305030304" pitchFamily="18" charset="0"/>
                <a:ea typeface="Open Sans" pitchFamily="34" charset="-122"/>
                <a:cs typeface="Open Sans" pitchFamily="34" charset="-120"/>
              </a:rPr>
              <a:t>Significant increase in renewable energy capacity, reducing reliance on fossil fuels.</a:t>
            </a:r>
            <a:endParaRPr lang="en-US" sz="1550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543" y="4687421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925675" y="5435848"/>
            <a:ext cx="2860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IN" sz="2100" dirty="0">
                <a:solidFill>
                  <a:srgbClr val="0070C0"/>
                </a:solidFill>
                <a:latin typeface="Book Antiqua" panose="02040602050305030304" pitchFamily="18" charset="0"/>
              </a:rPr>
              <a:t>Cost Transparency and Convenience</a:t>
            </a:r>
            <a:endParaRPr lang="en-US" sz="2100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4914543" y="5913656"/>
            <a:ext cx="41208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550" dirty="0">
                <a:solidFill>
                  <a:srgbClr val="0070C0"/>
                </a:solidFill>
                <a:latin typeface="Book Antiqua" panose="020406020503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The real-time cost calculation and secure payment options provide clear pricing, enhancing convenience and trust</a:t>
            </a: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738" y="4687421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715738" y="5481210"/>
            <a:ext cx="353901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IN" sz="2100" dirty="0">
                <a:solidFill>
                  <a:srgbClr val="0070C0"/>
                </a:solidFill>
                <a:latin typeface="Book Antiqua" panose="02040602050305030304" pitchFamily="18" charset="0"/>
              </a:rPr>
              <a:t>Increased Productivity</a:t>
            </a:r>
            <a:endParaRPr lang="en-US" sz="2100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9715738" y="5971628"/>
            <a:ext cx="4120753" cy="15162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550" dirty="0">
                <a:solidFill>
                  <a:srgbClr val="0070C0"/>
                </a:solidFill>
                <a:latin typeface="Book Antiqua" panose="020406020503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By automating the printing process, businesses and institutions can improve operational efficiency and allocate resources more effectively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3E1563-CAEA-FEEC-90AC-982AA639D7F0}"/>
              </a:ext>
            </a:extLst>
          </p:cNvPr>
          <p:cNvSpPr/>
          <p:nvPr/>
        </p:nvSpPr>
        <p:spPr>
          <a:xfrm>
            <a:off x="12852400" y="7813040"/>
            <a:ext cx="1696720" cy="304800"/>
          </a:xfrm>
          <a:prstGeom prst="rect">
            <a:avLst/>
          </a:prstGeom>
          <a:solidFill>
            <a:srgbClr val="F3F3F7"/>
          </a:solidFill>
          <a:ln>
            <a:solidFill>
              <a:srgbClr val="F3F3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A44278B-7F1D-C34C-6574-06D9CCB579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17761"/>
            <a:ext cx="14630400" cy="365624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923180" y="875357"/>
            <a:ext cx="694658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70C0"/>
                </a:solidFill>
                <a:latin typeface="Book Antiqua" panose="02040602050305030304" pitchFamily="18" charset="0"/>
                <a:ea typeface="Playfair Display Bold" pitchFamily="34" charset="-122"/>
                <a:cs typeface="Playfair Display Bold" pitchFamily="34" charset="-120"/>
              </a:rPr>
              <a:t>Key Project Deliverables</a:t>
            </a:r>
            <a:endParaRPr lang="en-US" sz="4450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68D717-6A86-C058-9D0B-19B37F03BBD8}"/>
              </a:ext>
            </a:extLst>
          </p:cNvPr>
          <p:cNvSpPr/>
          <p:nvPr/>
        </p:nvSpPr>
        <p:spPr>
          <a:xfrm>
            <a:off x="12852400" y="7813040"/>
            <a:ext cx="1696720" cy="304800"/>
          </a:xfrm>
          <a:prstGeom prst="rect">
            <a:avLst/>
          </a:prstGeom>
          <a:solidFill>
            <a:srgbClr val="F3F3F7"/>
          </a:solidFill>
          <a:ln>
            <a:solidFill>
              <a:srgbClr val="F3F3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pic>
        <p:nvPicPr>
          <p:cNvPr id="19" name="Image 1" descr="preencoded.png">
            <a:extLst>
              <a:ext uri="{FF2B5EF4-FFF2-40B4-BE49-F238E27FC236}">
                <a16:creationId xmlns:a16="http://schemas.microsoft.com/office/drawing/2014/main" id="{BFB48C6A-D4A2-743D-8437-2887E01E8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714" y="2218079"/>
            <a:ext cx="764610" cy="1223413"/>
          </a:xfrm>
          <a:prstGeom prst="rect">
            <a:avLst/>
          </a:prstGeom>
        </p:spPr>
      </p:pic>
      <p:sp>
        <p:nvSpPr>
          <p:cNvPr id="24" name="Text 1">
            <a:extLst>
              <a:ext uri="{FF2B5EF4-FFF2-40B4-BE49-F238E27FC236}">
                <a16:creationId xmlns:a16="http://schemas.microsoft.com/office/drawing/2014/main" id="{84427811-6280-5328-F042-DA4EA5AFC081}"/>
              </a:ext>
            </a:extLst>
          </p:cNvPr>
          <p:cNvSpPr/>
          <p:nvPr/>
        </p:nvSpPr>
        <p:spPr>
          <a:xfrm>
            <a:off x="7362164" y="2283123"/>
            <a:ext cx="2821259" cy="3147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IN" sz="1900" dirty="0">
                <a:solidFill>
                  <a:srgbClr val="0070C0"/>
                </a:solidFill>
                <a:latin typeface="Book Antiqua" panose="02040602050305030304" pitchFamily="18" charset="0"/>
              </a:rPr>
              <a:t>QR Access &amp; File Upload</a:t>
            </a:r>
            <a:endParaRPr lang="en-US" sz="1900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25" name="Text 1">
            <a:extLst>
              <a:ext uri="{FF2B5EF4-FFF2-40B4-BE49-F238E27FC236}">
                <a16:creationId xmlns:a16="http://schemas.microsoft.com/office/drawing/2014/main" id="{490E5006-89AC-5F1C-4951-0579638FCAC0}"/>
              </a:ext>
            </a:extLst>
          </p:cNvPr>
          <p:cNvSpPr/>
          <p:nvPr/>
        </p:nvSpPr>
        <p:spPr>
          <a:xfrm>
            <a:off x="7405269" y="3496234"/>
            <a:ext cx="2441258" cy="305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IN" sz="1900" dirty="0">
                <a:solidFill>
                  <a:srgbClr val="0070C0"/>
                </a:solidFill>
                <a:latin typeface="Book Antiqua" panose="02040602050305030304" pitchFamily="18" charset="0"/>
              </a:rPr>
              <a:t>Payment Processing</a:t>
            </a:r>
            <a:endParaRPr lang="en-US" sz="1900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26" name="Text 1">
            <a:extLst>
              <a:ext uri="{FF2B5EF4-FFF2-40B4-BE49-F238E27FC236}">
                <a16:creationId xmlns:a16="http://schemas.microsoft.com/office/drawing/2014/main" id="{44F77C69-2457-D7D6-F05C-45CDAF98E06E}"/>
              </a:ext>
            </a:extLst>
          </p:cNvPr>
          <p:cNvSpPr/>
          <p:nvPr/>
        </p:nvSpPr>
        <p:spPr>
          <a:xfrm>
            <a:off x="7405269" y="4729573"/>
            <a:ext cx="2441258" cy="305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IN" sz="1900" dirty="0">
                <a:solidFill>
                  <a:srgbClr val="0070C0"/>
                </a:solidFill>
                <a:latin typeface="Book Antiqua" panose="02040602050305030304" pitchFamily="18" charset="0"/>
              </a:rPr>
              <a:t>Printer Integration</a:t>
            </a:r>
            <a:endParaRPr lang="en-US" sz="1900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27" name="Text 1">
            <a:extLst>
              <a:ext uri="{FF2B5EF4-FFF2-40B4-BE49-F238E27FC236}">
                <a16:creationId xmlns:a16="http://schemas.microsoft.com/office/drawing/2014/main" id="{550F5940-DDCA-15E6-B71E-75174CCEEDCB}"/>
              </a:ext>
            </a:extLst>
          </p:cNvPr>
          <p:cNvSpPr/>
          <p:nvPr/>
        </p:nvSpPr>
        <p:spPr>
          <a:xfrm>
            <a:off x="7405268" y="6016049"/>
            <a:ext cx="2688945" cy="3147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IN" sz="1900" dirty="0">
                <a:solidFill>
                  <a:srgbClr val="0070C0"/>
                </a:solidFill>
                <a:latin typeface="Book Antiqua" panose="02040602050305030304" pitchFamily="18" charset="0"/>
              </a:rPr>
              <a:t>Security</a:t>
            </a:r>
            <a:endParaRPr lang="en-US" sz="1900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28" name="Text 2">
            <a:extLst>
              <a:ext uri="{FF2B5EF4-FFF2-40B4-BE49-F238E27FC236}">
                <a16:creationId xmlns:a16="http://schemas.microsoft.com/office/drawing/2014/main" id="{A92869EA-30CE-7471-9A27-D7BFCD426E67}"/>
              </a:ext>
            </a:extLst>
          </p:cNvPr>
          <p:cNvSpPr/>
          <p:nvPr/>
        </p:nvSpPr>
        <p:spPr>
          <a:xfrm>
            <a:off x="7362164" y="2642202"/>
            <a:ext cx="6507599" cy="624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0070C0"/>
                </a:solidFill>
                <a:latin typeface="Book Antiqua" panose="020406020503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Users scan a QR code to access the web interface, upload files, and receive an instant page count and cost estimate.</a:t>
            </a:r>
          </a:p>
        </p:txBody>
      </p:sp>
      <p:sp>
        <p:nvSpPr>
          <p:cNvPr id="29" name="Text 2">
            <a:extLst>
              <a:ext uri="{FF2B5EF4-FFF2-40B4-BE49-F238E27FC236}">
                <a16:creationId xmlns:a16="http://schemas.microsoft.com/office/drawing/2014/main" id="{51E2DDC5-1665-CF87-1641-44A628B3AEAE}"/>
              </a:ext>
            </a:extLst>
          </p:cNvPr>
          <p:cNvSpPr/>
          <p:nvPr/>
        </p:nvSpPr>
        <p:spPr>
          <a:xfrm>
            <a:off x="7410550" y="3776066"/>
            <a:ext cx="6507599" cy="624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0070C0"/>
                </a:solidFill>
                <a:latin typeface="Book Antiqua" panose="020406020503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Users pay via a secure online gateway; once confirmed, the system proceeds with printing.</a:t>
            </a:r>
          </a:p>
        </p:txBody>
      </p:sp>
      <p:sp>
        <p:nvSpPr>
          <p:cNvPr id="30" name="Text 2">
            <a:extLst>
              <a:ext uri="{FF2B5EF4-FFF2-40B4-BE49-F238E27FC236}">
                <a16:creationId xmlns:a16="http://schemas.microsoft.com/office/drawing/2014/main" id="{6F074C86-96DB-8BF6-6C3F-A51EF373CD2C}"/>
              </a:ext>
            </a:extLst>
          </p:cNvPr>
          <p:cNvSpPr/>
          <p:nvPr/>
        </p:nvSpPr>
        <p:spPr>
          <a:xfrm>
            <a:off x="7405268" y="5039585"/>
            <a:ext cx="6507599" cy="624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0070C0"/>
                </a:solidFill>
                <a:latin typeface="Book Antiqua" panose="020406020503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After payment, the backend sends a print command directly to the printer for hands-free operation.</a:t>
            </a:r>
          </a:p>
        </p:txBody>
      </p:sp>
      <p:sp>
        <p:nvSpPr>
          <p:cNvPr id="31" name="Text 2">
            <a:extLst>
              <a:ext uri="{FF2B5EF4-FFF2-40B4-BE49-F238E27FC236}">
                <a16:creationId xmlns:a16="http://schemas.microsoft.com/office/drawing/2014/main" id="{F3652AC9-5987-A0F9-EDA6-268648FA662E}"/>
              </a:ext>
            </a:extLst>
          </p:cNvPr>
          <p:cNvSpPr/>
          <p:nvPr/>
        </p:nvSpPr>
        <p:spPr>
          <a:xfrm>
            <a:off x="7405267" y="6366756"/>
            <a:ext cx="6507599" cy="624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0070C0"/>
                </a:solidFill>
                <a:latin typeface="Book Antiqua" panose="020406020503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data is secured with HTTPS, and files are deleted post-print.</a:t>
            </a:r>
          </a:p>
        </p:txBody>
      </p:sp>
      <p:pic>
        <p:nvPicPr>
          <p:cNvPr id="32" name="Image 2" descr="preencoded.png">
            <a:extLst>
              <a:ext uri="{FF2B5EF4-FFF2-40B4-BE49-F238E27FC236}">
                <a16:creationId xmlns:a16="http://schemas.microsoft.com/office/drawing/2014/main" id="{C970F2C0-7306-0BC3-1FA4-964433721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714" y="3448984"/>
            <a:ext cx="764610" cy="1223413"/>
          </a:xfrm>
          <a:prstGeom prst="rect">
            <a:avLst/>
          </a:prstGeom>
        </p:spPr>
      </p:pic>
      <p:pic>
        <p:nvPicPr>
          <p:cNvPr id="33" name="Image 3" descr="preencoded.png">
            <a:extLst>
              <a:ext uri="{FF2B5EF4-FFF2-40B4-BE49-F238E27FC236}">
                <a16:creationId xmlns:a16="http://schemas.microsoft.com/office/drawing/2014/main" id="{5A222BDE-50EF-13EF-5FA5-C43F80179C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4714" y="4740298"/>
            <a:ext cx="764610" cy="1223413"/>
          </a:xfrm>
          <a:prstGeom prst="rect">
            <a:avLst/>
          </a:prstGeom>
        </p:spPr>
      </p:pic>
      <p:pic>
        <p:nvPicPr>
          <p:cNvPr id="34" name="Image 4" descr="preencoded.png">
            <a:extLst>
              <a:ext uri="{FF2B5EF4-FFF2-40B4-BE49-F238E27FC236}">
                <a16:creationId xmlns:a16="http://schemas.microsoft.com/office/drawing/2014/main" id="{2DA32243-E5C6-B7EF-10C3-7029E46E06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4714" y="5932921"/>
            <a:ext cx="764610" cy="122341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118F1B5-EA8A-209E-8250-DB5EB94BA7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6178505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311EC-C046-3434-4E51-ABB58D973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8CFE1A35-B1FA-F9F3-F9A2-FA13DBDFE17A}"/>
              </a:ext>
            </a:extLst>
          </p:cNvPr>
          <p:cNvSpPr/>
          <p:nvPr/>
        </p:nvSpPr>
        <p:spPr>
          <a:xfrm>
            <a:off x="6280190" y="1642586"/>
            <a:ext cx="694658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70C0"/>
                </a:solidFill>
                <a:latin typeface="Book Antiqua" panose="02040602050305030304" pitchFamily="18" charset="0"/>
                <a:ea typeface="Playfair Display Bold" pitchFamily="34" charset="-122"/>
                <a:cs typeface="Playfair Display Bold" pitchFamily="34" charset="-120"/>
              </a:rPr>
              <a:t>Next Steps and Conclusion</a:t>
            </a:r>
            <a:endParaRPr lang="en-US" sz="4450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AD72509F-FAB3-FF9C-7997-E09E73247735}"/>
              </a:ext>
            </a:extLst>
          </p:cNvPr>
          <p:cNvSpPr/>
          <p:nvPr/>
        </p:nvSpPr>
        <p:spPr>
          <a:xfrm>
            <a:off x="6280190" y="294667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E925F32B-F8E8-6388-CD71-D8D2A491E7AF}"/>
              </a:ext>
            </a:extLst>
          </p:cNvPr>
          <p:cNvSpPr/>
          <p:nvPr/>
        </p:nvSpPr>
        <p:spPr>
          <a:xfrm>
            <a:off x="6470094" y="3031688"/>
            <a:ext cx="13037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0070C0"/>
                </a:solidFill>
                <a:latin typeface="Book Antiqua" panose="02040602050305030304" pitchFamily="18" charset="0"/>
                <a:ea typeface="Playfair Display Bold" pitchFamily="34" charset="-122"/>
                <a:cs typeface="Playfair Display Bold" pitchFamily="34" charset="-120"/>
              </a:rPr>
              <a:t>1</a:t>
            </a:r>
            <a:endParaRPr lang="en-US" sz="2650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BABC873-9CC8-F259-4D5B-9A435D4041D2}"/>
              </a:ext>
            </a:extLst>
          </p:cNvPr>
          <p:cNvSpPr/>
          <p:nvPr/>
        </p:nvSpPr>
        <p:spPr>
          <a:xfrm>
            <a:off x="6918246" y="29466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IN" sz="2100" dirty="0">
                <a:solidFill>
                  <a:srgbClr val="0070C0"/>
                </a:solidFill>
                <a:latin typeface="Book Antiqua" panose="02040602050305030304" pitchFamily="18" charset="0"/>
              </a:rPr>
              <a:t>Scalability Enhancement</a:t>
            </a:r>
            <a:endParaRPr lang="en-US" sz="2100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D65BA68F-658E-4053-8FE3-4FB09CB15022}"/>
              </a:ext>
            </a:extLst>
          </p:cNvPr>
          <p:cNvSpPr/>
          <p:nvPr/>
        </p:nvSpPr>
        <p:spPr>
          <a:xfrm>
            <a:off x="7017306" y="3437096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550" dirty="0">
                <a:solidFill>
                  <a:srgbClr val="0070C0"/>
                </a:solidFill>
                <a:latin typeface="Book Antiqua" panose="020406020503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Optimize the cloud-based system to handle increased user volume and ensure fast processing speeds</a:t>
            </a:r>
          </a:p>
        </p:txBody>
      </p:sp>
      <p:sp>
        <p:nvSpPr>
          <p:cNvPr id="8" name="Shape 5">
            <a:extLst>
              <a:ext uri="{FF2B5EF4-FFF2-40B4-BE49-F238E27FC236}">
                <a16:creationId xmlns:a16="http://schemas.microsoft.com/office/drawing/2014/main" id="{7AE43FA3-B730-41F5-4B2C-BC2EE5C5B249}"/>
              </a:ext>
            </a:extLst>
          </p:cNvPr>
          <p:cNvSpPr/>
          <p:nvPr/>
        </p:nvSpPr>
        <p:spPr>
          <a:xfrm>
            <a:off x="10171867" y="294667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800A3966-E7B3-49D3-4234-51C69B04933C}"/>
              </a:ext>
            </a:extLst>
          </p:cNvPr>
          <p:cNvSpPr/>
          <p:nvPr/>
        </p:nvSpPr>
        <p:spPr>
          <a:xfrm>
            <a:off x="10337959" y="3031688"/>
            <a:ext cx="17799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0070C0"/>
                </a:solidFill>
                <a:latin typeface="Book Antiqua" panose="02040602050305030304" pitchFamily="18" charset="0"/>
                <a:ea typeface="Playfair Display Bold" pitchFamily="34" charset="-122"/>
                <a:cs typeface="Playfair Display Bold" pitchFamily="34" charset="-120"/>
              </a:rPr>
              <a:t>2</a:t>
            </a:r>
            <a:endParaRPr lang="en-US" sz="2650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C43E38CE-7029-B778-56C6-1929AFBFDC9E}"/>
              </a:ext>
            </a:extLst>
          </p:cNvPr>
          <p:cNvSpPr/>
          <p:nvPr/>
        </p:nvSpPr>
        <p:spPr>
          <a:xfrm>
            <a:off x="10908983" y="2946678"/>
            <a:ext cx="3154561" cy="490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IN" sz="2100" dirty="0">
                <a:solidFill>
                  <a:srgbClr val="0070C0"/>
                </a:solidFill>
                <a:latin typeface="Book Antiqua" panose="02040602050305030304" pitchFamily="18" charset="0"/>
              </a:rPr>
              <a:t>Mobile Application</a:t>
            </a:r>
          </a:p>
          <a:p>
            <a:pPr marL="0" indent="0">
              <a:lnSpc>
                <a:spcPts val="2750"/>
              </a:lnSpc>
              <a:buNone/>
            </a:pPr>
            <a:r>
              <a:rPr lang="en-IN" sz="2100" dirty="0">
                <a:solidFill>
                  <a:srgbClr val="0070C0"/>
                </a:solidFill>
                <a:latin typeface="Book Antiqua" panose="02040602050305030304" pitchFamily="18" charset="0"/>
              </a:rPr>
              <a:t>Development</a:t>
            </a:r>
            <a:endParaRPr lang="en-US" sz="2100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CB28BEBD-83C9-5F1D-4602-2DF48713F7FE}"/>
              </a:ext>
            </a:extLst>
          </p:cNvPr>
          <p:cNvSpPr/>
          <p:nvPr/>
        </p:nvSpPr>
        <p:spPr>
          <a:xfrm>
            <a:off x="10908983" y="3683675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550" dirty="0">
                <a:solidFill>
                  <a:srgbClr val="0070C0"/>
                </a:solidFill>
                <a:latin typeface="Book Antiqua" panose="020406020503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Develop a mobile app version to expand accessibility and improve user experience</a:t>
            </a:r>
          </a:p>
        </p:txBody>
      </p:sp>
      <p:sp>
        <p:nvSpPr>
          <p:cNvPr id="12" name="Shape 9">
            <a:extLst>
              <a:ext uri="{FF2B5EF4-FFF2-40B4-BE49-F238E27FC236}">
                <a16:creationId xmlns:a16="http://schemas.microsoft.com/office/drawing/2014/main" id="{87EAF8C5-A48D-7A84-9B69-474270600B6E}"/>
              </a:ext>
            </a:extLst>
          </p:cNvPr>
          <p:cNvSpPr/>
          <p:nvPr/>
        </p:nvSpPr>
        <p:spPr>
          <a:xfrm>
            <a:off x="6280190" y="537067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13" name="Text 10">
            <a:extLst>
              <a:ext uri="{FF2B5EF4-FFF2-40B4-BE49-F238E27FC236}">
                <a16:creationId xmlns:a16="http://schemas.microsoft.com/office/drawing/2014/main" id="{12187EFC-9A8D-8AEF-327F-70597C7A84EC}"/>
              </a:ext>
            </a:extLst>
          </p:cNvPr>
          <p:cNvSpPr/>
          <p:nvPr/>
        </p:nvSpPr>
        <p:spPr>
          <a:xfrm>
            <a:off x="6452235" y="5455682"/>
            <a:ext cx="16609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0070C0"/>
                </a:solidFill>
                <a:latin typeface="Book Antiqua" panose="02040602050305030304" pitchFamily="18" charset="0"/>
                <a:ea typeface="Playfair Display Bold" pitchFamily="34" charset="-122"/>
                <a:cs typeface="Playfair Display Bold" pitchFamily="34" charset="-120"/>
              </a:rPr>
              <a:t>3</a:t>
            </a:r>
            <a:endParaRPr lang="en-US" sz="2650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88C2109E-A72B-7E24-0435-AAE2073D180B}"/>
              </a:ext>
            </a:extLst>
          </p:cNvPr>
          <p:cNvSpPr/>
          <p:nvPr/>
        </p:nvSpPr>
        <p:spPr>
          <a:xfrm>
            <a:off x="7017306" y="53706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IN" sz="2100" dirty="0">
                <a:solidFill>
                  <a:srgbClr val="0070C0"/>
                </a:solidFill>
                <a:latin typeface="Book Antiqua" panose="02040602050305030304" pitchFamily="18" charset="0"/>
              </a:rPr>
              <a:t>User Feedback</a:t>
            </a:r>
            <a:endParaRPr lang="en-US" sz="2100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15" name="Text 12">
            <a:extLst>
              <a:ext uri="{FF2B5EF4-FFF2-40B4-BE49-F238E27FC236}">
                <a16:creationId xmlns:a16="http://schemas.microsoft.com/office/drawing/2014/main" id="{943114B7-9D2C-E9AA-CABA-65AB09CE2F95}"/>
              </a:ext>
            </a:extLst>
          </p:cNvPr>
          <p:cNvSpPr/>
          <p:nvPr/>
        </p:nvSpPr>
        <p:spPr>
          <a:xfrm>
            <a:off x="7017306" y="5861090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550" dirty="0">
                <a:solidFill>
                  <a:srgbClr val="0070C0"/>
                </a:solidFill>
                <a:latin typeface="Book Antiqua" panose="020406020503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Gather user feedback to identify any pain points and refine the interface and functionality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057275-4290-3308-F81C-E1ACC22B82CF}"/>
              </a:ext>
            </a:extLst>
          </p:cNvPr>
          <p:cNvSpPr/>
          <p:nvPr/>
        </p:nvSpPr>
        <p:spPr>
          <a:xfrm>
            <a:off x="12852400" y="7813040"/>
            <a:ext cx="1696720" cy="304800"/>
          </a:xfrm>
          <a:prstGeom prst="rect">
            <a:avLst/>
          </a:prstGeom>
          <a:solidFill>
            <a:srgbClr val="F3F3F7"/>
          </a:solidFill>
          <a:ln>
            <a:solidFill>
              <a:srgbClr val="F3F3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463C689-9B60-9DCC-4C80-BFE02673C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861804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5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677</Words>
  <Application>Microsoft Office PowerPoint</Application>
  <PresentationFormat>Custom</PresentationFormat>
  <Paragraphs>76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Book Antiqua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MY DELL</cp:lastModifiedBy>
  <cp:revision>6</cp:revision>
  <dcterms:created xsi:type="dcterms:W3CDTF">2024-11-11T08:06:52Z</dcterms:created>
  <dcterms:modified xsi:type="dcterms:W3CDTF">2024-11-14T06:51:59Z</dcterms:modified>
</cp:coreProperties>
</file>