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56" r:id="rId3"/>
    <p:sldId id="257" r:id="rId4"/>
    <p:sldId id="258" r:id="rId5"/>
    <p:sldId id="261" r:id="rId6"/>
    <p:sldId id="260" r:id="rId7"/>
    <p:sldId id="262" r:id="rId8"/>
    <p:sldId id="263" r:id="rId9"/>
    <p:sldId id="259"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6062" autoAdjust="0"/>
  </p:normalViewPr>
  <p:slideViewPr>
    <p:cSldViewPr snapToGrid="0">
      <p:cViewPr varScale="1">
        <p:scale>
          <a:sx n="79" d="100"/>
          <a:sy n="79" d="100"/>
        </p:scale>
        <p:origin x="8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2529041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389232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411009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5487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983410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03D632-D6BD-4CA3-B8D7-447DDBD0DE9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2856202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703D632-D6BD-4CA3-B8D7-447DDBD0DE9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780858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38174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49494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3340907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2703D632-D6BD-4CA3-B8D7-447DDBD0DE96}" type="datetimeFigureOut">
              <a:rPr lang="en-IN" smtClean="0"/>
              <a:t>11-07-2022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424439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648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03D632-D6BD-4CA3-B8D7-447DDBD0DE96}" type="datetimeFigureOut">
              <a:rPr lang="en-IN" smtClean="0"/>
              <a:t>11-07-2022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92935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03D632-D6BD-4CA3-B8D7-447DDBD0DE96}" type="datetimeFigureOut">
              <a:rPr lang="en-IN" smtClean="0"/>
              <a:t>11-07-2022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35745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03D632-D6BD-4CA3-B8D7-447DDBD0DE96}" type="datetimeFigureOut">
              <a:rPr lang="en-IN" smtClean="0"/>
              <a:t>11-07-2022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102351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412873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03D632-D6BD-4CA3-B8D7-447DDBD0DE96}" type="datetimeFigureOut">
              <a:rPr lang="en-IN" smtClean="0"/>
              <a:t>11-07-2022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3704C4-56D2-4E9C-B63E-FD0666705416}" type="slidenum">
              <a:rPr lang="en-IN" smtClean="0"/>
              <a:t>‹#›</a:t>
            </a:fld>
            <a:endParaRPr lang="en-IN"/>
          </a:p>
        </p:txBody>
      </p:sp>
    </p:spTree>
    <p:extLst>
      <p:ext uri="{BB962C8B-B14F-4D97-AF65-F5344CB8AC3E}">
        <p14:creationId xmlns:p14="http://schemas.microsoft.com/office/powerpoint/2010/main" val="415597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03D632-D6BD-4CA3-B8D7-447DDBD0DE96}" type="datetimeFigureOut">
              <a:rPr lang="en-IN" smtClean="0"/>
              <a:t>11-07-2022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13704C4-56D2-4E9C-B63E-FD0666705416}" type="slidenum">
              <a:rPr lang="en-IN" smtClean="0"/>
              <a:t>‹#›</a:t>
            </a:fld>
            <a:endParaRPr lang="en-IN"/>
          </a:p>
        </p:txBody>
      </p:sp>
    </p:spTree>
    <p:extLst>
      <p:ext uri="{BB962C8B-B14F-4D97-AF65-F5344CB8AC3E}">
        <p14:creationId xmlns:p14="http://schemas.microsoft.com/office/powerpoint/2010/main" val="65528950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en.m.wikipedia.org/wiki/FIFA"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football-soccer-players-competition-83222/" TargetMode="External"/><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E2E65A-5EDB-64B1-BA2C-49E2C2052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BF808E71-5545-65EF-6AD8-0E029C79048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15448" y="1332622"/>
            <a:ext cx="3904034" cy="1277684"/>
          </a:xfrm>
          <a:prstGeom prst="rect">
            <a:avLst/>
          </a:prstGeom>
        </p:spPr>
      </p:pic>
      <p:sp>
        <p:nvSpPr>
          <p:cNvPr id="8" name="TextBox 7">
            <a:extLst>
              <a:ext uri="{FF2B5EF4-FFF2-40B4-BE49-F238E27FC236}">
                <a16:creationId xmlns:a16="http://schemas.microsoft.com/office/drawing/2014/main" id="{C5DBC8A3-353F-2154-4906-C20287D90830}"/>
              </a:ext>
            </a:extLst>
          </p:cNvPr>
          <p:cNvSpPr txBox="1"/>
          <p:nvPr/>
        </p:nvSpPr>
        <p:spPr>
          <a:xfrm>
            <a:off x="4497421" y="2817892"/>
            <a:ext cx="4429328" cy="769441"/>
          </a:xfrm>
          <a:prstGeom prst="rect">
            <a:avLst/>
          </a:prstGeom>
          <a:noFill/>
        </p:spPr>
        <p:txBody>
          <a:bodyPr wrap="square" rtlCol="0">
            <a:spAutoFit/>
          </a:bodyPr>
          <a:lstStyle/>
          <a:p>
            <a:r>
              <a:rPr lang="en-IN" sz="4400" dirty="0">
                <a:solidFill>
                  <a:schemeClr val="accent1"/>
                </a:solidFill>
                <a:latin typeface="Arial Black" panose="020B0A04020102020204" pitchFamily="34" charset="0"/>
              </a:rPr>
              <a:t>Report</a:t>
            </a:r>
          </a:p>
        </p:txBody>
      </p:sp>
    </p:spTree>
    <p:extLst>
      <p:ext uri="{BB962C8B-B14F-4D97-AF65-F5344CB8AC3E}">
        <p14:creationId xmlns:p14="http://schemas.microsoft.com/office/powerpoint/2010/main" val="34901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3CF1CA7-B789-2CEC-C161-C2E1309A8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22" y="517197"/>
            <a:ext cx="4299625" cy="4557972"/>
          </a:xfrm>
        </p:spPr>
      </p:pic>
      <p:sp>
        <p:nvSpPr>
          <p:cNvPr id="5" name="TextBox 4">
            <a:extLst>
              <a:ext uri="{FF2B5EF4-FFF2-40B4-BE49-F238E27FC236}">
                <a16:creationId xmlns:a16="http://schemas.microsoft.com/office/drawing/2014/main" id="{79DBA765-BAE6-108A-7E2D-34709757455E}"/>
              </a:ext>
            </a:extLst>
          </p:cNvPr>
          <p:cNvSpPr txBox="1"/>
          <p:nvPr/>
        </p:nvSpPr>
        <p:spPr>
          <a:xfrm>
            <a:off x="4748916" y="2110902"/>
            <a:ext cx="5567075" cy="1754326"/>
          </a:xfrm>
          <a:prstGeom prst="rect">
            <a:avLst/>
          </a:prstGeom>
          <a:noFill/>
        </p:spPr>
        <p:txBody>
          <a:bodyPr wrap="square" rtlCol="0">
            <a:spAutoFit/>
          </a:bodyPr>
          <a:lstStyle/>
          <a:p>
            <a:r>
              <a:rPr lang="en-IN" dirty="0"/>
              <a:t>In this graph the ratio of players with their preferred foot playing is shown in which is about 10 : 3  </a:t>
            </a:r>
          </a:p>
          <a:p>
            <a:endParaRPr lang="en-IN" dirty="0"/>
          </a:p>
          <a:p>
            <a:r>
              <a:rPr lang="en-IN" dirty="0"/>
              <a:t>It means 10 out of 13 players use their Right foot</a:t>
            </a:r>
          </a:p>
          <a:p>
            <a:r>
              <a:rPr lang="en-IN" dirty="0"/>
              <a:t>And 3 out of 13 players use their Left foot</a:t>
            </a:r>
          </a:p>
        </p:txBody>
      </p:sp>
    </p:spTree>
    <p:extLst>
      <p:ext uri="{BB962C8B-B14F-4D97-AF65-F5344CB8AC3E}">
        <p14:creationId xmlns:p14="http://schemas.microsoft.com/office/powerpoint/2010/main" val="2769129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B076D-627E-344F-9D36-D06BB86A85AB}"/>
              </a:ext>
            </a:extLst>
          </p:cNvPr>
          <p:cNvSpPr>
            <a:spLocks noGrp="1"/>
          </p:cNvSpPr>
          <p:nvPr>
            <p:ph type="ctrTitle"/>
          </p:nvPr>
        </p:nvSpPr>
        <p:spPr>
          <a:xfrm>
            <a:off x="1524000" y="0"/>
            <a:ext cx="9144000" cy="1128270"/>
          </a:xfrm>
        </p:spPr>
        <p:txBody>
          <a:bodyPr/>
          <a:lstStyle/>
          <a:p>
            <a:r>
              <a:rPr lang="en-IN" dirty="0"/>
              <a:t> </a:t>
            </a:r>
          </a:p>
        </p:txBody>
      </p:sp>
      <p:pic>
        <p:nvPicPr>
          <p:cNvPr id="6" name="Picture 5">
            <a:extLst>
              <a:ext uri="{FF2B5EF4-FFF2-40B4-BE49-F238E27FC236}">
                <a16:creationId xmlns:a16="http://schemas.microsoft.com/office/drawing/2014/main" id="{1A404307-B02D-EC1B-983D-5F4B32A44AD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683" y="-1"/>
            <a:ext cx="5690549" cy="4912469"/>
          </a:xfrm>
          <a:prstGeom prst="rect">
            <a:avLst/>
          </a:prstGeom>
        </p:spPr>
      </p:pic>
      <p:sp>
        <p:nvSpPr>
          <p:cNvPr id="12" name="TextBox 11">
            <a:extLst>
              <a:ext uri="{FF2B5EF4-FFF2-40B4-BE49-F238E27FC236}">
                <a16:creationId xmlns:a16="http://schemas.microsoft.com/office/drawing/2014/main" id="{7FFF5E43-E768-2A87-0CF9-2CD932D1CA3F}"/>
              </a:ext>
            </a:extLst>
          </p:cNvPr>
          <p:cNvSpPr txBox="1"/>
          <p:nvPr/>
        </p:nvSpPr>
        <p:spPr>
          <a:xfrm>
            <a:off x="5850467" y="1128270"/>
            <a:ext cx="6341533" cy="1815882"/>
          </a:xfrm>
          <a:prstGeom prst="rect">
            <a:avLst/>
          </a:prstGeom>
          <a:noFill/>
        </p:spPr>
        <p:txBody>
          <a:bodyPr wrap="square">
            <a:spAutoFit/>
          </a:bodyPr>
          <a:lstStyle/>
          <a:p>
            <a:pPr marL="0" indent="0">
              <a:buNone/>
            </a:pPr>
            <a:r>
              <a:rPr lang="en-IN" sz="2800" dirty="0">
                <a:latin typeface="Arial Rounded MT Bold" panose="020F0704030504030204" pitchFamily="34" charset="0"/>
              </a:rPr>
              <a:t>FIFA is International Federation of Association Football.  In this league various players around the globe show their talent and potential.</a:t>
            </a:r>
          </a:p>
        </p:txBody>
      </p:sp>
      <p:pic>
        <p:nvPicPr>
          <p:cNvPr id="9" name="Picture 8">
            <a:extLst>
              <a:ext uri="{FF2B5EF4-FFF2-40B4-BE49-F238E27FC236}">
                <a16:creationId xmlns:a16="http://schemas.microsoft.com/office/drawing/2014/main" id="{D8D3D1B8-321F-1DE1-6321-4A48E268B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3259" y="3806705"/>
            <a:ext cx="5448741" cy="3051295"/>
          </a:xfrm>
          <a:prstGeom prst="rect">
            <a:avLst/>
          </a:prstGeom>
        </p:spPr>
      </p:pic>
    </p:spTree>
    <p:extLst>
      <p:ext uri="{BB962C8B-B14F-4D97-AF65-F5344CB8AC3E}">
        <p14:creationId xmlns:p14="http://schemas.microsoft.com/office/powerpoint/2010/main" val="419769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7279D5-CA77-A04A-A916-348AC550CD69}"/>
              </a:ext>
            </a:extLst>
          </p:cNvPr>
          <p:cNvSpPr>
            <a:spLocks noGrp="1"/>
          </p:cNvSpPr>
          <p:nvPr>
            <p:ph idx="1"/>
          </p:nvPr>
        </p:nvSpPr>
        <p:spPr>
          <a:xfrm>
            <a:off x="248176" y="311286"/>
            <a:ext cx="10820400" cy="1128409"/>
          </a:xfrm>
        </p:spPr>
        <p:txBody>
          <a:bodyPr>
            <a:normAutofit/>
          </a:bodyPr>
          <a:lstStyle/>
          <a:p>
            <a:pPr marL="0" indent="0">
              <a:buNone/>
            </a:pPr>
            <a:r>
              <a:rPr lang="en-IN" sz="2000" dirty="0"/>
              <a:t>164 countries participate in FIFA.  Among which the top 10 nations with maximum players in federation is shown in the graph :</a:t>
            </a:r>
          </a:p>
        </p:txBody>
      </p:sp>
      <p:pic>
        <p:nvPicPr>
          <p:cNvPr id="5" name="Picture 4">
            <a:extLst>
              <a:ext uri="{FF2B5EF4-FFF2-40B4-BE49-F238E27FC236}">
                <a16:creationId xmlns:a16="http://schemas.microsoft.com/office/drawing/2014/main" id="{5A4787C1-4CB3-9C62-C3AB-E6F9440E4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72" y="1138135"/>
            <a:ext cx="11694252" cy="44205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extBox 1">
            <a:extLst>
              <a:ext uri="{FF2B5EF4-FFF2-40B4-BE49-F238E27FC236}">
                <a16:creationId xmlns:a16="http://schemas.microsoft.com/office/drawing/2014/main" id="{A8C7F157-FF69-65F9-0151-D0D54593BFF5}"/>
              </a:ext>
            </a:extLst>
          </p:cNvPr>
          <p:cNvSpPr txBox="1"/>
          <p:nvPr/>
        </p:nvSpPr>
        <p:spPr>
          <a:xfrm>
            <a:off x="157655" y="5838828"/>
            <a:ext cx="12034345" cy="707886"/>
          </a:xfrm>
          <a:prstGeom prst="rect">
            <a:avLst/>
          </a:prstGeom>
          <a:noFill/>
        </p:spPr>
        <p:txBody>
          <a:bodyPr wrap="square" rtlCol="0">
            <a:spAutoFit/>
          </a:bodyPr>
          <a:lstStyle/>
          <a:p>
            <a:pPr marL="0" indent="0">
              <a:buNone/>
            </a:pPr>
            <a:r>
              <a:rPr lang="en-IN" sz="2000" dirty="0"/>
              <a:t>As we can see from the graph the maximum players counting 1662 are from England only, followed by other countries. Till now Brazil is the most successful country with 5 titles.</a:t>
            </a:r>
          </a:p>
        </p:txBody>
      </p:sp>
    </p:spTree>
    <p:extLst>
      <p:ext uri="{BB962C8B-B14F-4D97-AF65-F5344CB8AC3E}">
        <p14:creationId xmlns:p14="http://schemas.microsoft.com/office/powerpoint/2010/main" val="146639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0C2C6-DF2D-B5E6-25ED-DEA5F1008A7A}"/>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67D95D1E-C698-2E3A-E5E9-EB0B914FCA3E}"/>
              </a:ext>
            </a:extLst>
          </p:cNvPr>
          <p:cNvSpPr>
            <a:spLocks noGrp="1"/>
          </p:cNvSpPr>
          <p:nvPr>
            <p:ph idx="1"/>
          </p:nvPr>
        </p:nvSpPr>
        <p:spPr>
          <a:xfrm>
            <a:off x="201336" y="184559"/>
            <a:ext cx="11304864" cy="1972545"/>
          </a:xfrm>
        </p:spPr>
        <p:txBody>
          <a:bodyPr>
            <a:normAutofit fontScale="92500"/>
          </a:bodyPr>
          <a:lstStyle/>
          <a:p>
            <a:pPr marL="0" indent="0">
              <a:buNone/>
            </a:pPr>
            <a:endParaRPr lang="en-IN" dirty="0"/>
          </a:p>
          <a:p>
            <a:pPr marL="0" indent="0">
              <a:buNone/>
            </a:pPr>
            <a:r>
              <a:rPr lang="en-US" b="1" i="0" dirty="0">
                <a:solidFill>
                  <a:srgbClr val="BDC1C6"/>
                </a:solidFill>
                <a:effectLst/>
                <a:latin typeface="arial" panose="020B0604020202020204" pitchFamily="34" charset="0"/>
              </a:rPr>
              <a:t>FIFA has lower age limit of 16</a:t>
            </a:r>
            <a:r>
              <a:rPr lang="en-US" b="0" i="0" dirty="0">
                <a:solidFill>
                  <a:srgbClr val="BDC1C6"/>
                </a:solidFill>
                <a:effectLst/>
                <a:latin typeface="arial" panose="020B0604020202020204" pitchFamily="34" charset="0"/>
              </a:rPr>
              <a:t>. No player younger than that can play. However, there is no upper limit of age, and players are allowed to have the freedom of calling their career off.</a:t>
            </a:r>
            <a:endParaRPr lang="en-IN" dirty="0"/>
          </a:p>
          <a:p>
            <a:pPr marL="0" indent="0">
              <a:buNone/>
            </a:pPr>
            <a:endParaRPr lang="en-IN" dirty="0"/>
          </a:p>
          <a:p>
            <a:pPr marL="0" indent="0">
              <a:buNone/>
            </a:pPr>
            <a:r>
              <a:rPr lang="en-IN" dirty="0"/>
              <a:t>      youngest players                                                                eldest players</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9C8E2A4-4BE4-C115-2A07-57E54A2CB1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076" y="2157104"/>
            <a:ext cx="5301842" cy="2870963"/>
          </a:xfrm>
          <a:prstGeom prst="rect">
            <a:avLst/>
          </a:prstGeom>
        </p:spPr>
      </p:pic>
      <p:pic>
        <p:nvPicPr>
          <p:cNvPr id="7" name="Picture 6">
            <a:extLst>
              <a:ext uri="{FF2B5EF4-FFF2-40B4-BE49-F238E27FC236}">
                <a16:creationId xmlns:a16="http://schemas.microsoft.com/office/drawing/2014/main" id="{DED24404-DBDB-7E11-D9D3-550CB1B5D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822" y="2157104"/>
            <a:ext cx="5301842" cy="2870964"/>
          </a:xfrm>
          <a:prstGeom prst="rect">
            <a:avLst/>
          </a:prstGeom>
        </p:spPr>
      </p:pic>
      <p:sp>
        <p:nvSpPr>
          <p:cNvPr id="4" name="TextBox 3">
            <a:extLst>
              <a:ext uri="{FF2B5EF4-FFF2-40B4-BE49-F238E27FC236}">
                <a16:creationId xmlns:a16="http://schemas.microsoft.com/office/drawing/2014/main" id="{A463CAE2-06DB-D093-C255-E71AEC9F56F3}"/>
              </a:ext>
            </a:extLst>
          </p:cNvPr>
          <p:cNvSpPr txBox="1"/>
          <p:nvPr/>
        </p:nvSpPr>
        <p:spPr>
          <a:xfrm>
            <a:off x="201336" y="5411550"/>
            <a:ext cx="11990664" cy="1477328"/>
          </a:xfrm>
          <a:prstGeom prst="rect">
            <a:avLst/>
          </a:prstGeom>
          <a:noFill/>
        </p:spPr>
        <p:txBody>
          <a:bodyPr wrap="square" rtlCol="0">
            <a:spAutoFit/>
          </a:bodyPr>
          <a:lstStyle/>
          <a:p>
            <a:pPr marL="0" indent="0">
              <a:buNone/>
            </a:pPr>
            <a:r>
              <a:rPr lang="en-IN" dirty="0">
                <a:latin typeface="Helvetica Neue"/>
              </a:rPr>
              <a:t>There are 42 newcomers with age 16 </a:t>
            </a:r>
          </a:p>
          <a:p>
            <a:pPr marL="0" indent="0">
              <a:buNone/>
            </a:pPr>
            <a:endParaRPr lang="en-IN" dirty="0">
              <a:latin typeface="Helvetica Neue"/>
            </a:endParaRPr>
          </a:p>
          <a:p>
            <a:pPr marL="0" indent="0">
              <a:buNone/>
            </a:pPr>
            <a:r>
              <a:rPr lang="en-IN" dirty="0">
                <a:latin typeface="Helvetica Neue"/>
              </a:rPr>
              <a:t>                                                      22 are aged above 40 </a:t>
            </a:r>
            <a:r>
              <a:rPr lang="en-IN" b="0" i="0" dirty="0">
                <a:effectLst/>
                <a:latin typeface="Helvetica Neue"/>
              </a:rPr>
              <a:t>according to the dataset   </a:t>
            </a:r>
          </a:p>
          <a:p>
            <a:pPr marL="0" indent="0">
              <a:buNone/>
            </a:pPr>
            <a:r>
              <a:rPr lang="en-IN" b="0" i="0" dirty="0">
                <a:effectLst/>
                <a:latin typeface="Helvetica Neue"/>
              </a:rPr>
              <a:t>                                                                                                    </a:t>
            </a:r>
          </a:p>
          <a:p>
            <a:pPr marL="0" indent="0">
              <a:buNone/>
            </a:pPr>
            <a:r>
              <a:rPr lang="en-IN" dirty="0">
                <a:latin typeface="Helvetica Neue"/>
              </a:rPr>
              <a:t>                                                                                             </a:t>
            </a:r>
            <a:r>
              <a:rPr lang="en-IN" b="0" i="0" dirty="0">
                <a:effectLst/>
                <a:latin typeface="Helvetica Neue"/>
              </a:rPr>
              <a:t>                   </a:t>
            </a:r>
            <a:r>
              <a:rPr lang="en-IN" dirty="0">
                <a:latin typeface="Helvetica Neue"/>
              </a:rPr>
              <a:t>Mr O. Perez is the eldest still playing player</a:t>
            </a:r>
            <a:endParaRPr lang="en-IN" dirty="0"/>
          </a:p>
        </p:txBody>
      </p:sp>
    </p:spTree>
    <p:extLst>
      <p:ext uri="{BB962C8B-B14F-4D97-AF65-F5344CB8AC3E}">
        <p14:creationId xmlns:p14="http://schemas.microsoft.com/office/powerpoint/2010/main" val="221960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8DF15A5-4D21-CDFD-3C23-BA8991746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5960" y="2557792"/>
            <a:ext cx="6130655" cy="4024313"/>
          </a:xfrm>
        </p:spPr>
      </p:pic>
      <p:sp>
        <p:nvSpPr>
          <p:cNvPr id="6" name="TextBox 5">
            <a:extLst>
              <a:ext uri="{FF2B5EF4-FFF2-40B4-BE49-F238E27FC236}">
                <a16:creationId xmlns:a16="http://schemas.microsoft.com/office/drawing/2014/main" id="{685B712B-CCCA-6BC8-B9A6-FA45AB205BA5}"/>
              </a:ext>
            </a:extLst>
          </p:cNvPr>
          <p:cNvSpPr txBox="1"/>
          <p:nvPr/>
        </p:nvSpPr>
        <p:spPr>
          <a:xfrm>
            <a:off x="149773" y="275895"/>
            <a:ext cx="6976241" cy="1477328"/>
          </a:xfrm>
          <a:prstGeom prst="rect">
            <a:avLst/>
          </a:prstGeom>
          <a:noFill/>
        </p:spPr>
        <p:txBody>
          <a:bodyPr wrap="square" rtlCol="0">
            <a:spAutoFit/>
          </a:bodyPr>
          <a:lstStyle/>
          <a:p>
            <a:r>
              <a:rPr lang="en-US" b="0" i="0" dirty="0">
                <a:effectLst/>
                <a:latin typeface="Nunito" pitchFamily="2" charset="0"/>
              </a:rPr>
              <a:t>Each Football team has 11 players and among these players, 1 is a goalkeeper. Be it the offensive or defensive team, the player’s responsibility is to score a goal for the team and stop the opposing team from scoring a goal. Following diagram  shows various positions of the players on a football field .</a:t>
            </a:r>
            <a:endParaRPr lang="en-IN" dirty="0"/>
          </a:p>
        </p:txBody>
      </p:sp>
      <p:pic>
        <p:nvPicPr>
          <p:cNvPr id="8" name="Picture 7">
            <a:extLst>
              <a:ext uri="{FF2B5EF4-FFF2-40B4-BE49-F238E27FC236}">
                <a16:creationId xmlns:a16="http://schemas.microsoft.com/office/drawing/2014/main" id="{09E80E7C-BE03-02D4-AC72-9B1437A9D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264" y="-78828"/>
            <a:ext cx="3978315" cy="2065284"/>
          </a:xfrm>
          <a:prstGeom prst="rect">
            <a:avLst/>
          </a:prstGeom>
        </p:spPr>
      </p:pic>
      <p:sp>
        <p:nvSpPr>
          <p:cNvPr id="9" name="TextBox 8">
            <a:extLst>
              <a:ext uri="{FF2B5EF4-FFF2-40B4-BE49-F238E27FC236}">
                <a16:creationId xmlns:a16="http://schemas.microsoft.com/office/drawing/2014/main" id="{503DB435-A630-4694-2F05-D07EE9B80A62}"/>
              </a:ext>
            </a:extLst>
          </p:cNvPr>
          <p:cNvSpPr txBox="1"/>
          <p:nvPr/>
        </p:nvSpPr>
        <p:spPr>
          <a:xfrm>
            <a:off x="154953" y="1986456"/>
            <a:ext cx="5094964" cy="5078313"/>
          </a:xfrm>
          <a:prstGeom prst="rect">
            <a:avLst/>
          </a:prstGeom>
          <a:noFill/>
        </p:spPr>
        <p:txBody>
          <a:bodyPr wrap="square" rtlCol="0">
            <a:spAutoFit/>
          </a:bodyPr>
          <a:lstStyle/>
          <a:p>
            <a:r>
              <a:rPr lang="en-IN" dirty="0"/>
              <a:t>The no. of players acquiring the Various positions in the game is shown through the graph (some positions are merged and displayed as one because of low distance between their positions).</a:t>
            </a:r>
          </a:p>
          <a:p>
            <a:endParaRPr lang="en-IN" dirty="0"/>
          </a:p>
          <a:p>
            <a:r>
              <a:rPr lang="en-IN" dirty="0"/>
              <a:t>Striker’s (SK) position is acquired by most players which shows majority players are</a:t>
            </a:r>
          </a:p>
          <a:p>
            <a:r>
              <a:rPr lang="en-IN" dirty="0"/>
              <a:t>Having attacking position as their playing style.</a:t>
            </a:r>
          </a:p>
          <a:p>
            <a:endParaRPr lang="en-IN" dirty="0"/>
          </a:p>
          <a:p>
            <a:r>
              <a:rPr lang="en-IN" dirty="0"/>
              <a:t>Followed by Goalkeeper’s (GK) position, many players start their journey in FIFA as goalkeeper.</a:t>
            </a:r>
          </a:p>
          <a:p>
            <a:endParaRPr lang="en-IN" dirty="0"/>
          </a:p>
          <a:p>
            <a:r>
              <a:rPr lang="en-IN" dirty="0"/>
              <a:t>While very few players play at Left forward and Right forward positions</a:t>
            </a:r>
          </a:p>
          <a:p>
            <a:endParaRPr lang="en-IN" dirty="0"/>
          </a:p>
        </p:txBody>
      </p:sp>
    </p:spTree>
    <p:extLst>
      <p:ext uri="{BB962C8B-B14F-4D97-AF65-F5344CB8AC3E}">
        <p14:creationId xmlns:p14="http://schemas.microsoft.com/office/powerpoint/2010/main" val="848172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E7DB9E5-691E-19D4-0963-2E90B384343A}"/>
              </a:ext>
            </a:extLst>
          </p:cNvPr>
          <p:cNvPicPr>
            <a:picLocks noChangeAspect="1"/>
          </p:cNvPicPr>
          <p:nvPr/>
        </p:nvPicPr>
        <p:blipFill>
          <a:blip r:embed="rId2"/>
          <a:stretch>
            <a:fillRect/>
          </a:stretch>
        </p:blipFill>
        <p:spPr>
          <a:xfrm>
            <a:off x="357394" y="522611"/>
            <a:ext cx="10166089" cy="4726861"/>
          </a:xfrm>
          <a:prstGeom prst="rect">
            <a:avLst/>
          </a:prstGeom>
        </p:spPr>
      </p:pic>
      <p:sp>
        <p:nvSpPr>
          <p:cNvPr id="5" name="TextBox 4">
            <a:extLst>
              <a:ext uri="{FF2B5EF4-FFF2-40B4-BE49-F238E27FC236}">
                <a16:creationId xmlns:a16="http://schemas.microsoft.com/office/drawing/2014/main" id="{D24C667F-D5C2-9582-A5C6-01E992FF6E90}"/>
              </a:ext>
            </a:extLst>
          </p:cNvPr>
          <p:cNvSpPr txBox="1"/>
          <p:nvPr/>
        </p:nvSpPr>
        <p:spPr>
          <a:xfrm>
            <a:off x="0" y="-225094"/>
            <a:ext cx="9799607" cy="646331"/>
          </a:xfrm>
          <a:prstGeom prst="rect">
            <a:avLst/>
          </a:prstGeom>
          <a:noFill/>
        </p:spPr>
        <p:txBody>
          <a:bodyPr wrap="square" rtlCol="0">
            <a:spAutoFit/>
          </a:bodyPr>
          <a:lstStyle/>
          <a:p>
            <a:endParaRPr lang="en-IN" dirty="0"/>
          </a:p>
          <a:p>
            <a:r>
              <a:rPr lang="en-IN" dirty="0"/>
              <a:t>Player’s Height to Weight graph is :</a:t>
            </a:r>
          </a:p>
        </p:txBody>
      </p:sp>
      <p:sp>
        <p:nvSpPr>
          <p:cNvPr id="2" name="TextBox 1">
            <a:extLst>
              <a:ext uri="{FF2B5EF4-FFF2-40B4-BE49-F238E27FC236}">
                <a16:creationId xmlns:a16="http://schemas.microsoft.com/office/drawing/2014/main" id="{B9C379CE-7A22-9008-F07C-1653D49367D3}"/>
              </a:ext>
            </a:extLst>
          </p:cNvPr>
          <p:cNvSpPr txBox="1"/>
          <p:nvPr/>
        </p:nvSpPr>
        <p:spPr>
          <a:xfrm>
            <a:off x="220760" y="4936185"/>
            <a:ext cx="11971240" cy="1477328"/>
          </a:xfrm>
          <a:prstGeom prst="rect">
            <a:avLst/>
          </a:prstGeom>
          <a:noFill/>
        </p:spPr>
        <p:txBody>
          <a:bodyPr wrap="square" rtlCol="0">
            <a:spAutoFit/>
          </a:bodyPr>
          <a:lstStyle/>
          <a:p>
            <a:endParaRPr lang="en-IN" dirty="0"/>
          </a:p>
          <a:p>
            <a:endParaRPr lang="en-IN" dirty="0"/>
          </a:p>
          <a:p>
            <a:r>
              <a:rPr lang="en-IN" dirty="0"/>
              <a:t>Mr. </a:t>
            </a:r>
            <a:r>
              <a:rPr lang="en-IN" b="0" i="0" dirty="0">
                <a:effectLst/>
                <a:latin typeface="Helvetica Neue"/>
              </a:rPr>
              <a:t>T. </a:t>
            </a:r>
            <a:r>
              <a:rPr lang="en-IN" b="0" i="0" dirty="0" err="1">
                <a:effectLst/>
                <a:latin typeface="Helvetica Neue"/>
              </a:rPr>
              <a:t>Holý</a:t>
            </a:r>
            <a:r>
              <a:rPr lang="en-IN" b="0" i="0" dirty="0">
                <a:effectLst/>
                <a:latin typeface="Helvetica Neue"/>
              </a:rPr>
              <a:t> from </a:t>
            </a:r>
            <a:r>
              <a:rPr lang="en-IN" b="0" i="0" dirty="0">
                <a:solidFill>
                  <a:srgbClr val="E8EAED"/>
                </a:solidFill>
                <a:effectLst/>
                <a:latin typeface="arial" panose="020B0604020202020204" pitchFamily="34" charset="0"/>
              </a:rPr>
              <a:t>Czech</a:t>
            </a:r>
            <a:r>
              <a:rPr lang="en-IN" b="0" i="0" dirty="0">
                <a:effectLst/>
                <a:latin typeface="Helvetica Neue"/>
              </a:rPr>
              <a:t> is the tallest player with height 6’9  and weighs 225 lbs </a:t>
            </a:r>
          </a:p>
          <a:p>
            <a:r>
              <a:rPr lang="en-IN" dirty="0">
                <a:latin typeface="Helvetica Neue"/>
              </a:rPr>
              <a:t>While Mr. </a:t>
            </a:r>
            <a:r>
              <a:rPr lang="en-IN" b="0" i="0" dirty="0">
                <a:effectLst/>
                <a:latin typeface="Helvetica Neue"/>
              </a:rPr>
              <a:t>A. Akinfenwa from England is the heaviest player with weight 243 lbs</a:t>
            </a:r>
          </a:p>
          <a:p>
            <a:r>
              <a:rPr lang="en-IN" dirty="0">
                <a:latin typeface="Helvetica Neue"/>
              </a:rPr>
              <a:t>(according to the data set)</a:t>
            </a:r>
            <a:endParaRPr lang="en-IN" dirty="0"/>
          </a:p>
        </p:txBody>
      </p:sp>
    </p:spTree>
    <p:extLst>
      <p:ext uri="{BB962C8B-B14F-4D97-AF65-F5344CB8AC3E}">
        <p14:creationId xmlns:p14="http://schemas.microsoft.com/office/powerpoint/2010/main" val="248270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83C476-6DEB-B822-5F37-B27375EF42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8289" y="1556426"/>
            <a:ext cx="10573965" cy="4311617"/>
          </a:xfrm>
          <a:solidFill>
            <a:schemeClr val="tx1"/>
          </a:solidFill>
          <a:effectLst>
            <a:softEdge rad="0"/>
          </a:effectLst>
        </p:spPr>
      </p:pic>
      <p:sp>
        <p:nvSpPr>
          <p:cNvPr id="6" name="TextBox 5">
            <a:extLst>
              <a:ext uri="{FF2B5EF4-FFF2-40B4-BE49-F238E27FC236}">
                <a16:creationId xmlns:a16="http://schemas.microsoft.com/office/drawing/2014/main" id="{A26A4946-BA39-4540-D01B-C09BAE80CAE1}"/>
              </a:ext>
            </a:extLst>
          </p:cNvPr>
          <p:cNvSpPr txBox="1"/>
          <p:nvPr/>
        </p:nvSpPr>
        <p:spPr>
          <a:xfrm>
            <a:off x="272374" y="270111"/>
            <a:ext cx="11031165" cy="1200329"/>
          </a:xfrm>
          <a:prstGeom prst="rect">
            <a:avLst/>
          </a:prstGeom>
          <a:noFill/>
        </p:spPr>
        <p:txBody>
          <a:bodyPr wrap="square" rtlCol="0">
            <a:spAutoFit/>
          </a:bodyPr>
          <a:lstStyle/>
          <a:p>
            <a:r>
              <a:rPr lang="en-US" dirty="0"/>
              <a:t>Here is the wage prediction by training 1/3 data with overall rating and performance of players.</a:t>
            </a:r>
          </a:p>
          <a:p>
            <a:r>
              <a:rPr lang="en-US" dirty="0"/>
              <a:t>On x-axis the OVR is taken </a:t>
            </a:r>
          </a:p>
          <a:p>
            <a:r>
              <a:rPr lang="en-US" dirty="0"/>
              <a:t>and on y-axis the actual wages of players is given.</a:t>
            </a:r>
          </a:p>
          <a:p>
            <a:r>
              <a:rPr lang="en-US" dirty="0"/>
              <a:t>The red line shows the predicted wage over every player’s OVR  </a:t>
            </a:r>
          </a:p>
        </p:txBody>
      </p:sp>
      <p:sp>
        <p:nvSpPr>
          <p:cNvPr id="7" name="TextBox 6">
            <a:extLst>
              <a:ext uri="{FF2B5EF4-FFF2-40B4-BE49-F238E27FC236}">
                <a16:creationId xmlns:a16="http://schemas.microsoft.com/office/drawing/2014/main" id="{723E320E-E9EF-5036-1118-FF933D10021D}"/>
              </a:ext>
            </a:extLst>
          </p:cNvPr>
          <p:cNvSpPr txBox="1"/>
          <p:nvPr/>
        </p:nvSpPr>
        <p:spPr>
          <a:xfrm>
            <a:off x="262645" y="6070060"/>
            <a:ext cx="10729609" cy="646331"/>
          </a:xfrm>
          <a:prstGeom prst="rect">
            <a:avLst/>
          </a:prstGeom>
          <a:noFill/>
        </p:spPr>
        <p:txBody>
          <a:bodyPr wrap="square" rtlCol="0">
            <a:spAutoFit/>
          </a:bodyPr>
          <a:lstStyle/>
          <a:p>
            <a:r>
              <a:rPr lang="en-US" dirty="0"/>
              <a:t>Comparing both the actual and predicted shows that the wages for top OVR are higher than expected.</a:t>
            </a:r>
            <a:endParaRPr lang="en-IN" dirty="0"/>
          </a:p>
        </p:txBody>
      </p:sp>
    </p:spTree>
    <p:extLst>
      <p:ext uri="{BB962C8B-B14F-4D97-AF65-F5344CB8AC3E}">
        <p14:creationId xmlns:p14="http://schemas.microsoft.com/office/powerpoint/2010/main" val="1139157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0153E1-60DC-F336-A0D2-24FB8DF0AB72}"/>
              </a:ext>
            </a:extLst>
          </p:cNvPr>
          <p:cNvSpPr>
            <a:spLocks noGrp="1"/>
          </p:cNvSpPr>
          <p:nvPr>
            <p:ph idx="1"/>
          </p:nvPr>
        </p:nvSpPr>
        <p:spPr>
          <a:xfrm>
            <a:off x="316146" y="291830"/>
            <a:ext cx="10820400" cy="4024125"/>
          </a:xfrm>
        </p:spPr>
        <p:txBody>
          <a:bodyPr/>
          <a:lstStyle/>
          <a:p>
            <a:pPr marL="0" indent="0">
              <a:buNone/>
            </a:pPr>
            <a:r>
              <a:rPr lang="en-US" dirty="0"/>
              <a:t>Here is another prediction of wages upon training with 1/3 data set of actual wages for given Potential values of players</a:t>
            </a:r>
          </a:p>
          <a:p>
            <a:pPr marL="0" indent="0">
              <a:buNone/>
            </a:pPr>
            <a:r>
              <a:rPr lang="en-US" dirty="0"/>
              <a:t>The red triangles shows the predicted data over the blue dots (actual data)</a:t>
            </a:r>
          </a:p>
        </p:txBody>
      </p:sp>
      <p:pic>
        <p:nvPicPr>
          <p:cNvPr id="7" name="Picture 6">
            <a:extLst>
              <a:ext uri="{FF2B5EF4-FFF2-40B4-BE49-F238E27FC236}">
                <a16:creationId xmlns:a16="http://schemas.microsoft.com/office/drawing/2014/main" id="{AD23BF68-43CB-BB23-DCB8-146AB1B7D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311" y="1653791"/>
            <a:ext cx="10678235" cy="4448838"/>
          </a:xfrm>
          <a:prstGeom prst="rect">
            <a:avLst/>
          </a:prstGeom>
          <a:solidFill>
            <a:schemeClr val="tx1"/>
          </a:solidFill>
        </p:spPr>
      </p:pic>
    </p:spTree>
    <p:extLst>
      <p:ext uri="{BB962C8B-B14F-4D97-AF65-F5344CB8AC3E}">
        <p14:creationId xmlns:p14="http://schemas.microsoft.com/office/powerpoint/2010/main" val="3542181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7558A7-CC1B-DE29-ACC8-FF07990E2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821"/>
            <a:ext cx="7807774" cy="6702357"/>
          </a:xfrm>
          <a:prstGeom prst="rect">
            <a:avLst/>
          </a:prstGeom>
          <a:blipFill>
            <a:blip r:embed="rId3"/>
            <a:tile tx="0" ty="0" sx="100000" sy="100000" flip="none" algn="tl"/>
          </a:blipFill>
        </p:spPr>
      </p:pic>
      <p:sp>
        <p:nvSpPr>
          <p:cNvPr id="4" name="TextBox 3">
            <a:extLst>
              <a:ext uri="{FF2B5EF4-FFF2-40B4-BE49-F238E27FC236}">
                <a16:creationId xmlns:a16="http://schemas.microsoft.com/office/drawing/2014/main" id="{0C465DCB-FA4C-B975-B675-CDD995E6339C}"/>
              </a:ext>
            </a:extLst>
          </p:cNvPr>
          <p:cNvSpPr txBox="1"/>
          <p:nvPr/>
        </p:nvSpPr>
        <p:spPr>
          <a:xfrm>
            <a:off x="8471903" y="356028"/>
            <a:ext cx="3172106" cy="4093428"/>
          </a:xfrm>
          <a:prstGeom prst="rect">
            <a:avLst/>
          </a:prstGeom>
          <a:noFill/>
        </p:spPr>
        <p:txBody>
          <a:bodyPr wrap="square" rtlCol="0">
            <a:spAutoFit/>
          </a:bodyPr>
          <a:lstStyle/>
          <a:p>
            <a:r>
              <a:rPr lang="en-US" sz="2000" dirty="0"/>
              <a:t>The correlation graph relates every aspects of the dataset with other one, showing their relation in form of heat map.</a:t>
            </a:r>
          </a:p>
          <a:p>
            <a:endParaRPr lang="en-US" sz="2000" dirty="0"/>
          </a:p>
          <a:p>
            <a:r>
              <a:rPr lang="en-US" sz="2000" dirty="0"/>
              <a:t>Varying the range from  0 to 1 casted upon their actual range to compare it with other fields giving an idea of the whole data relation</a:t>
            </a:r>
            <a:endParaRPr lang="en-IN" sz="2000" dirty="0"/>
          </a:p>
        </p:txBody>
      </p:sp>
    </p:spTree>
    <p:extLst>
      <p:ext uri="{BB962C8B-B14F-4D97-AF65-F5344CB8AC3E}">
        <p14:creationId xmlns:p14="http://schemas.microsoft.com/office/powerpoint/2010/main" val="324101973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430</TotalTime>
  <Words>538</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vt:lpstr>
      <vt:lpstr>Arial Black</vt:lpstr>
      <vt:lpstr>Arial Rounded MT Bold</vt:lpstr>
      <vt:lpstr>Century Gothic</vt:lpstr>
      <vt:lpstr>Helvetica Neue</vt:lpstr>
      <vt:lpstr>Nunito</vt:lpstr>
      <vt:lpstr>Vapor Trail</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vanshsamiya@outlook.com</dc:creator>
  <cp:lastModifiedBy>vanshsamiya@outlook.com</cp:lastModifiedBy>
  <cp:revision>4</cp:revision>
  <dcterms:created xsi:type="dcterms:W3CDTF">2022-07-10T10:44:02Z</dcterms:created>
  <dcterms:modified xsi:type="dcterms:W3CDTF">2022-07-11T16:26:23Z</dcterms:modified>
</cp:coreProperties>
</file>