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3"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88" y="216853"/>
            <a:ext cx="10363200" cy="1470025"/>
          </a:xfrm>
        </p:spPr>
        <p:txBody>
          <a:bodyPr/>
          <a:lstStyle/>
          <a:p>
            <a:r>
              <a:rPr lang="en-IN" altLang="en-US" b="1" dirty="0">
                <a:solidFill>
                  <a:schemeClr val="tx1"/>
                </a:solidFill>
                <a:effectLst>
                  <a:outerShdw blurRad="38100" dist="19050" dir="2700000" algn="tl" rotWithShape="0">
                    <a:schemeClr val="dk1">
                      <a:alpha val="40000"/>
                    </a:schemeClr>
                  </a:outerShdw>
                </a:effectLst>
              </a:rPr>
              <a:t> Angular</a:t>
            </a:r>
            <a:endParaRPr lang="en-IN" altLang="en-US" b="1" dirty="0">
              <a:solidFill>
                <a:schemeClr val="tx1"/>
              </a:solidFill>
              <a:effectLst>
                <a:outerShdw blurRad="38100" dist="19050" dir="2700000" algn="tl" rotWithShape="0">
                  <a:schemeClr val="dk1">
                    <a:alpha val="40000"/>
                  </a:schemeClr>
                </a:outerShdw>
              </a:effectLst>
            </a:endParaRPr>
          </a:p>
        </p:txBody>
      </p:sp>
      <p:pic>
        <p:nvPicPr>
          <p:cNvPr id="100" name="Picture 99"/>
          <p:cNvPicPr/>
          <p:nvPr/>
        </p:nvPicPr>
        <p:blipFill>
          <a:blip r:embed="rId1"/>
          <a:stretch>
            <a:fillRect/>
          </a:stretch>
        </p:blipFill>
        <p:spPr>
          <a:xfrm>
            <a:off x="1358900" y="1581150"/>
            <a:ext cx="9781540" cy="50692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lstStyle/>
          <a:p>
            <a:r>
              <a:rPr lang="en-US" altLang="en-IN" dirty="0"/>
              <a:t>Project Overview</a:t>
            </a:r>
            <a:endParaRPr lang="en-US" altLang="en-IN" dirty="0"/>
          </a:p>
        </p:txBody>
      </p:sp>
      <p:sp>
        <p:nvSpPr>
          <p:cNvPr id="5" name="Text Box 4"/>
          <p:cNvSpPr txBox="1"/>
          <p:nvPr/>
        </p:nvSpPr>
        <p:spPr>
          <a:xfrm>
            <a:off x="0" y="1185545"/>
            <a:ext cx="11817985" cy="3784600"/>
          </a:xfrm>
          <a:prstGeom prst="rect">
            <a:avLst/>
          </a:prstGeom>
          <a:noFill/>
        </p:spPr>
        <p:txBody>
          <a:bodyPr wrap="square" rtlCol="0" anchor="t">
            <a:spAutoFit/>
          </a:bodyPr>
          <a:p>
            <a:pPr algn="just">
              <a:lnSpc>
                <a:spcPct val="150000"/>
              </a:lnSpc>
            </a:pPr>
            <a:r>
              <a:rPr lang="en-IN" altLang="en-US" sz="2000" b="1" dirty="0">
                <a:solidFill>
                  <a:srgbClr val="FF0000"/>
                </a:solidFill>
                <a:sym typeface="+mn-ea"/>
              </a:rPr>
              <a:t>"Doraemon Explorer Hub" is an Angular-powered project offering a dynamic exploration of the Doraemon universe. It encompasses three core components: character profiles, showcasing beloved personalities; gadgets section, displaying iconic futuristic tools; and a gallery, housing a collection of nostalgic imagery. Users can immerse themselves in Doraemon's world through interactive interfaces, gaining insights into the characters' traits, exploring the functionalities of gadgets, and reliving memorable moments through the gallery. With a user-friendly design and seamless navigation, this hub provides a comprehensive and enjoyable experience for fans of all ages, serving as a digital gateway to the whimsical realm of Doraemon.</a:t>
            </a:r>
            <a:endParaRPr lang="en-IN" altLang="en-US" sz="2000" b="1"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lstStyle/>
          <a:p>
            <a:r>
              <a:rPr lang="en-IN" altLang="en-US" dirty="0"/>
              <a:t>Project with Data Flow</a:t>
            </a:r>
            <a:endParaRPr lang="en-IN" altLang="en-US" dirty="0"/>
          </a:p>
        </p:txBody>
      </p:sp>
      <p:pic>
        <p:nvPicPr>
          <p:cNvPr id="3" name="Picture 2"/>
          <p:cNvPicPr>
            <a:picLocks noChangeAspect="1"/>
          </p:cNvPicPr>
          <p:nvPr/>
        </p:nvPicPr>
        <p:blipFill>
          <a:blip r:embed="rId1"/>
          <a:stretch>
            <a:fillRect/>
          </a:stretch>
        </p:blipFill>
        <p:spPr>
          <a:xfrm>
            <a:off x="0" y="1055370"/>
            <a:ext cx="12192635" cy="5801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lstStyle/>
          <a:p>
            <a:r>
              <a:rPr lang="en-IN" altLang="en-US" dirty="0"/>
              <a:t>Structure with Functionalities</a:t>
            </a:r>
            <a:endParaRPr lang="en-IN" altLang="en-US" dirty="0"/>
          </a:p>
        </p:txBody>
      </p:sp>
      <p:sp>
        <p:nvSpPr>
          <p:cNvPr id="5" name="Text Box 4"/>
          <p:cNvSpPr txBox="1"/>
          <p:nvPr/>
        </p:nvSpPr>
        <p:spPr>
          <a:xfrm>
            <a:off x="11430" y="868045"/>
            <a:ext cx="11817985" cy="7477760"/>
          </a:xfrm>
          <a:prstGeom prst="rect">
            <a:avLst/>
          </a:prstGeom>
          <a:noFill/>
        </p:spPr>
        <p:txBody>
          <a:bodyPr wrap="square" rtlCol="0" anchor="t">
            <a:spAutoFit/>
          </a:bodyPr>
          <a:p>
            <a:pPr algn="just">
              <a:lnSpc>
                <a:spcPct val="150000"/>
              </a:lnSpc>
            </a:pPr>
            <a:r>
              <a:rPr lang="en-IN" altLang="en-US" sz="2000" b="1" dirty="0">
                <a:solidFill>
                  <a:srgbClr val="002060"/>
                </a:solidFill>
                <a:sym typeface="+mn-ea"/>
              </a:rPr>
              <a:t>Components - </a:t>
            </a:r>
            <a:endParaRPr lang="en-IN" altLang="en-US" sz="2000" b="1" dirty="0">
              <a:solidFill>
                <a:srgbClr val="00206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Character - Component</a:t>
            </a:r>
            <a:r>
              <a:rPr lang="en-IN" altLang="en-US" sz="2000" b="1" dirty="0">
                <a:solidFill>
                  <a:srgbClr val="FF0000"/>
                </a:solidFill>
                <a:sym typeface="+mn-ea"/>
              </a:rPr>
              <a:t> - Add, Delete and Search functionalities are present in this componet.</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Character - detail Component</a:t>
            </a:r>
            <a:r>
              <a:rPr lang="en-IN" altLang="en-US" sz="2000" b="1" dirty="0">
                <a:solidFill>
                  <a:srgbClr val="FF0000"/>
                </a:solidFill>
                <a:sym typeface="+mn-ea"/>
              </a:rPr>
              <a:t> - Update functionality is present in this component.</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Gadget - Component</a:t>
            </a:r>
            <a:r>
              <a:rPr lang="en-IN" altLang="en-US" sz="2000" b="1" dirty="0">
                <a:solidFill>
                  <a:srgbClr val="FF0000"/>
                </a:solidFill>
                <a:sym typeface="+mn-ea"/>
              </a:rPr>
              <a:t> - Add, Delete and Search functionalities are present in this componet.</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Gadget - detail Component</a:t>
            </a:r>
            <a:r>
              <a:rPr lang="en-IN" altLang="en-US" sz="2000" b="1" dirty="0">
                <a:solidFill>
                  <a:srgbClr val="FF0000"/>
                </a:solidFill>
                <a:sym typeface="+mn-ea"/>
              </a:rPr>
              <a:t> - Update functionality is present in this component.</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Gallery - Componet</a:t>
            </a:r>
            <a:endParaRPr lang="en-IN" altLang="en-US" sz="2000" b="1" dirty="0">
              <a:solidFill>
                <a:srgbClr val="00206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Character-Search Component</a:t>
            </a:r>
            <a:endParaRPr lang="en-IN" altLang="en-US" sz="2000" b="1" dirty="0">
              <a:solidFill>
                <a:srgbClr val="00206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Gadget - Search Component</a:t>
            </a:r>
            <a:endParaRPr lang="en-IN" altLang="en-US" sz="2000" b="1" dirty="0">
              <a:solidFill>
                <a:srgbClr val="002060"/>
              </a:solidFill>
              <a:sym typeface="+mn-ea"/>
            </a:endParaRPr>
          </a:p>
          <a:p>
            <a:pPr indent="0" algn="just">
              <a:lnSpc>
                <a:spcPct val="150000"/>
              </a:lnSpc>
              <a:buFont typeface="Arial" panose="020B0604020202020204" pitchFamily="34" charset="0"/>
              <a:buNone/>
            </a:pPr>
            <a:r>
              <a:rPr lang="en-IN" altLang="en-US" sz="2000" b="1" dirty="0">
                <a:solidFill>
                  <a:srgbClr val="002060"/>
                </a:solidFill>
                <a:sym typeface="+mn-ea"/>
              </a:rPr>
              <a:t>Services - </a:t>
            </a:r>
            <a:endParaRPr lang="en-IN" altLang="en-US" sz="2000" b="1" dirty="0">
              <a:solidFill>
                <a:srgbClr val="00206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InMemoryDataService (InMemoryWebApi)</a:t>
            </a:r>
            <a:r>
              <a:rPr lang="en-IN" altLang="en-US" sz="2000" b="1" dirty="0">
                <a:solidFill>
                  <a:srgbClr val="FF0000"/>
                </a:solidFill>
                <a:sym typeface="+mn-ea"/>
              </a:rPr>
              <a:t> - Server</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Character Service</a:t>
            </a:r>
            <a:r>
              <a:rPr lang="en-IN" altLang="en-US" sz="2000" b="1" dirty="0">
                <a:solidFill>
                  <a:srgbClr val="FF0000"/>
                </a:solidFill>
                <a:sym typeface="+mn-ea"/>
              </a:rPr>
              <a:t> - Applying methods for character component to make request to the server</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Gadget Service</a:t>
            </a:r>
            <a:r>
              <a:rPr lang="en-IN" altLang="en-US" sz="2000" b="1" dirty="0">
                <a:solidFill>
                  <a:srgbClr val="FF0000"/>
                </a:solidFill>
                <a:sym typeface="+mn-ea"/>
              </a:rPr>
              <a:t> - Applying methods for gadget component to make request to the server</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r>
              <a:rPr lang="en-IN" altLang="en-US" sz="2000" b="1" dirty="0">
                <a:solidFill>
                  <a:srgbClr val="002060"/>
                </a:solidFill>
                <a:sym typeface="+mn-ea"/>
              </a:rPr>
              <a:t>Gallery Service</a:t>
            </a:r>
            <a:r>
              <a:rPr lang="en-IN" altLang="en-US" sz="2000" b="1" dirty="0">
                <a:solidFill>
                  <a:srgbClr val="FF0000"/>
                </a:solidFill>
                <a:sym typeface="+mn-ea"/>
              </a:rPr>
              <a:t> - Applying methods for gallery component to make request to the server</a:t>
            </a: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endParaRPr lang="en-IN" altLang="en-US" sz="2000" b="1" dirty="0">
              <a:solidFill>
                <a:srgbClr val="FF0000"/>
              </a:solidFill>
              <a:sym typeface="+mn-ea"/>
            </a:endParaRPr>
          </a:p>
          <a:p>
            <a:pPr marL="342900" indent="-342900" algn="just">
              <a:lnSpc>
                <a:spcPct val="150000"/>
              </a:lnSpc>
              <a:buFont typeface="Arial" panose="020B0604020202020204" pitchFamily="34" charset="0"/>
              <a:buChar char="•"/>
            </a:pPr>
            <a:endParaRPr lang="en-IN" altLang="en-US" sz="2000" b="1" dirty="0">
              <a:solidFill>
                <a:srgbClr val="FF0000"/>
              </a:solidFill>
              <a:sym typeface="+mn-ea"/>
            </a:endParaRPr>
          </a:p>
          <a:p>
            <a:pPr algn="just">
              <a:lnSpc>
                <a:spcPct val="150000"/>
              </a:lnSpc>
            </a:pPr>
            <a:endParaRPr lang="en-IN" altLang="en-US" sz="2000" b="1"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scene3d>
              <a:camera prst="orthographicFront"/>
              <a:lightRig rig="threePt" dir="t"/>
            </a:scene3d>
          </a:bodyPr>
          <a:lstStyle/>
          <a:p>
            <a:r>
              <a:rPr lang="en-IN" altLang="en-US" b="1" dirty="0">
                <a:solidFill>
                  <a:schemeClr val="tx1"/>
                </a:solidFill>
                <a:effectLst>
                  <a:outerShdw blurRad="38100" dist="19050" dir="2700000" algn="tl" rotWithShape="0">
                    <a:schemeClr val="dk1">
                      <a:alpha val="40000"/>
                    </a:schemeClr>
                  </a:outerShdw>
                </a:effectLst>
              </a:rPr>
              <a:t>Output</a:t>
            </a:r>
            <a:endParaRPr lang="en-IN" altLang="en-US" b="1" dirty="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1009015" y="5882005"/>
            <a:ext cx="3672205" cy="368300"/>
          </a:xfrm>
          <a:prstGeom prst="rect">
            <a:avLst/>
          </a:prstGeom>
          <a:noFill/>
        </p:spPr>
        <p:txBody>
          <a:bodyPr wrap="square" rtlCol="0" anchor="t">
            <a:spAutoFit/>
          </a:bodyPr>
          <a:p>
            <a:r>
              <a:rPr lang="en-IN" altLang="en-US" b="1" dirty="0">
                <a:solidFill>
                  <a:srgbClr val="FF0000"/>
                </a:solidFill>
                <a:effectLst>
                  <a:outerShdw blurRad="38100" dist="25400" dir="5400000" algn="ctr" rotWithShape="0">
                    <a:srgbClr val="6E747A">
                      <a:alpha val="43000"/>
                    </a:srgbClr>
                  </a:outerShdw>
                </a:effectLst>
                <a:sym typeface="+mn-ea"/>
              </a:rPr>
              <a:t>Chararcter Component</a:t>
            </a:r>
            <a:endParaRPr lang="en-IN" altLang="en-US" b="1" dirty="0">
              <a:solidFill>
                <a:srgbClr val="FF0000"/>
              </a:solidFill>
              <a:effectLst>
                <a:outerShdw blurRad="38100" dist="25400" dir="5400000" algn="ctr" rotWithShape="0">
                  <a:srgbClr val="6E747A">
                    <a:alpha val="43000"/>
                  </a:srgbClr>
                </a:outerShdw>
              </a:effectLst>
              <a:sym typeface="+mn-ea"/>
            </a:endParaRPr>
          </a:p>
        </p:txBody>
      </p:sp>
      <p:sp>
        <p:nvSpPr>
          <p:cNvPr id="8" name="Text Box 7"/>
          <p:cNvSpPr txBox="1"/>
          <p:nvPr/>
        </p:nvSpPr>
        <p:spPr>
          <a:xfrm>
            <a:off x="6887845" y="5882005"/>
            <a:ext cx="6096000" cy="368300"/>
          </a:xfrm>
          <a:prstGeom prst="rect">
            <a:avLst/>
          </a:prstGeom>
          <a:noFill/>
        </p:spPr>
        <p:txBody>
          <a:bodyPr wrap="square" rtlCol="0" anchor="t">
            <a:spAutoFit/>
          </a:bodyPr>
          <a:p>
            <a:r>
              <a:rPr lang="en-IN" altLang="en-US" b="1" dirty="0">
                <a:solidFill>
                  <a:srgbClr val="FF0000"/>
                </a:solidFill>
                <a:effectLst>
                  <a:outerShdw blurRad="38100" dist="19050" dir="2700000" algn="tl" rotWithShape="0">
                    <a:schemeClr val="dk1">
                      <a:alpha val="40000"/>
                    </a:schemeClr>
                  </a:outerShdw>
                </a:effectLst>
                <a:sym typeface="+mn-ea"/>
              </a:rPr>
              <a:t>Characters-detail Component</a:t>
            </a:r>
            <a:endParaRPr lang="en-IN" altLang="en-US" b="1" dirty="0">
              <a:solidFill>
                <a:srgbClr val="FF0000"/>
              </a:solidFill>
              <a:effectLst>
                <a:outerShdw blurRad="38100" dist="19050" dir="2700000" algn="tl" rotWithShape="0">
                  <a:schemeClr val="dk1">
                    <a:alpha val="40000"/>
                  </a:schemeClr>
                </a:outerShdw>
              </a:effectLst>
              <a:sym typeface="+mn-ea"/>
            </a:endParaRPr>
          </a:p>
        </p:txBody>
      </p:sp>
      <p:pic>
        <p:nvPicPr>
          <p:cNvPr id="9" name="Picture 8"/>
          <p:cNvPicPr>
            <a:picLocks noChangeAspect="1"/>
          </p:cNvPicPr>
          <p:nvPr/>
        </p:nvPicPr>
        <p:blipFill>
          <a:blip r:embed="rId1"/>
          <a:stretch>
            <a:fillRect/>
          </a:stretch>
        </p:blipFill>
        <p:spPr>
          <a:xfrm>
            <a:off x="73660" y="1519555"/>
            <a:ext cx="5873115" cy="4117975"/>
          </a:xfrm>
          <a:prstGeom prst="rect">
            <a:avLst/>
          </a:prstGeom>
        </p:spPr>
      </p:pic>
      <p:pic>
        <p:nvPicPr>
          <p:cNvPr id="10" name="Picture 9"/>
          <p:cNvPicPr>
            <a:picLocks noChangeAspect="1"/>
          </p:cNvPicPr>
          <p:nvPr/>
        </p:nvPicPr>
        <p:blipFill>
          <a:blip r:embed="rId2"/>
          <a:stretch>
            <a:fillRect/>
          </a:stretch>
        </p:blipFill>
        <p:spPr>
          <a:xfrm>
            <a:off x="6049645" y="1670050"/>
            <a:ext cx="6142355" cy="3906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scene3d>
              <a:camera prst="orthographicFront"/>
              <a:lightRig rig="threePt" dir="t"/>
            </a:scene3d>
          </a:bodyPr>
          <a:lstStyle/>
          <a:p>
            <a:r>
              <a:rPr lang="en-IN" altLang="en-US" b="1" dirty="0">
                <a:solidFill>
                  <a:schemeClr val="tx1"/>
                </a:solidFill>
                <a:effectLst>
                  <a:outerShdw blurRad="38100" dist="19050" dir="2700000" algn="tl" rotWithShape="0">
                    <a:schemeClr val="dk1">
                      <a:alpha val="40000"/>
                    </a:schemeClr>
                  </a:outerShdw>
                </a:effectLst>
              </a:rPr>
              <a:t>Output</a:t>
            </a:r>
            <a:endParaRPr lang="en-IN" altLang="en-US" b="1" dirty="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1009015" y="5882005"/>
            <a:ext cx="3672205" cy="368300"/>
          </a:xfrm>
          <a:prstGeom prst="rect">
            <a:avLst/>
          </a:prstGeom>
          <a:noFill/>
        </p:spPr>
        <p:txBody>
          <a:bodyPr wrap="square" rtlCol="0" anchor="t">
            <a:spAutoFit/>
          </a:bodyPr>
          <a:p>
            <a:r>
              <a:rPr lang="en-IN" altLang="en-US" b="1" dirty="0">
                <a:solidFill>
                  <a:srgbClr val="FF0000"/>
                </a:solidFill>
                <a:effectLst>
                  <a:outerShdw blurRad="38100" dist="25400" dir="5400000" algn="ctr" rotWithShape="0">
                    <a:srgbClr val="6E747A">
                      <a:alpha val="43000"/>
                    </a:srgbClr>
                  </a:outerShdw>
                </a:effectLst>
                <a:sym typeface="+mn-ea"/>
              </a:rPr>
              <a:t>Gadget Component</a:t>
            </a:r>
            <a:endParaRPr lang="en-IN" altLang="en-US" b="1" dirty="0">
              <a:solidFill>
                <a:srgbClr val="FF0000"/>
              </a:solidFill>
              <a:effectLst>
                <a:outerShdw blurRad="38100" dist="25400" dir="5400000" algn="ctr" rotWithShape="0">
                  <a:srgbClr val="6E747A">
                    <a:alpha val="43000"/>
                  </a:srgbClr>
                </a:outerShdw>
              </a:effectLst>
              <a:sym typeface="+mn-ea"/>
            </a:endParaRPr>
          </a:p>
        </p:txBody>
      </p:sp>
      <p:sp>
        <p:nvSpPr>
          <p:cNvPr id="8" name="Text Box 7"/>
          <p:cNvSpPr txBox="1"/>
          <p:nvPr/>
        </p:nvSpPr>
        <p:spPr>
          <a:xfrm>
            <a:off x="6887845" y="5882005"/>
            <a:ext cx="6096000" cy="368300"/>
          </a:xfrm>
          <a:prstGeom prst="rect">
            <a:avLst/>
          </a:prstGeom>
          <a:noFill/>
        </p:spPr>
        <p:txBody>
          <a:bodyPr wrap="square" rtlCol="0" anchor="t">
            <a:spAutoFit/>
          </a:bodyPr>
          <a:p>
            <a:r>
              <a:rPr lang="en-IN" altLang="en-US" b="1" dirty="0">
                <a:solidFill>
                  <a:srgbClr val="FF0000"/>
                </a:solidFill>
                <a:effectLst>
                  <a:outerShdw blurRad="38100" dist="19050" dir="2700000" algn="tl" rotWithShape="0">
                    <a:schemeClr val="dk1">
                      <a:alpha val="40000"/>
                    </a:schemeClr>
                  </a:outerShdw>
                </a:effectLst>
                <a:sym typeface="+mn-ea"/>
              </a:rPr>
              <a:t>Gadget-detail Component</a:t>
            </a:r>
            <a:endParaRPr lang="en-IN" altLang="en-US" b="1" dirty="0">
              <a:solidFill>
                <a:srgbClr val="FF0000"/>
              </a:solidFill>
              <a:effectLst>
                <a:outerShdw blurRad="38100" dist="19050" dir="2700000" algn="tl" rotWithShape="0">
                  <a:schemeClr val="dk1">
                    <a:alpha val="40000"/>
                  </a:schemeClr>
                </a:outerShdw>
              </a:effectLst>
              <a:sym typeface="+mn-ea"/>
            </a:endParaRPr>
          </a:p>
        </p:txBody>
      </p:sp>
      <p:pic>
        <p:nvPicPr>
          <p:cNvPr id="3" name="Picture 2"/>
          <p:cNvPicPr>
            <a:picLocks noChangeAspect="1"/>
          </p:cNvPicPr>
          <p:nvPr/>
        </p:nvPicPr>
        <p:blipFill>
          <a:blip r:embed="rId1"/>
          <a:stretch>
            <a:fillRect/>
          </a:stretch>
        </p:blipFill>
        <p:spPr>
          <a:xfrm>
            <a:off x="182880" y="1070610"/>
            <a:ext cx="5784215" cy="4717415"/>
          </a:xfrm>
          <a:prstGeom prst="rect">
            <a:avLst/>
          </a:prstGeom>
        </p:spPr>
      </p:pic>
      <p:pic>
        <p:nvPicPr>
          <p:cNvPr id="4" name="Picture 3"/>
          <p:cNvPicPr>
            <a:picLocks noChangeAspect="1"/>
          </p:cNvPicPr>
          <p:nvPr/>
        </p:nvPicPr>
        <p:blipFill>
          <a:blip r:embed="rId2"/>
          <a:stretch>
            <a:fillRect/>
          </a:stretch>
        </p:blipFill>
        <p:spPr>
          <a:xfrm>
            <a:off x="6240145" y="1028700"/>
            <a:ext cx="5685790" cy="480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293" y="-119697"/>
            <a:ext cx="10363200" cy="1470025"/>
          </a:xfrm>
        </p:spPr>
        <p:txBody>
          <a:bodyPr>
            <a:scene3d>
              <a:camera prst="orthographicFront"/>
              <a:lightRig rig="threePt" dir="t"/>
            </a:scene3d>
          </a:bodyPr>
          <a:lstStyle/>
          <a:p>
            <a:r>
              <a:rPr lang="en-IN" altLang="en-US" b="1" dirty="0">
                <a:solidFill>
                  <a:schemeClr val="tx1"/>
                </a:solidFill>
                <a:effectLst>
                  <a:outerShdw blurRad="38100" dist="19050" dir="2700000" algn="tl" rotWithShape="0">
                    <a:schemeClr val="dk1">
                      <a:alpha val="40000"/>
                    </a:schemeClr>
                  </a:outerShdw>
                </a:effectLst>
              </a:rPr>
              <a:t>Output</a:t>
            </a:r>
            <a:endParaRPr lang="en-IN" altLang="en-US" b="1" dirty="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4084320" y="5958840"/>
            <a:ext cx="3672205" cy="521970"/>
          </a:xfrm>
          <a:prstGeom prst="rect">
            <a:avLst/>
          </a:prstGeom>
          <a:noFill/>
        </p:spPr>
        <p:txBody>
          <a:bodyPr wrap="square" rtlCol="0" anchor="t">
            <a:spAutoFit/>
          </a:bodyPr>
          <a:p>
            <a:r>
              <a:rPr lang="en-IN" altLang="en-US" sz="2800" b="1" dirty="0">
                <a:solidFill>
                  <a:srgbClr val="FF0000"/>
                </a:solidFill>
                <a:effectLst>
                  <a:outerShdw blurRad="38100" dist="25400" dir="5400000" algn="ctr" rotWithShape="0">
                    <a:srgbClr val="6E747A">
                      <a:alpha val="43000"/>
                    </a:srgbClr>
                  </a:outerShdw>
                </a:effectLst>
                <a:sym typeface="+mn-ea"/>
              </a:rPr>
              <a:t>Gallery Component</a:t>
            </a:r>
            <a:endParaRPr lang="en-IN" altLang="en-US" sz="2800" b="1" dirty="0">
              <a:solidFill>
                <a:srgbClr val="FF0000"/>
              </a:solidFill>
              <a:effectLst>
                <a:outerShdw blurRad="38100" dist="25400" dir="5400000" algn="ctr" rotWithShape="0">
                  <a:srgbClr val="6E747A">
                    <a:alpha val="43000"/>
                  </a:srgbClr>
                </a:outerShdw>
              </a:effectLst>
              <a:sym typeface="+mn-ea"/>
            </a:endParaRPr>
          </a:p>
        </p:txBody>
      </p:sp>
      <p:pic>
        <p:nvPicPr>
          <p:cNvPr id="5" name="Picture 4"/>
          <p:cNvPicPr>
            <a:picLocks noChangeAspect="1"/>
          </p:cNvPicPr>
          <p:nvPr/>
        </p:nvPicPr>
        <p:blipFill>
          <a:blip r:embed="rId1"/>
          <a:stretch>
            <a:fillRect/>
          </a:stretch>
        </p:blipFill>
        <p:spPr>
          <a:xfrm>
            <a:off x="1595120" y="1244600"/>
            <a:ext cx="9506585" cy="4802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2468880" y="2544445"/>
            <a:ext cx="6922770" cy="2752725"/>
          </a:xfrm>
          <a:prstGeom prst="rect">
            <a:avLst/>
          </a:prstGeom>
          <a:noFill/>
        </p:spPr>
        <p:txBody>
          <a:bodyPr wrap="square" rtlCol="0" anchor="t">
            <a:noAutofit/>
          </a:bodyPr>
          <a:p>
            <a:r>
              <a:rPr lang="en-IN" altLang="en-US" sz="4000" b="1" dirty="0">
                <a:solidFill>
                  <a:srgbClr val="FF0000"/>
                </a:solidFill>
                <a:effectLst>
                  <a:outerShdw blurRad="38100" dist="25400" dir="5400000" algn="ctr" rotWithShape="0">
                    <a:srgbClr val="6E747A">
                      <a:alpha val="43000"/>
                    </a:srgbClr>
                  </a:outerShdw>
                </a:effectLst>
                <a:sym typeface="+mn-ea"/>
              </a:rPr>
              <a:t>                        </a:t>
            </a:r>
            <a:endParaRPr lang="en-IN" altLang="en-US" sz="4000" b="1" dirty="0">
              <a:solidFill>
                <a:srgbClr val="FF0000"/>
              </a:solidFill>
              <a:effectLst>
                <a:outerShdw blurRad="38100" dist="25400" dir="5400000" algn="ctr" rotWithShape="0">
                  <a:srgbClr val="6E747A">
                    <a:alpha val="43000"/>
                  </a:srgbClr>
                </a:outerShdw>
              </a:effectLst>
              <a:sym typeface="+mn-ea"/>
            </a:endParaRPr>
          </a:p>
          <a:p>
            <a:r>
              <a:rPr lang="en-IN" altLang="en-US" sz="4000" b="1" dirty="0">
                <a:solidFill>
                  <a:srgbClr val="FF0000"/>
                </a:solidFill>
                <a:effectLst>
                  <a:outerShdw blurRad="38100" dist="25400" dir="5400000" algn="ctr" rotWithShape="0">
                    <a:srgbClr val="6E747A">
                      <a:alpha val="43000"/>
                    </a:srgbClr>
                  </a:outerShdw>
                </a:effectLst>
                <a:sym typeface="+mn-ea"/>
              </a:rPr>
              <a:t>               Thank You</a:t>
            </a:r>
            <a:endParaRPr lang="en-IN" altLang="en-US" sz="4000" b="1" dirty="0">
              <a:solidFill>
                <a:srgbClr val="FF0000"/>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1716</Words>
  <Application>WPS Presentation</Application>
  <PresentationFormat>Widescreen</PresentationFormat>
  <Paragraphs>46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Business Cooperate</vt:lpstr>
      <vt:lpstr> Angular</vt:lpstr>
      <vt:lpstr>Project Overview</vt:lpstr>
      <vt:lpstr>Project with Data Flow</vt:lpstr>
      <vt:lpstr>Structure with Functionalities</vt:lpstr>
      <vt:lpstr>Output</vt:lpstr>
      <vt:lpstr>Output</vt:lpstr>
      <vt:lpstr>Output</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 Angular</dc:title>
  <dc:creator/>
  <cp:lastModifiedBy>Vansh Misra</cp:lastModifiedBy>
  <cp:revision>8</cp:revision>
  <dcterms:created xsi:type="dcterms:W3CDTF">2024-03-13T10:39:00Z</dcterms:created>
  <dcterms:modified xsi:type="dcterms:W3CDTF">2024-03-26T07:02:05Z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961D4F56756B426287385AC6CF6170E3_12</vt:lpwstr>
  </property>
  <property fmtid="{D5CDD505-2E9C-101B-9397-08002B2CF9AE}" pid="3" name="KSOProductBuildVer">
    <vt:lpwstr>1033-12.2.0.13489</vt:lpwstr>
  </property>
</Properties>
</file>