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9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9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97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02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5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8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2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6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7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41E2-7C64-4E55-B505-01C5D8AF7C3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458A400-E3C5-4E32-992D-1224C5B63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5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0DC6-D248-B2A6-0D84-C19AE20D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959"/>
            <a:ext cx="9144000" cy="935341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Insights created from this dashboard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22B5B-BD22-29FD-6014-3D72BE4C9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760" y="1249447"/>
            <a:ext cx="8825240" cy="5407593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Insights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Quarterly Revenue Stability: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The revenue remains stable across all four quarters, with each quarter generating approximately $14 million. This indicates consistent performance throughout the year.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Revenue by Card Category: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The majority of the revenue comes from the Blue card category, contributing $47 million. Silver, Gold, and Platinum cards generate significantly less revenue, with $6 million, $3 million, and $1 million, respectively.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This suggests that marketing efforts and customer acquisition strategies could focus more on promoting Blue cards to maximize revenue.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709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4AC3-C2C0-1D20-BA70-F069533E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79" y="342028"/>
            <a:ext cx="9703733" cy="621233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Revenue by Customer Job: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Businessmen contribute the highest revenue at $17.7 million, followed by White-collar workers ($10 million), Self-employed individuals ($9 million), Government employees ($8 million), Blue-collar workers ($7 million), and Retirees ($5 million).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Targeting promotional offers and personalized services to businessmen and white-collar workers could further boost revenue.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27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4AC3-C2C0-1D20-BA70-F069533E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879" y="342028"/>
            <a:ext cx="9703733" cy="621233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Insights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Transaction Volume by Usage Type: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Swiping cards generates the highest revenue ($36 million), followed by chip transactions ($17 million) and online transactions ($4 million).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Enhancing the user experience for swiping and chip transactions could lead to higher customer satisfaction and increased usage.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Revenue by Expenditure Type: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Bills and Entertainment are the top expenditure categories, generating $14 million and $10 million in revenue, respectively.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Promoting offers and discounts in these categories can encourage more spending and increase revenue.</a:t>
            </a:r>
          </a:p>
          <a:p>
            <a:pPr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97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897A-AB34-C82C-0288-E49071AE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661" y="209405"/>
            <a:ext cx="9626951" cy="619139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Customer Insights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Revenue by Education Level: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Customers with Graduate degrees contribute the most revenue ($23 million), followed by those with High School education ($11 million).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Tailoring marketing campaigns to target educated customers, especially those with graduate degrees, could be beneficial.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Revenue by Age Group: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The 40-50 age group generates the highest revenue ($25 million), followed by the 50-60 age group ($19 million).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Developing products and services that cater specifically to these age groups could drive higher engagement and revenue.</a:t>
            </a:r>
          </a:p>
          <a:p>
            <a:pPr marL="0" indent="0">
              <a:buNone/>
            </a:pPr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210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D4AC-E765-391E-068C-5AA23019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038" y="132623"/>
            <a:ext cx="9759574" cy="577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Revenue by Gender: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Male customers contribute slightly more revenue ($31 million) compared to female customers ($26 million).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Understanding the preferences and spending behaviors of both genders can help in creating more effective marketing strategies.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Financial Insights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Total Interest Earned: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The total interest earned is $8 million, with the Blue card category contributing the highest interest ($6.6 million).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 This indicates a strong correlation between the Blue card's usage and interest earned, suggesting a focus on increasing Blue card customer base.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5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D4AC-E765-391E-068C-5AA23019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038" y="132623"/>
            <a:ext cx="9759574" cy="577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10. Customer Income and Revenue: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- High-income groups generate the most revenue ($30 million), followed by mid-income ($16 million) and low-income groups ($11 million).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- Offering premium services and products to high-income customers can further enhance revenue.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15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B1CD-071B-6780-8FD0-7E651B38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118" y="397869"/>
            <a:ext cx="9787494" cy="55133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 </a:t>
            </a:r>
            <a:r>
              <a:rPr lang="en-US" sz="2400" b="1" dirty="0"/>
              <a:t>Recommendations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Promote Blue Card:</a:t>
            </a:r>
          </a:p>
          <a:p>
            <a:pPr marL="0" indent="0" algn="l">
              <a:buNone/>
            </a:pPr>
            <a:r>
              <a:rPr lang="en-US" dirty="0"/>
              <a:t>  - Given its substantial contribution to revenue and interest, prioritizing the promotion of Blue cards could yield significant financial benefits.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Target High Revenue Segments:</a:t>
            </a:r>
          </a:p>
          <a:p>
            <a:pPr marL="0" indent="0" algn="l">
              <a:buNone/>
            </a:pPr>
            <a:r>
              <a:rPr lang="en-US" dirty="0"/>
              <a:t>  - Focus on businessmen, white-collar workers, and high-income groups with tailored marketing strategies and premium offerings.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- Enhance User Experience for Popular Transaction Types:</a:t>
            </a:r>
          </a:p>
          <a:p>
            <a:pPr marL="0" indent="0" algn="l">
              <a:buNone/>
            </a:pPr>
            <a:r>
              <a:rPr lang="en-US" dirty="0"/>
              <a:t>  - Improve the swiping and chip transaction experiences to encourage more frequent use and increase customer satisfaction.</a:t>
            </a:r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78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D5F3-308A-BD95-4609-AE4FA0B4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661" y="718956"/>
            <a:ext cx="9626951" cy="5192266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- Leverage Expenditure Trends:</a:t>
            </a:r>
          </a:p>
          <a:p>
            <a:pPr marL="0" indent="0" algn="l">
              <a:buNone/>
            </a:pPr>
            <a:r>
              <a:rPr lang="en-US" dirty="0"/>
              <a:t>  - Create targeted promotions for bills and entertainment spending categories to capitalize on existing customer spending patterns.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By leveraging these insights, the company can strategically focus on high-performing segments and optimize its product offerings and marketing efforts to drive further growth and profitability.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6631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686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Century Gothic</vt:lpstr>
      <vt:lpstr>Wingdings 3</vt:lpstr>
      <vt:lpstr>Wisp</vt:lpstr>
      <vt:lpstr>Insights created from this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Agarwal</dc:creator>
  <cp:lastModifiedBy>Vansh Agarwal</cp:lastModifiedBy>
  <cp:revision>2</cp:revision>
  <dcterms:created xsi:type="dcterms:W3CDTF">2024-07-12T09:44:26Z</dcterms:created>
  <dcterms:modified xsi:type="dcterms:W3CDTF">2024-07-12T12:56:51Z</dcterms:modified>
</cp:coreProperties>
</file>