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0"/>
  </p:notesMasterIdLst>
  <p:sldIdLst>
    <p:sldId id="284" r:id="rId5"/>
    <p:sldId id="297" r:id="rId6"/>
    <p:sldId id="296" r:id="rId7"/>
    <p:sldId id="287" r:id="rId8"/>
    <p:sldId id="299" r:id="rId9"/>
    <p:sldId id="285" r:id="rId10"/>
    <p:sldId id="298" r:id="rId11"/>
    <p:sldId id="308" r:id="rId12"/>
    <p:sldId id="307" r:id="rId13"/>
    <p:sldId id="305" r:id="rId14"/>
    <p:sldId id="306" r:id="rId15"/>
    <p:sldId id="300" r:id="rId16"/>
    <p:sldId id="301" r:id="rId17"/>
    <p:sldId id="304" r:id="rId18"/>
    <p:sldId id="303" r:id="rId19"/>
    <p:sldId id="302" r:id="rId20"/>
    <p:sldId id="311" r:id="rId21"/>
    <p:sldId id="310" r:id="rId22"/>
    <p:sldId id="312" r:id="rId23"/>
    <p:sldId id="309" r:id="rId24"/>
    <p:sldId id="261" r:id="rId25"/>
    <p:sldId id="288" r:id="rId26"/>
    <p:sldId id="262" r:id="rId27"/>
    <p:sldId id="294" r:id="rId28"/>
    <p:sldId id="295" r:id="rId29"/>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4653"/>
    <a:srgbClr val="E1EBFE"/>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99" autoAdjust="0"/>
  </p:normalViewPr>
  <p:slideViewPr>
    <p:cSldViewPr snapToGrid="0" snapToObjects="1" showGuides="1">
      <p:cViewPr>
        <p:scale>
          <a:sx n="125" d="100"/>
          <a:sy n="125" d="100"/>
        </p:scale>
        <p:origin x="-1968" y="-1853"/>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shaj Tyagi" userId="9db6acfc-7cd1-4f60-bcbf-0bf14bb35469" providerId="ADAL" clId="{8784DB3B-B839-4EE2-ACB0-ACA0186DC656}"/>
    <pc:docChg chg="modSld">
      <pc:chgData name="Vanshaj Tyagi" userId="9db6acfc-7cd1-4f60-bcbf-0bf14bb35469" providerId="ADAL" clId="{8784DB3B-B839-4EE2-ACB0-ACA0186DC656}" dt="2024-12-04T21:29:45.811" v="18" actId="20577"/>
      <pc:docMkLst>
        <pc:docMk/>
      </pc:docMkLst>
      <pc:sldChg chg="modSp mod">
        <pc:chgData name="Vanshaj Tyagi" userId="9db6acfc-7cd1-4f60-bcbf-0bf14bb35469" providerId="ADAL" clId="{8784DB3B-B839-4EE2-ACB0-ACA0186DC656}" dt="2024-12-04T20:58:03.037" v="8" actId="20577"/>
        <pc:sldMkLst>
          <pc:docMk/>
          <pc:sldMk cId="2475993714" sldId="300"/>
        </pc:sldMkLst>
        <pc:spChg chg="mod">
          <ac:chgData name="Vanshaj Tyagi" userId="9db6acfc-7cd1-4f60-bcbf-0bf14bb35469" providerId="ADAL" clId="{8784DB3B-B839-4EE2-ACB0-ACA0186DC656}" dt="2024-12-04T20:58:03.037" v="8" actId="20577"/>
          <ac:spMkLst>
            <pc:docMk/>
            <pc:sldMk cId="2475993714" sldId="300"/>
            <ac:spMk id="3" creationId="{E7DF2242-9D0F-2E86-72B8-BAAECB3EB6ED}"/>
          </ac:spMkLst>
        </pc:spChg>
      </pc:sldChg>
      <pc:sldChg chg="modSp mod">
        <pc:chgData name="Vanshaj Tyagi" userId="9db6acfc-7cd1-4f60-bcbf-0bf14bb35469" providerId="ADAL" clId="{8784DB3B-B839-4EE2-ACB0-ACA0186DC656}" dt="2024-12-04T21:29:45.811" v="18" actId="20577"/>
        <pc:sldMkLst>
          <pc:docMk/>
          <pc:sldMk cId="679548080" sldId="305"/>
        </pc:sldMkLst>
        <pc:spChg chg="mod">
          <ac:chgData name="Vanshaj Tyagi" userId="9db6acfc-7cd1-4f60-bcbf-0bf14bb35469" providerId="ADAL" clId="{8784DB3B-B839-4EE2-ACB0-ACA0186DC656}" dt="2024-12-04T21:29:45.811" v="18" actId="20577"/>
          <ac:spMkLst>
            <pc:docMk/>
            <pc:sldMk cId="679548080" sldId="305"/>
            <ac:spMk id="27" creationId="{3723A6DD-ECB8-B754-A0F4-53835D9229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C238102F-BFA3-4357-9FA0-3A064E6F1B5A}" type="datetimeFigureOut">
              <a:rPr lang="en-US" smtClean="0"/>
              <a:t>12/4/2024</a:t>
            </a:fld>
            <a:endParaRPr lang="en-US" dirty="0"/>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teejmahal20/airline-passenger-satisfaction?select=train.csv" TargetMode="External"/><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052053" y="1750822"/>
            <a:ext cx="4873752" cy="1709928"/>
          </a:xfrm>
        </p:spPr>
        <p:txBody>
          <a:bodyPr/>
          <a:lstStyle/>
          <a:p>
            <a:r>
              <a:rPr lang="en-US" dirty="0"/>
              <a:t>Airline Passenger Satisfaction</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720842" y="3506089"/>
            <a:ext cx="4873752" cy="630936"/>
          </a:xfrm>
        </p:spPr>
        <p:txBody>
          <a:bodyPr/>
          <a:lstStyle/>
          <a:p>
            <a:r>
              <a:rPr lang="en-US" dirty="0"/>
              <a:t>- Knowledge Discovery and Data Mining</a:t>
            </a:r>
          </a:p>
          <a:p>
            <a:endParaRPr lang="en-US" dirty="0"/>
          </a:p>
        </p:txBody>
      </p:sp>
      <p:pic>
        <p:nvPicPr>
          <p:cNvPr id="11" name="Picture Placeholder 10" descr="A plane flying over a white background&#10;&#10;Description automatically generated">
            <a:extLst>
              <a:ext uri="{FF2B5EF4-FFF2-40B4-BE49-F238E27FC236}">
                <a16:creationId xmlns:a16="http://schemas.microsoft.com/office/drawing/2014/main" id="{230D5901-E782-F593-0C84-D63E3412990A}"/>
              </a:ext>
            </a:extLst>
          </p:cNvPr>
          <p:cNvPicPr>
            <a:picLocks noGrp="1" noChangeAspect="1"/>
          </p:cNvPicPr>
          <p:nvPr>
            <p:ph type="pic" sz="quarter" idx="10"/>
          </p:nvPr>
        </p:nvPicPr>
        <p:blipFill>
          <a:blip r:embed="rId2"/>
          <a:srcRect l="6530" r="10564"/>
          <a:stretch/>
        </p:blipFill>
        <p:spPr>
          <a:xfrm>
            <a:off x="5692876" y="812800"/>
            <a:ext cx="5447071" cy="4927600"/>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64653"/>
        </a:solidFill>
        <a:effectLst/>
      </p:bgPr>
    </p:bg>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73AD6E61-77D8-D95B-113E-292F76FAF8B2}"/>
              </a:ext>
            </a:extLst>
          </p:cNvPr>
          <p:cNvSpPr>
            <a:spLocks noGrp="1"/>
          </p:cNvSpPr>
          <p:nvPr>
            <p:ph type="title"/>
          </p:nvPr>
        </p:nvSpPr>
        <p:spPr>
          <a:xfrm>
            <a:off x="333708" y="201162"/>
            <a:ext cx="6705268" cy="570363"/>
          </a:xfrm>
        </p:spPr>
        <p:txBody>
          <a:bodyPr/>
          <a:lstStyle/>
          <a:p>
            <a:pPr algn="l"/>
            <a:r>
              <a:rPr lang="en-US" sz="2800" dirty="0">
                <a:solidFill>
                  <a:schemeClr val="bg1"/>
                </a:solidFill>
                <a:latin typeface="Times New Roman" panose="02020603050405020304" pitchFamily="18" charset="0"/>
                <a:cs typeface="Times New Roman" panose="02020603050405020304" pitchFamily="18" charset="0"/>
              </a:rPr>
              <a:t>Exploratory Data Analysis 3</a:t>
            </a:r>
          </a:p>
        </p:txBody>
      </p:sp>
      <p:sp>
        <p:nvSpPr>
          <p:cNvPr id="15" name="Slide Number Placeholder 14">
            <a:extLst>
              <a:ext uri="{FF2B5EF4-FFF2-40B4-BE49-F238E27FC236}">
                <a16:creationId xmlns:a16="http://schemas.microsoft.com/office/drawing/2014/main" id="{8DF9E7EC-D227-1BF2-9C60-8AC9086D3A5E}"/>
              </a:ext>
            </a:extLst>
          </p:cNvPr>
          <p:cNvSpPr>
            <a:spLocks noGrp="1"/>
          </p:cNvSpPr>
          <p:nvPr>
            <p:ph type="sldNum" sz="quarter" idx="12"/>
          </p:nvPr>
        </p:nvSpPr>
        <p:spPr/>
        <p:txBody>
          <a:bodyPr/>
          <a:lstStyle/>
          <a:p>
            <a:fld id="{8D0AFDD5-844D-364D-8AEC-50CF4D36D55D}" type="slidenum">
              <a:rPr lang="en-US" noProof="0" smtClean="0"/>
              <a:pPr/>
              <a:t>10</a:t>
            </a:fld>
            <a:endParaRPr lang="en-US" noProof="0"/>
          </a:p>
        </p:txBody>
      </p:sp>
      <p:sp>
        <p:nvSpPr>
          <p:cNvPr id="16" name="Footer Placeholder 15">
            <a:extLst>
              <a:ext uri="{FF2B5EF4-FFF2-40B4-BE49-F238E27FC236}">
                <a16:creationId xmlns:a16="http://schemas.microsoft.com/office/drawing/2014/main" id="{6479F586-AFB4-0332-76F6-AF51FB253DB5}"/>
              </a:ext>
            </a:extLst>
          </p:cNvPr>
          <p:cNvSpPr>
            <a:spLocks noGrp="1"/>
          </p:cNvSpPr>
          <p:nvPr>
            <p:ph type="ftr" sz="quarter" idx="11"/>
          </p:nvPr>
        </p:nvSpPr>
        <p:spPr/>
        <p:txBody>
          <a:bodyPr/>
          <a:lstStyle/>
          <a:p>
            <a:r>
              <a:rPr lang="en-US" noProof="0" dirty="0"/>
              <a:t>KDDM Final Project</a:t>
            </a:r>
          </a:p>
        </p:txBody>
      </p:sp>
      <p:sp>
        <p:nvSpPr>
          <p:cNvPr id="17" name="Date Placeholder 16">
            <a:extLst>
              <a:ext uri="{FF2B5EF4-FFF2-40B4-BE49-F238E27FC236}">
                <a16:creationId xmlns:a16="http://schemas.microsoft.com/office/drawing/2014/main" id="{B1B28684-817D-CD62-09C9-4B96AF2E86D1}"/>
              </a:ext>
            </a:extLst>
          </p:cNvPr>
          <p:cNvSpPr>
            <a:spLocks noGrp="1"/>
          </p:cNvSpPr>
          <p:nvPr>
            <p:ph type="dt" sz="half" idx="10"/>
          </p:nvPr>
        </p:nvSpPr>
        <p:spPr/>
        <p:txBody>
          <a:bodyPr/>
          <a:lstStyle/>
          <a:p>
            <a:r>
              <a:rPr lang="en-US" noProof="0" dirty="0"/>
              <a:t>2024</a:t>
            </a:r>
          </a:p>
        </p:txBody>
      </p:sp>
      <p:pic>
        <p:nvPicPr>
          <p:cNvPr id="24" name="Picture 23" descr="A blue and red chart with white text&#10;&#10;Description automatically generated">
            <a:extLst>
              <a:ext uri="{FF2B5EF4-FFF2-40B4-BE49-F238E27FC236}">
                <a16:creationId xmlns:a16="http://schemas.microsoft.com/office/drawing/2014/main" id="{586905CD-EDA4-FEB9-6209-E07C707711CD}"/>
              </a:ext>
            </a:extLst>
          </p:cNvPr>
          <p:cNvPicPr>
            <a:picLocks noChangeAspect="1"/>
          </p:cNvPicPr>
          <p:nvPr/>
        </p:nvPicPr>
        <p:blipFill>
          <a:blip r:embed="rId2"/>
          <a:stretch>
            <a:fillRect/>
          </a:stretch>
        </p:blipFill>
        <p:spPr>
          <a:xfrm>
            <a:off x="235052" y="771525"/>
            <a:ext cx="8842274" cy="5629379"/>
          </a:xfrm>
          <a:prstGeom prst="rect">
            <a:avLst/>
          </a:prstGeom>
        </p:spPr>
      </p:pic>
      <p:sp>
        <p:nvSpPr>
          <p:cNvPr id="27" name="TextBox 26">
            <a:extLst>
              <a:ext uri="{FF2B5EF4-FFF2-40B4-BE49-F238E27FC236}">
                <a16:creationId xmlns:a16="http://schemas.microsoft.com/office/drawing/2014/main" id="{3723A6DD-ECB8-B754-A0F4-53835D922972}"/>
              </a:ext>
            </a:extLst>
          </p:cNvPr>
          <p:cNvSpPr txBox="1"/>
          <p:nvPr/>
        </p:nvSpPr>
        <p:spPr>
          <a:xfrm>
            <a:off x="9194698" y="200400"/>
            <a:ext cx="2762250" cy="6186309"/>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chemeClr val="bg1"/>
                </a:solidFill>
              </a:rPr>
              <a:t>Online Boarding: Strong positive correlation (~0.53). Passengers who rate online boarding highly tend to be more satisfied.</a:t>
            </a:r>
          </a:p>
          <a:p>
            <a:pPr marL="285750" indent="-285750">
              <a:buFont typeface="Arial" panose="020B0604020202020204" pitchFamily="34" charset="0"/>
              <a:buChar char="•"/>
            </a:pPr>
            <a:r>
              <a:rPr lang="en-GB" dirty="0">
                <a:solidFill>
                  <a:schemeClr val="bg1"/>
                </a:solidFill>
              </a:rPr>
              <a:t>Inflight Entertainment: Positive correlation (~0.46). Entertainment availability improves satisfaction.</a:t>
            </a:r>
          </a:p>
          <a:p>
            <a:pPr marL="285750" indent="-285750">
              <a:buFont typeface="Arial" panose="020B0604020202020204" pitchFamily="34" charset="0"/>
              <a:buChar char="•"/>
            </a:pPr>
            <a:r>
              <a:rPr lang="en-GB" dirty="0">
                <a:solidFill>
                  <a:schemeClr val="bg1"/>
                </a:solidFill>
              </a:rPr>
              <a:t>Seat Comfort: Positive correlation (~0.42). Comfortable seating increases satisfaction.</a:t>
            </a:r>
          </a:p>
          <a:p>
            <a:pPr marL="285750" indent="-285750">
              <a:buFont typeface="Arial" panose="020B0604020202020204" pitchFamily="34" charset="0"/>
              <a:buChar char="•"/>
            </a:pPr>
            <a:r>
              <a:rPr lang="en-GB" dirty="0">
                <a:solidFill>
                  <a:schemeClr val="bg1"/>
                </a:solidFill>
              </a:rPr>
              <a:t>On-board Service: Positive correlation (~0.40). Quality service during the flight positively impacts satisfaction.</a:t>
            </a:r>
          </a:p>
          <a:p>
            <a:pPr marL="285750" indent="-285750">
              <a:buFont typeface="Arial" panose="020B0604020202020204" pitchFamily="34" charset="0"/>
              <a:buChar char="•"/>
            </a:pPr>
            <a:r>
              <a:rPr lang="en-GB" dirty="0">
                <a:solidFill>
                  <a:schemeClr val="bg1"/>
                </a:solidFill>
              </a:rPr>
              <a:t>Leg Room Service: Positive correlation </a:t>
            </a:r>
            <a:r>
              <a:rPr lang="en-GB">
                <a:solidFill>
                  <a:schemeClr val="bg1"/>
                </a:solidFill>
              </a:rPr>
              <a:t>(~0.38</a:t>
            </a:r>
            <a:r>
              <a:rPr lang="en-GB" dirty="0">
                <a:solidFill>
                  <a:schemeClr val="bg1"/>
                </a:solidFill>
              </a:rPr>
              <a:t>). Ample legroom contributes to higher satisfaction.</a:t>
            </a:r>
            <a:endParaRPr lang="en-US" dirty="0">
              <a:solidFill>
                <a:schemeClr val="bg1"/>
              </a:solidFill>
            </a:endParaRPr>
          </a:p>
        </p:txBody>
      </p:sp>
    </p:spTree>
    <p:extLst>
      <p:ext uri="{BB962C8B-B14F-4D97-AF65-F5344CB8AC3E}">
        <p14:creationId xmlns:p14="http://schemas.microsoft.com/office/powerpoint/2010/main" val="679548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64653"/>
        </a:solidFill>
        <a:effectLst/>
      </p:bgPr>
    </p:bg>
    <p:spTree>
      <p:nvGrpSpPr>
        <p:cNvPr id="1" name="">
          <a:extLst>
            <a:ext uri="{FF2B5EF4-FFF2-40B4-BE49-F238E27FC236}">
              <a16:creationId xmlns:a16="http://schemas.microsoft.com/office/drawing/2014/main" id="{2F89BEAC-020C-3F93-98C4-3E23C05B9538}"/>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A9606C72-CB81-984C-78D9-50F9179C04AC}"/>
              </a:ext>
            </a:extLst>
          </p:cNvPr>
          <p:cNvSpPr>
            <a:spLocks noGrp="1"/>
          </p:cNvSpPr>
          <p:nvPr>
            <p:ph type="title"/>
          </p:nvPr>
        </p:nvSpPr>
        <p:spPr>
          <a:xfrm>
            <a:off x="463677" y="236497"/>
            <a:ext cx="6363843" cy="754761"/>
          </a:xfrm>
        </p:spPr>
        <p:txBody>
          <a:bodyPr/>
          <a:lstStyle/>
          <a:p>
            <a:pPr algn="l"/>
            <a:r>
              <a:rPr lang="en-US" sz="4000" dirty="0">
                <a:solidFill>
                  <a:schemeClr val="bg1"/>
                </a:solidFill>
                <a:latin typeface="Times New Roman" panose="02020603050405020304" pitchFamily="18" charset="0"/>
                <a:cs typeface="Times New Roman" panose="02020603050405020304" pitchFamily="18" charset="0"/>
              </a:rPr>
              <a:t>Exploratory</a:t>
            </a:r>
            <a:r>
              <a:rPr lang="en-US" sz="4400" dirty="0">
                <a:solidFill>
                  <a:schemeClr val="bg1"/>
                </a:solidFill>
                <a:latin typeface="Times New Roman" panose="02020603050405020304" pitchFamily="18" charset="0"/>
                <a:cs typeface="Times New Roman" panose="02020603050405020304" pitchFamily="18" charset="0"/>
              </a:rPr>
              <a:t> Data Analysis 4</a:t>
            </a:r>
          </a:p>
        </p:txBody>
      </p:sp>
      <p:sp>
        <p:nvSpPr>
          <p:cNvPr id="15" name="Slide Number Placeholder 14">
            <a:extLst>
              <a:ext uri="{FF2B5EF4-FFF2-40B4-BE49-F238E27FC236}">
                <a16:creationId xmlns:a16="http://schemas.microsoft.com/office/drawing/2014/main" id="{4C815D3C-0945-AA22-DE7C-27605381B4A7}"/>
              </a:ext>
            </a:extLst>
          </p:cNvPr>
          <p:cNvSpPr>
            <a:spLocks noGrp="1"/>
          </p:cNvSpPr>
          <p:nvPr>
            <p:ph type="sldNum" sz="quarter" idx="12"/>
          </p:nvPr>
        </p:nvSpPr>
        <p:spPr/>
        <p:txBody>
          <a:bodyPr/>
          <a:lstStyle/>
          <a:p>
            <a:fld id="{8D0AFDD5-844D-364D-8AEC-50CF4D36D55D}" type="slidenum">
              <a:rPr lang="en-US" noProof="0" smtClean="0"/>
              <a:pPr/>
              <a:t>11</a:t>
            </a:fld>
            <a:endParaRPr lang="en-US" noProof="0"/>
          </a:p>
        </p:txBody>
      </p:sp>
      <p:sp>
        <p:nvSpPr>
          <p:cNvPr id="16" name="Footer Placeholder 15">
            <a:extLst>
              <a:ext uri="{FF2B5EF4-FFF2-40B4-BE49-F238E27FC236}">
                <a16:creationId xmlns:a16="http://schemas.microsoft.com/office/drawing/2014/main" id="{060D614B-8689-7E45-0BE2-4C972EEFA901}"/>
              </a:ext>
            </a:extLst>
          </p:cNvPr>
          <p:cNvSpPr>
            <a:spLocks noGrp="1"/>
          </p:cNvSpPr>
          <p:nvPr>
            <p:ph type="ftr" sz="quarter" idx="11"/>
          </p:nvPr>
        </p:nvSpPr>
        <p:spPr/>
        <p:txBody>
          <a:bodyPr/>
          <a:lstStyle/>
          <a:p>
            <a:r>
              <a:rPr lang="en-US" dirty="0"/>
              <a:t>KDDM Final Project </a:t>
            </a:r>
            <a:endParaRPr lang="en-US" noProof="0" dirty="0"/>
          </a:p>
        </p:txBody>
      </p:sp>
      <p:sp>
        <p:nvSpPr>
          <p:cNvPr id="17" name="Date Placeholder 16">
            <a:extLst>
              <a:ext uri="{FF2B5EF4-FFF2-40B4-BE49-F238E27FC236}">
                <a16:creationId xmlns:a16="http://schemas.microsoft.com/office/drawing/2014/main" id="{DFA8FE96-346C-6B99-864B-338BB76D67DB}"/>
              </a:ext>
            </a:extLst>
          </p:cNvPr>
          <p:cNvSpPr>
            <a:spLocks noGrp="1"/>
          </p:cNvSpPr>
          <p:nvPr>
            <p:ph type="dt" sz="half" idx="10"/>
          </p:nvPr>
        </p:nvSpPr>
        <p:spPr/>
        <p:txBody>
          <a:bodyPr/>
          <a:lstStyle/>
          <a:p>
            <a:r>
              <a:rPr lang="en-US" noProof="0" dirty="0"/>
              <a:t>2024</a:t>
            </a:r>
          </a:p>
        </p:txBody>
      </p:sp>
      <p:pic>
        <p:nvPicPr>
          <p:cNvPr id="3" name="Picture 2" descr="A graph showing the amount of water in the water&#10;&#10;Description automatically generated with medium confidence">
            <a:extLst>
              <a:ext uri="{FF2B5EF4-FFF2-40B4-BE49-F238E27FC236}">
                <a16:creationId xmlns:a16="http://schemas.microsoft.com/office/drawing/2014/main" id="{B862AFA4-E369-7651-AE99-B37F08F7342F}"/>
              </a:ext>
            </a:extLst>
          </p:cNvPr>
          <p:cNvPicPr>
            <a:picLocks noChangeAspect="1"/>
          </p:cNvPicPr>
          <p:nvPr/>
        </p:nvPicPr>
        <p:blipFill>
          <a:blip r:embed="rId2"/>
          <a:stretch>
            <a:fillRect/>
          </a:stretch>
        </p:blipFill>
        <p:spPr>
          <a:xfrm>
            <a:off x="309562" y="1283884"/>
            <a:ext cx="8148637" cy="5240464"/>
          </a:xfrm>
          <a:prstGeom prst="rect">
            <a:avLst/>
          </a:prstGeom>
        </p:spPr>
      </p:pic>
      <p:sp>
        <p:nvSpPr>
          <p:cNvPr id="4" name="TextBox 3">
            <a:extLst>
              <a:ext uri="{FF2B5EF4-FFF2-40B4-BE49-F238E27FC236}">
                <a16:creationId xmlns:a16="http://schemas.microsoft.com/office/drawing/2014/main" id="{1C18E545-FDB8-DF58-3AC5-B7BE90EE509E}"/>
              </a:ext>
            </a:extLst>
          </p:cNvPr>
          <p:cNvSpPr txBox="1"/>
          <p:nvPr/>
        </p:nvSpPr>
        <p:spPr>
          <a:xfrm>
            <a:off x="8772525" y="1283884"/>
            <a:ext cx="3267075" cy="2862322"/>
          </a:xfrm>
          <a:prstGeom prst="rect">
            <a:avLst/>
          </a:prstGeom>
          <a:noFill/>
        </p:spPr>
        <p:txBody>
          <a:bodyPr wrap="square" rtlCol="0">
            <a:spAutoFit/>
          </a:bodyPr>
          <a:lstStyle/>
          <a:p>
            <a:r>
              <a:rPr lang="en-GB" sz="2000" dirty="0">
                <a:solidFill>
                  <a:schemeClr val="bg1"/>
                </a:solidFill>
                <a:latin typeface="Times New Roman" panose="02020603050405020304" pitchFamily="18" charset="0"/>
                <a:cs typeface="Times New Roman" panose="02020603050405020304" pitchFamily="18" charset="0"/>
              </a:rPr>
              <a:t>Passenger satisfaction is heavily influenced by both service-related factors (e.g., online boarding, Wi-Fi) and comfort-related features (e.g., class, seat comfort). Features like logistics and minor services also play a role, although to a lesser extent.</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958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5EE85-CDC8-76CB-229C-00F84D258D10}"/>
              </a:ext>
            </a:extLst>
          </p:cNvPr>
          <p:cNvSpPr>
            <a:spLocks noGrp="1"/>
          </p:cNvSpPr>
          <p:nvPr>
            <p:ph type="ctrTitle"/>
          </p:nvPr>
        </p:nvSpPr>
        <p:spPr>
          <a:xfrm>
            <a:off x="6443482" y="812292"/>
            <a:ext cx="4636008" cy="4928616"/>
          </a:xfrm>
          <a:solidFill>
            <a:srgbClr val="264653">
              <a:alpha val="80000"/>
            </a:srgbClr>
          </a:solidFill>
        </p:spPr>
        <p:txBody>
          <a:bodyPr/>
          <a:lstStyle/>
          <a:p>
            <a:pPr algn="ctr"/>
            <a:br>
              <a:rPr lang="en-US" dirty="0">
                <a:latin typeface="Times New Roman" panose="02020603050405020304" pitchFamily="18" charset="0"/>
                <a:cs typeface="Times New Roman" panose="02020603050405020304" pitchFamily="18" charset="0"/>
              </a:rPr>
            </a:br>
            <a:r>
              <a:rPr lang="en-US" b="1" dirty="0">
                <a:ln w="6600">
                  <a:solidFill>
                    <a:schemeClr val="accent2"/>
                  </a:solidFill>
                  <a:prstDash val="solid"/>
                </a:ln>
                <a:effectLst>
                  <a:outerShdw dist="38100" dir="2700000" algn="tl" rotWithShape="0">
                    <a:schemeClr val="accent2"/>
                  </a:outerShdw>
                </a:effectLst>
                <a:latin typeface="Times New Roman" panose="02020603050405020304" pitchFamily="18" charset="0"/>
                <a:cs typeface="Times New Roman" panose="02020603050405020304" pitchFamily="18" charset="0"/>
              </a:rPr>
              <a:t>Model Overview </a:t>
            </a:r>
            <a:endParaRPr lang="en-US"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7DF2242-9D0F-2E86-72B8-BAAECB3EB6ED}"/>
              </a:ext>
            </a:extLst>
          </p:cNvPr>
          <p:cNvSpPr>
            <a:spLocks noGrp="1"/>
          </p:cNvSpPr>
          <p:nvPr>
            <p:ph type="subTitle" idx="1"/>
          </p:nvPr>
        </p:nvSpPr>
        <p:spPr>
          <a:xfrm>
            <a:off x="894735" y="924233"/>
            <a:ext cx="5548747" cy="4739148"/>
          </a:xfrm>
        </p:spPr>
        <p:txBody>
          <a:bodyPr/>
          <a:lstStyle/>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Model Overview </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Models</a:t>
            </a:r>
            <a:r>
              <a:rPr lang="en-GB" dirty="0">
                <a:latin typeface="Times New Roman" panose="02020603050405020304" pitchFamily="18" charset="0"/>
                <a:cs typeface="Times New Roman" panose="02020603050405020304" pitchFamily="18" charset="0"/>
              </a:rPr>
              <a:t>: </a:t>
            </a:r>
          </a:p>
          <a:p>
            <a:pPr marL="628650" lvl="1" indent="-171450" algn="l">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The project utilizes a Naïve Bayes, KNN, Gradient Boosting Machine, Decision Tree, Random Forest, Logistic Regression, SVM, ANN model for effectiveness in classification tasks. </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Model Training :</a:t>
            </a:r>
          </a:p>
          <a:p>
            <a:pPr marL="742950" lvl="1" indent="-285750" algn="l">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Training Process: The model was trained using 80% of the dataset, ensuring a substantial amount of data to learn from. </a:t>
            </a:r>
          </a:p>
          <a:p>
            <a:pPr marL="285750" indent="-285750">
              <a:buFont typeface="Arial" panose="020B0604020202020204" pitchFamily="34" charset="0"/>
              <a:buChar char="•"/>
            </a:pPr>
            <a:r>
              <a:rPr lang="en-GB" sz="1800" dirty="0">
                <a:latin typeface="Times New Roman" panose="02020603050405020304" pitchFamily="18" charset="0"/>
                <a:cs typeface="Times New Roman" panose="02020603050405020304" pitchFamily="18" charset="0"/>
              </a:rPr>
              <a:t>Model Evaluation </a:t>
            </a:r>
          </a:p>
          <a:p>
            <a:pPr marL="742950" lvl="1" indent="-285750" algn="l">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Metrics Used: The model's performance was evaluated using a comprehensive set of metrics: Accuracy, ROC-AUC  Precision, Recall, and F1 Score as Classification Report and Confusion Matrix. These metrics provide a well-rounded view of the model's performance, considering both error types and the balance between precision and recall</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993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knn">
            <a:extLst>
              <a:ext uri="{FF2B5EF4-FFF2-40B4-BE49-F238E27FC236}">
                <a16:creationId xmlns:a16="http://schemas.microsoft.com/office/drawing/2014/main" id="{E8EC7F1A-1CBB-B7F5-021E-E12C5BB19EE0}"/>
              </a:ext>
            </a:extLst>
          </p:cNvPr>
          <p:cNvPicPr>
            <a:picLocks noChangeAspect="1"/>
          </p:cNvPicPr>
          <p:nvPr/>
        </p:nvPicPr>
        <p:blipFill>
          <a:blip r:embed="rId2"/>
          <a:srcRect r="24398"/>
          <a:stretch/>
        </p:blipFill>
        <p:spPr>
          <a:xfrm>
            <a:off x="1219200" y="1557725"/>
            <a:ext cx="5676900" cy="3742549"/>
          </a:xfrm>
          <a:prstGeom prst="rect">
            <a:avLst/>
          </a:prstGeom>
        </p:spPr>
      </p:pic>
      <p:sp>
        <p:nvSpPr>
          <p:cNvPr id="7" name="TextBox 6">
            <a:extLst>
              <a:ext uri="{FF2B5EF4-FFF2-40B4-BE49-F238E27FC236}">
                <a16:creationId xmlns:a16="http://schemas.microsoft.com/office/drawing/2014/main" id="{7CC95830-758F-578A-4312-1996A1B7CC76}"/>
              </a:ext>
            </a:extLst>
          </p:cNvPr>
          <p:cNvSpPr txBox="1"/>
          <p:nvPr/>
        </p:nvSpPr>
        <p:spPr>
          <a:xfrm>
            <a:off x="7524751" y="866775"/>
            <a:ext cx="1771650" cy="1015663"/>
          </a:xfrm>
          <a:prstGeom prst="rect">
            <a:avLst/>
          </a:prstGeom>
          <a:noFill/>
        </p:spPr>
        <p:txBody>
          <a:bodyPr wrap="square" rtlCol="0">
            <a:spAutoFit/>
          </a:bodyPr>
          <a:lstStyle/>
          <a:p>
            <a:r>
              <a:rPr lang="en-US" sz="6000" b="1" dirty="0">
                <a:latin typeface="Times New Roman" panose="02020603050405020304" pitchFamily="18" charset="0"/>
                <a:cs typeface="Times New Roman" panose="02020603050405020304" pitchFamily="18" charset="0"/>
              </a:rPr>
              <a:t>kNN</a:t>
            </a:r>
          </a:p>
        </p:txBody>
      </p:sp>
      <p:sp>
        <p:nvSpPr>
          <p:cNvPr id="8" name="TextBox 7">
            <a:extLst>
              <a:ext uri="{FF2B5EF4-FFF2-40B4-BE49-F238E27FC236}">
                <a16:creationId xmlns:a16="http://schemas.microsoft.com/office/drawing/2014/main" id="{7FB3B52A-0707-B2B8-363B-EC504C296D8E}"/>
              </a:ext>
            </a:extLst>
          </p:cNvPr>
          <p:cNvSpPr txBox="1"/>
          <p:nvPr/>
        </p:nvSpPr>
        <p:spPr>
          <a:xfrm>
            <a:off x="8201025" y="1697772"/>
            <a:ext cx="2771775" cy="369332"/>
          </a:xfrm>
          <a:prstGeom prst="rect">
            <a:avLst/>
          </a:prstGeom>
          <a:noFill/>
        </p:spPr>
        <p:txBody>
          <a:bodyPr wrap="square" rtlCol="0">
            <a:spAutoFit/>
          </a:bodyPr>
          <a:lstStyle/>
          <a:p>
            <a:r>
              <a:rPr lang="en-US" dirty="0"/>
              <a:t>K – Nearest Neighbors</a:t>
            </a:r>
          </a:p>
        </p:txBody>
      </p:sp>
      <p:sp>
        <p:nvSpPr>
          <p:cNvPr id="9" name="TextBox 8">
            <a:extLst>
              <a:ext uri="{FF2B5EF4-FFF2-40B4-BE49-F238E27FC236}">
                <a16:creationId xmlns:a16="http://schemas.microsoft.com/office/drawing/2014/main" id="{753C9118-3E21-EB66-5FEA-0250388E2AB4}"/>
              </a:ext>
            </a:extLst>
          </p:cNvPr>
          <p:cNvSpPr txBox="1"/>
          <p:nvPr/>
        </p:nvSpPr>
        <p:spPr>
          <a:xfrm>
            <a:off x="7249319" y="2713435"/>
            <a:ext cx="3628232" cy="2031325"/>
          </a:xfrm>
          <a:prstGeom prst="rect">
            <a:avLst/>
          </a:prstGeom>
          <a:noFill/>
        </p:spPr>
        <p:txBody>
          <a:bodyPr wrap="square" rtlCol="0">
            <a:spAutoFit/>
          </a:bodyPr>
          <a:lstStyle/>
          <a:p>
            <a:r>
              <a:rPr lang="en-GB" i="0" dirty="0">
                <a:effectLst/>
                <a:latin typeface="Times New Roman" panose="02020603050405020304" pitchFamily="18" charset="0"/>
                <a:cs typeface="Times New Roman" panose="02020603050405020304" pitchFamily="18" charset="0"/>
              </a:rPr>
              <a:t>“</a:t>
            </a:r>
            <a:r>
              <a:rPr lang="en-GB" b="0" i="0" dirty="0">
                <a:effectLst/>
                <a:latin typeface="Times New Roman" panose="02020603050405020304" pitchFamily="18" charset="0"/>
                <a:cs typeface="Times New Roman" panose="02020603050405020304" pitchFamily="18" charset="0"/>
              </a:rPr>
              <a:t>The </a:t>
            </a:r>
            <a:r>
              <a:rPr lang="en-GB" b="0" i="0" dirty="0" err="1">
                <a:effectLst/>
                <a:latin typeface="Times New Roman" panose="02020603050405020304" pitchFamily="18" charset="0"/>
                <a:cs typeface="Times New Roman" panose="02020603050405020304" pitchFamily="18" charset="0"/>
              </a:rPr>
              <a:t>kNN</a:t>
            </a:r>
            <a:r>
              <a:rPr lang="en-GB" b="0" i="0" dirty="0">
                <a:effectLst/>
                <a:latin typeface="Times New Roman" panose="02020603050405020304" pitchFamily="18" charset="0"/>
                <a:cs typeface="Times New Roman" panose="02020603050405020304" pitchFamily="18" charset="0"/>
              </a:rPr>
              <a:t> compares a new data point to a set of data it was trained on to make predictions. It does this by finding the k-nearest neighbours to the new data point and predicting its class or value based on the classes or values of its neighbours</a:t>
            </a:r>
            <a:r>
              <a:rPr lang="en-GB"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508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2398E-23C9-A7DF-77D7-3F3BABE12248}"/>
            </a:ext>
          </a:extLst>
        </p:cNvPr>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4D71EEF-7FCD-0179-07EC-4C3EF436647A}"/>
              </a:ext>
            </a:extLst>
          </p:cNvPr>
          <p:cNvPicPr>
            <a:picLocks noChangeAspect="1"/>
          </p:cNvPicPr>
          <p:nvPr/>
        </p:nvPicPr>
        <p:blipFill>
          <a:blip r:embed="rId2"/>
          <a:srcRect r="35105"/>
          <a:stretch/>
        </p:blipFill>
        <p:spPr>
          <a:xfrm>
            <a:off x="1152525" y="1657350"/>
            <a:ext cx="5615407" cy="3642201"/>
          </a:xfrm>
          <a:prstGeom prst="rect">
            <a:avLst/>
          </a:prstGeom>
        </p:spPr>
      </p:pic>
      <p:sp>
        <p:nvSpPr>
          <p:cNvPr id="5" name="Title 1">
            <a:extLst>
              <a:ext uri="{FF2B5EF4-FFF2-40B4-BE49-F238E27FC236}">
                <a16:creationId xmlns:a16="http://schemas.microsoft.com/office/drawing/2014/main" id="{8298C773-71B2-A797-681F-7D84492E1E7C}"/>
              </a:ext>
            </a:extLst>
          </p:cNvPr>
          <p:cNvSpPr txBox="1">
            <a:spLocks/>
          </p:cNvSpPr>
          <p:nvPr/>
        </p:nvSpPr>
        <p:spPr>
          <a:xfrm>
            <a:off x="6811011" y="990600"/>
            <a:ext cx="4176077" cy="990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dirty="0">
                <a:ln>
                  <a:noFill/>
                </a:ln>
                <a:solidFill>
                  <a:sysClr val="windowText" lastClr="000000"/>
                </a:solidFill>
                <a:effectLst/>
                <a:uLnTx/>
                <a:uFillTx/>
                <a:latin typeface="Franklin Gothic Medium"/>
                <a:ea typeface="+mj-ea"/>
                <a:cs typeface="Times New Roman" panose="02020603050405020304" pitchFamily="18" charset="0"/>
              </a:rPr>
              <a:t>Naïve Bayes</a:t>
            </a:r>
          </a:p>
        </p:txBody>
      </p:sp>
      <p:sp>
        <p:nvSpPr>
          <p:cNvPr id="6" name="TextBox 5">
            <a:extLst>
              <a:ext uri="{FF2B5EF4-FFF2-40B4-BE49-F238E27FC236}">
                <a16:creationId xmlns:a16="http://schemas.microsoft.com/office/drawing/2014/main" id="{0FE57CA4-BEA7-66E8-4961-7FEC405FD339}"/>
              </a:ext>
            </a:extLst>
          </p:cNvPr>
          <p:cNvSpPr txBox="1"/>
          <p:nvPr/>
        </p:nvSpPr>
        <p:spPr>
          <a:xfrm>
            <a:off x="6863399" y="2362200"/>
            <a:ext cx="4071302" cy="2031325"/>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“Naive Bayes assumes that the effect of each feature in a class is independent of other features. This assumption is called class conditional independence. The algorithm then calculates posterior probabilities for each class and predicts the class with the highest probability.”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3344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EA031-BE56-7972-FE9E-BEAA6C341335}"/>
            </a:ext>
          </a:extLst>
        </p:cNvPr>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4C34489-67AE-15A9-CC32-14B0ECC52FF7}"/>
              </a:ext>
            </a:extLst>
          </p:cNvPr>
          <p:cNvPicPr>
            <a:picLocks noChangeAspect="1"/>
          </p:cNvPicPr>
          <p:nvPr/>
        </p:nvPicPr>
        <p:blipFill>
          <a:blip r:embed="rId2"/>
          <a:srcRect r="26982"/>
          <a:stretch/>
        </p:blipFill>
        <p:spPr>
          <a:xfrm>
            <a:off x="1057275" y="1513852"/>
            <a:ext cx="5876926" cy="3830295"/>
          </a:xfrm>
          <a:prstGeom prst="rect">
            <a:avLst/>
          </a:prstGeom>
        </p:spPr>
      </p:pic>
      <p:pic>
        <p:nvPicPr>
          <p:cNvPr id="4" name="Picture 3">
            <a:extLst>
              <a:ext uri="{FF2B5EF4-FFF2-40B4-BE49-F238E27FC236}">
                <a16:creationId xmlns:a16="http://schemas.microsoft.com/office/drawing/2014/main" id="{5ECF8305-6EAC-C474-862A-741EB0C386D7}"/>
              </a:ext>
            </a:extLst>
          </p:cNvPr>
          <p:cNvPicPr>
            <a:picLocks noChangeAspect="1"/>
          </p:cNvPicPr>
          <p:nvPr/>
        </p:nvPicPr>
        <p:blipFill>
          <a:blip r:embed="rId3"/>
          <a:stretch>
            <a:fillRect/>
          </a:stretch>
        </p:blipFill>
        <p:spPr>
          <a:xfrm>
            <a:off x="7234415" y="777516"/>
            <a:ext cx="3690760" cy="1969065"/>
          </a:xfrm>
          <a:prstGeom prst="rect">
            <a:avLst/>
          </a:prstGeom>
        </p:spPr>
      </p:pic>
      <p:sp>
        <p:nvSpPr>
          <p:cNvPr id="5" name="TextBox 4">
            <a:extLst>
              <a:ext uri="{FF2B5EF4-FFF2-40B4-BE49-F238E27FC236}">
                <a16:creationId xmlns:a16="http://schemas.microsoft.com/office/drawing/2014/main" id="{47016CB5-328C-B0E0-9282-3FFFE0B94216}"/>
              </a:ext>
            </a:extLst>
          </p:cNvPr>
          <p:cNvSpPr txBox="1"/>
          <p:nvPr/>
        </p:nvSpPr>
        <p:spPr>
          <a:xfrm>
            <a:off x="7234416" y="2592526"/>
            <a:ext cx="3690760" cy="2585323"/>
          </a:xfrm>
          <a:prstGeom prst="rect">
            <a:avLst/>
          </a:prstGeom>
          <a:noFill/>
        </p:spPr>
        <p:txBody>
          <a:bodyPr wrap="square" rtlCol="0">
            <a:spAutoFit/>
          </a:bodyPr>
          <a:lstStyle/>
          <a:p>
            <a:r>
              <a:rPr lang="en-GB" dirty="0">
                <a:solidFill>
                  <a:prstClr val="black"/>
                </a:solidFill>
                <a:latin typeface="Times New Roman" panose="02020603050405020304" pitchFamily="18" charset="0"/>
                <a:cs typeface="Times New Roman" panose="02020603050405020304" pitchFamily="18" charset="0"/>
              </a:rPr>
              <a:t>“</a:t>
            </a:r>
            <a:r>
              <a:rPr lang="en-GB" dirty="0">
                <a:solidFill>
                  <a:srgbClr val="333333"/>
                </a:solidFill>
                <a:latin typeface="Times New Roman" panose="02020603050405020304" pitchFamily="18" charset="0"/>
                <a:cs typeface="Times New Roman" panose="02020603050405020304" pitchFamily="18" charset="0"/>
              </a:rPr>
              <a:t>Logistic regression is a data analysis technique that uses mathematics to find the relationships between two data factors. It then uses this relationship to predict the value of one of those factors based on the other. The prediction usually has a finite number of outcomes, like yes or no</a:t>
            </a:r>
            <a:r>
              <a:rPr lang="en-GB" dirty="0">
                <a:solidFill>
                  <a:prstClr val="black"/>
                </a:solidFill>
                <a:latin typeface="Times New Roman" panose="02020603050405020304" pitchFamily="18" charset="0"/>
                <a:cs typeface="Times New Roman" panose="02020603050405020304" pitchFamily="18" charset="0"/>
              </a:rPr>
              <a:t>.”</a:t>
            </a:r>
            <a:endParaRPr 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233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3A88B-B639-3482-E3A3-A8D3EAEBD594}"/>
            </a:ext>
          </a:extLst>
        </p:cNvPr>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26EE6887-64E6-0E10-79CD-FCCF2E02FFF8}"/>
              </a:ext>
            </a:extLst>
          </p:cNvPr>
          <p:cNvPicPr>
            <a:picLocks noChangeAspect="1"/>
          </p:cNvPicPr>
          <p:nvPr/>
        </p:nvPicPr>
        <p:blipFill>
          <a:blip r:embed="rId2"/>
          <a:srcRect r="28385"/>
          <a:stretch/>
        </p:blipFill>
        <p:spPr>
          <a:xfrm>
            <a:off x="1183200" y="1466668"/>
            <a:ext cx="6055800" cy="3924663"/>
          </a:xfrm>
          <a:prstGeom prst="rect">
            <a:avLst/>
          </a:prstGeom>
        </p:spPr>
      </p:pic>
      <p:sp>
        <p:nvSpPr>
          <p:cNvPr id="4" name="Title 1">
            <a:extLst>
              <a:ext uri="{FF2B5EF4-FFF2-40B4-BE49-F238E27FC236}">
                <a16:creationId xmlns:a16="http://schemas.microsoft.com/office/drawing/2014/main" id="{87F998A0-CFEA-5290-5F79-581229D0CAB7}"/>
              </a:ext>
            </a:extLst>
          </p:cNvPr>
          <p:cNvSpPr txBox="1">
            <a:spLocks/>
          </p:cNvSpPr>
          <p:nvPr/>
        </p:nvSpPr>
        <p:spPr>
          <a:xfrm>
            <a:off x="7429500" y="714375"/>
            <a:ext cx="3932237" cy="1752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dirty="0">
                <a:ln>
                  <a:noFill/>
                </a:ln>
                <a:solidFill>
                  <a:sysClr val="windowText" lastClr="000000"/>
                </a:solidFill>
                <a:effectLst/>
                <a:uLnTx/>
                <a:uFillTx/>
                <a:latin typeface="Franklin Gothic Medium"/>
                <a:ea typeface="+mj-ea"/>
                <a:cs typeface="+mj-cs"/>
              </a:rPr>
              <a:t>Decision Tree</a:t>
            </a:r>
          </a:p>
        </p:txBody>
      </p:sp>
      <p:sp>
        <p:nvSpPr>
          <p:cNvPr id="5" name="TextBox 4">
            <a:extLst>
              <a:ext uri="{FF2B5EF4-FFF2-40B4-BE49-F238E27FC236}">
                <a16:creationId xmlns:a16="http://schemas.microsoft.com/office/drawing/2014/main" id="{C9CD6E93-ED4E-A5C2-63AC-8EB883B4A971}"/>
              </a:ext>
            </a:extLst>
          </p:cNvPr>
          <p:cNvSpPr txBox="1"/>
          <p:nvPr/>
        </p:nvSpPr>
        <p:spPr>
          <a:xfrm>
            <a:off x="7429500" y="2337136"/>
            <a:ext cx="3579300" cy="3416320"/>
          </a:xfrm>
          <a:prstGeom prst="rect">
            <a:avLst/>
          </a:prstGeom>
          <a:noFill/>
        </p:spPr>
        <p:txBody>
          <a:bodyPr wrap="square" rtlCol="0">
            <a:spAutoFit/>
          </a:bodyPr>
          <a:lstStyle/>
          <a:p>
            <a:r>
              <a:rPr lang="en-GB" dirty="0">
                <a:solidFill>
                  <a:prstClr val="black"/>
                </a:solidFill>
                <a:latin typeface="Times New Roman" panose="02020603050405020304" pitchFamily="18" charset="0"/>
                <a:cs typeface="Times New Roman" panose="02020603050405020304" pitchFamily="18" charset="0"/>
              </a:rPr>
              <a:t>“</a:t>
            </a:r>
            <a:r>
              <a:rPr lang="en-GB" dirty="0">
                <a:solidFill>
                  <a:srgbClr val="001D35"/>
                </a:solidFill>
                <a:latin typeface="Times New Roman" panose="02020603050405020304" pitchFamily="18" charset="0"/>
                <a:cs typeface="Times New Roman" panose="02020603050405020304" pitchFamily="18" charset="0"/>
              </a:rPr>
              <a:t>A decision tree works by </a:t>
            </a:r>
            <a:r>
              <a:rPr lang="en-GB" dirty="0">
                <a:solidFill>
                  <a:prstClr val="black"/>
                </a:solidFill>
                <a:latin typeface="Times New Roman" panose="02020603050405020304" pitchFamily="18" charset="0"/>
                <a:cs typeface="Times New Roman" panose="02020603050405020304" pitchFamily="18" charset="0"/>
              </a:rPr>
              <a:t>dividing data into smaller subsets based on specific attributes at each node, progressively refining the classification until it reaches a final decision at the leaf node</a:t>
            </a:r>
            <a:r>
              <a:rPr lang="en-GB" dirty="0">
                <a:solidFill>
                  <a:srgbClr val="001D35"/>
                </a:solidFill>
                <a:latin typeface="Times New Roman" panose="02020603050405020304" pitchFamily="18" charset="0"/>
                <a:cs typeface="Times New Roman" panose="02020603050405020304" pitchFamily="18" charset="0"/>
              </a:rPr>
              <a:t>, essentially making predictions by following a series of "yes/no" questions based on the data's features, with the goal of identifying the best attribute to split on at each stage to maximize the accuracy of the prediction</a:t>
            </a:r>
            <a:r>
              <a:rPr lang="en-GB" dirty="0">
                <a:solidFill>
                  <a:prstClr val="black"/>
                </a:solidFill>
                <a:latin typeface="Times New Roman" panose="02020603050405020304" pitchFamily="18" charset="0"/>
                <a:cs typeface="Times New Roman" panose="02020603050405020304" pitchFamily="18" charset="0"/>
              </a:rPr>
              <a:t>.”</a:t>
            </a:r>
            <a:endParaRPr 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2695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0BD7D-6EC1-4FDD-4DE6-064FEFA9213A}"/>
            </a:ext>
          </a:extLst>
        </p:cNvPr>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6BB4225-64F2-F134-AB5C-BC947439D1E5}"/>
              </a:ext>
            </a:extLst>
          </p:cNvPr>
          <p:cNvPicPr>
            <a:picLocks noChangeAspect="1"/>
          </p:cNvPicPr>
          <p:nvPr/>
        </p:nvPicPr>
        <p:blipFill>
          <a:blip r:embed="rId2"/>
          <a:srcRect r="31741"/>
          <a:stretch/>
        </p:blipFill>
        <p:spPr>
          <a:xfrm>
            <a:off x="1161653" y="1323975"/>
            <a:ext cx="5858272" cy="3879554"/>
          </a:xfrm>
          <a:prstGeom prst="rect">
            <a:avLst/>
          </a:prstGeom>
        </p:spPr>
      </p:pic>
      <p:sp>
        <p:nvSpPr>
          <p:cNvPr id="4" name="Title 1">
            <a:extLst>
              <a:ext uri="{FF2B5EF4-FFF2-40B4-BE49-F238E27FC236}">
                <a16:creationId xmlns:a16="http://schemas.microsoft.com/office/drawing/2014/main" id="{F5261B5A-4EFF-6AAE-AFAB-96A7A777BEFA}"/>
              </a:ext>
            </a:extLst>
          </p:cNvPr>
          <p:cNvSpPr txBox="1">
            <a:spLocks/>
          </p:cNvSpPr>
          <p:nvPr/>
        </p:nvSpPr>
        <p:spPr>
          <a:xfrm>
            <a:off x="7098110" y="809625"/>
            <a:ext cx="3932237" cy="17526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6000" b="0" i="0" u="none" strike="noStrike" kern="1200" cap="none" spc="0" normalizeH="0" baseline="0" noProof="0">
                <a:ln>
                  <a:noFill/>
                </a:ln>
                <a:solidFill>
                  <a:sysClr val="windowText" lastClr="000000"/>
                </a:solidFill>
                <a:effectLst/>
                <a:uLnTx/>
                <a:uFillTx/>
                <a:latin typeface="Franklin Gothic Medium"/>
                <a:ea typeface="+mj-ea"/>
                <a:cs typeface="+mj-cs"/>
              </a:rPr>
              <a:t>Random Forest</a:t>
            </a:r>
            <a:endParaRPr kumimoji="0" lang="en-US" sz="6000" b="0" i="0" u="none" strike="noStrike" kern="1200" cap="none" spc="0" normalizeH="0" baseline="0" noProof="0" dirty="0">
              <a:ln>
                <a:noFill/>
              </a:ln>
              <a:solidFill>
                <a:sysClr val="windowText" lastClr="000000"/>
              </a:solidFill>
              <a:effectLst/>
              <a:uLnTx/>
              <a:uFillTx/>
              <a:latin typeface="Franklin Gothic Medium"/>
              <a:ea typeface="+mj-ea"/>
              <a:cs typeface="+mj-cs"/>
            </a:endParaRPr>
          </a:p>
        </p:txBody>
      </p:sp>
      <p:sp>
        <p:nvSpPr>
          <p:cNvPr id="5" name="TextBox 4">
            <a:extLst>
              <a:ext uri="{FF2B5EF4-FFF2-40B4-BE49-F238E27FC236}">
                <a16:creationId xmlns:a16="http://schemas.microsoft.com/office/drawing/2014/main" id="{5DEDD357-1A63-E356-06F2-CCD418DDC66B}"/>
              </a:ext>
            </a:extLst>
          </p:cNvPr>
          <p:cNvSpPr txBox="1"/>
          <p:nvPr/>
        </p:nvSpPr>
        <p:spPr>
          <a:xfrm>
            <a:off x="7231857" y="2562225"/>
            <a:ext cx="3798490" cy="1754326"/>
          </a:xfrm>
          <a:prstGeom prst="rect">
            <a:avLst/>
          </a:prstGeom>
          <a:noFill/>
        </p:spPr>
        <p:txBody>
          <a:bodyPr wrap="square" rtlCol="0">
            <a:spAutoFit/>
          </a:bodyPr>
          <a:lstStyle/>
          <a:p>
            <a:r>
              <a:rPr lang="en-GB" dirty="0">
                <a:solidFill>
                  <a:prstClr val="black"/>
                </a:solidFill>
                <a:latin typeface="Times New Roman" panose="02020603050405020304" pitchFamily="18" charset="0"/>
                <a:cs typeface="Times New Roman" panose="02020603050405020304" pitchFamily="18" charset="0"/>
              </a:rPr>
              <a:t>“A random forest is an ensemble learning method that combines the output of multiple decision trees to reach a single result. Each decision tree in the forest is trained using a random subset of the training data.”</a:t>
            </a:r>
            <a:endParaRPr 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932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5101B-AD45-D9A9-5C70-A322FB739912}"/>
            </a:ext>
          </a:extLst>
        </p:cNvPr>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A8B7315-FBBD-2103-6ECC-6FB26F998ACD}"/>
              </a:ext>
            </a:extLst>
          </p:cNvPr>
          <p:cNvPicPr>
            <a:picLocks noChangeAspect="1"/>
          </p:cNvPicPr>
          <p:nvPr/>
        </p:nvPicPr>
        <p:blipFill>
          <a:blip r:embed="rId2"/>
          <a:srcRect r="22503"/>
          <a:stretch/>
        </p:blipFill>
        <p:spPr>
          <a:xfrm>
            <a:off x="1104899" y="1395124"/>
            <a:ext cx="6134101" cy="4067752"/>
          </a:xfrm>
          <a:prstGeom prst="rect">
            <a:avLst/>
          </a:prstGeom>
        </p:spPr>
      </p:pic>
      <p:sp>
        <p:nvSpPr>
          <p:cNvPr id="6" name="Title 1">
            <a:extLst>
              <a:ext uri="{FF2B5EF4-FFF2-40B4-BE49-F238E27FC236}">
                <a16:creationId xmlns:a16="http://schemas.microsoft.com/office/drawing/2014/main" id="{34303C3B-C555-954C-7145-3EDEE5180D3F}"/>
              </a:ext>
            </a:extLst>
          </p:cNvPr>
          <p:cNvSpPr txBox="1">
            <a:spLocks/>
          </p:cNvSpPr>
          <p:nvPr/>
        </p:nvSpPr>
        <p:spPr>
          <a:xfrm>
            <a:off x="7381875" y="847725"/>
            <a:ext cx="2466975" cy="13335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ysClr val="windowText" lastClr="000000"/>
                </a:solidFill>
                <a:effectLst/>
                <a:uLnTx/>
                <a:uFillTx/>
                <a:latin typeface="Franklin Gothic Medium"/>
                <a:ea typeface="+mj-ea"/>
                <a:cs typeface="+mj-cs"/>
              </a:rPr>
              <a:t>Gradient Boosting </a:t>
            </a:r>
          </a:p>
        </p:txBody>
      </p:sp>
      <p:sp>
        <p:nvSpPr>
          <p:cNvPr id="7" name="TextBox 6">
            <a:extLst>
              <a:ext uri="{FF2B5EF4-FFF2-40B4-BE49-F238E27FC236}">
                <a16:creationId xmlns:a16="http://schemas.microsoft.com/office/drawing/2014/main" id="{84FE3D14-7DDC-3103-4543-3DD2D633F08A}"/>
              </a:ext>
            </a:extLst>
          </p:cNvPr>
          <p:cNvSpPr txBox="1"/>
          <p:nvPr/>
        </p:nvSpPr>
        <p:spPr>
          <a:xfrm>
            <a:off x="7381875" y="2409825"/>
            <a:ext cx="3295650" cy="2031325"/>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a:t>
            </a:r>
            <a:r>
              <a:rPr lang="en-GB" b="0" i="0" dirty="0">
                <a:effectLst/>
                <a:latin typeface="Times New Roman" panose="02020603050405020304" pitchFamily="18" charset="0"/>
                <a:cs typeface="Times New Roman" panose="02020603050405020304" pitchFamily="18" charset="0"/>
              </a:rPr>
              <a:t>Gradient boosting is an iterative process that sequentially adds new models to improve the accuracy of the previous ones. The final prediction is the sum of all the individual predictions.”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2836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F88DE-CF83-C83B-A676-5E5A0D48E842}"/>
            </a:ext>
          </a:extLst>
        </p:cNvPr>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E85D717-1059-F4D7-C98F-9B7ACF42CE21}"/>
              </a:ext>
            </a:extLst>
          </p:cNvPr>
          <p:cNvPicPr>
            <a:picLocks noChangeAspect="1"/>
          </p:cNvPicPr>
          <p:nvPr/>
        </p:nvPicPr>
        <p:blipFill>
          <a:blip r:embed="rId2"/>
          <a:srcRect r="21694"/>
          <a:stretch/>
        </p:blipFill>
        <p:spPr>
          <a:xfrm>
            <a:off x="1104899" y="1473054"/>
            <a:ext cx="5810251" cy="3911892"/>
          </a:xfrm>
          <a:prstGeom prst="rect">
            <a:avLst/>
          </a:prstGeom>
        </p:spPr>
      </p:pic>
      <p:sp>
        <p:nvSpPr>
          <p:cNvPr id="4" name="Title 1">
            <a:extLst>
              <a:ext uri="{FF2B5EF4-FFF2-40B4-BE49-F238E27FC236}">
                <a16:creationId xmlns:a16="http://schemas.microsoft.com/office/drawing/2014/main" id="{3D494ECB-A59A-C50B-494B-3850FEE024DE}"/>
              </a:ext>
            </a:extLst>
          </p:cNvPr>
          <p:cNvSpPr txBox="1">
            <a:spLocks/>
          </p:cNvSpPr>
          <p:nvPr/>
        </p:nvSpPr>
        <p:spPr>
          <a:xfrm>
            <a:off x="7248526" y="571500"/>
            <a:ext cx="3009900" cy="23241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noFill/>
                </a:ln>
                <a:solidFill>
                  <a:sysClr val="windowText" lastClr="000000"/>
                </a:solidFill>
                <a:effectLst/>
                <a:uLnTx/>
                <a:uFillTx/>
                <a:latin typeface="Franklin Gothic Medium"/>
                <a:ea typeface="+mj-ea"/>
                <a:cs typeface="+mj-cs"/>
              </a:rPr>
              <a:t>Artificial Neural Networks</a:t>
            </a:r>
          </a:p>
        </p:txBody>
      </p:sp>
      <p:sp>
        <p:nvSpPr>
          <p:cNvPr id="5" name="TextBox 4">
            <a:extLst>
              <a:ext uri="{FF2B5EF4-FFF2-40B4-BE49-F238E27FC236}">
                <a16:creationId xmlns:a16="http://schemas.microsoft.com/office/drawing/2014/main" id="{EFBC8AD0-CE3F-8258-7A7D-378145A8DA82}"/>
              </a:ext>
            </a:extLst>
          </p:cNvPr>
          <p:cNvSpPr txBox="1"/>
          <p:nvPr/>
        </p:nvSpPr>
        <p:spPr>
          <a:xfrm>
            <a:off x="6962775" y="2791328"/>
            <a:ext cx="4248149" cy="2862322"/>
          </a:xfrm>
          <a:prstGeom prst="rect">
            <a:avLst/>
          </a:prstGeom>
          <a:noFill/>
        </p:spPr>
        <p:txBody>
          <a:bodyPr wrap="square" rtlCol="0">
            <a:spAutoFit/>
          </a:bodyPr>
          <a:lstStyle/>
          <a:p>
            <a:r>
              <a:rPr lang="en-GB" dirty="0">
                <a:solidFill>
                  <a:prstClr val="black"/>
                </a:solidFill>
                <a:latin typeface="Times New Roman" panose="02020603050405020304" pitchFamily="18" charset="0"/>
                <a:cs typeface="Times New Roman" panose="02020603050405020304" pitchFamily="18" charset="0"/>
              </a:rPr>
              <a:t>An Artificial Neural Network (ANN) processes data through layers of interconnected neurons. Each neuron applies a weighted sum, activation function, and passes outputs forward. Through backpropagation, the network adjusts weights to learn patterns and optimize predictions, mimicking the human brain's signal processing in interconnected pathways to handle complex relationships.</a:t>
            </a:r>
            <a:endParaRPr 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079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7325E-A181-B27C-0D12-6A70ED910971}"/>
              </a:ext>
            </a:extLst>
          </p:cNvPr>
          <p:cNvSpPr>
            <a:spLocks noGrp="1"/>
          </p:cNvSpPr>
          <p:nvPr>
            <p:ph type="title"/>
          </p:nvPr>
        </p:nvSpPr>
        <p:spPr/>
        <p:txBody>
          <a:bodyPr/>
          <a:lstStyle/>
          <a:p>
            <a:r>
              <a:rPr lang="en-US" dirty="0"/>
              <a:t>Team Member</a:t>
            </a:r>
          </a:p>
        </p:txBody>
      </p:sp>
      <p:sp>
        <p:nvSpPr>
          <p:cNvPr id="3" name="Text Placeholder 2">
            <a:extLst>
              <a:ext uri="{FF2B5EF4-FFF2-40B4-BE49-F238E27FC236}">
                <a16:creationId xmlns:a16="http://schemas.microsoft.com/office/drawing/2014/main" id="{B86ECAA4-4A39-AE09-5F54-C1C20734DDB3}"/>
              </a:ext>
            </a:extLst>
          </p:cNvPr>
          <p:cNvSpPr>
            <a:spLocks noGrp="1"/>
          </p:cNvSpPr>
          <p:nvPr>
            <p:ph type="body" sz="quarter" idx="14"/>
          </p:nvPr>
        </p:nvSpPr>
        <p:spPr/>
        <p:txBody>
          <a:bodyPr/>
          <a:lstStyle/>
          <a:p>
            <a:r>
              <a:rPr lang="en-US" dirty="0"/>
              <a:t>Name : Vanshaj Tyagi</a:t>
            </a:r>
          </a:p>
          <a:p>
            <a:r>
              <a:rPr lang="en-US" dirty="0"/>
              <a:t>CWID  : 20029455</a:t>
            </a:r>
          </a:p>
          <a:p>
            <a:endParaRPr lang="en-US" dirty="0"/>
          </a:p>
        </p:txBody>
      </p:sp>
      <p:pic>
        <p:nvPicPr>
          <p:cNvPr id="13" name="Content Placeholder 12" descr="A person in a suit and tie&#10;&#10;Description automatically generated">
            <a:extLst>
              <a:ext uri="{FF2B5EF4-FFF2-40B4-BE49-F238E27FC236}">
                <a16:creationId xmlns:a16="http://schemas.microsoft.com/office/drawing/2014/main" id="{190080AF-485E-43EA-16FE-C7D3AB97188D}"/>
              </a:ext>
            </a:extLst>
          </p:cNvPr>
          <p:cNvPicPr>
            <a:picLocks noGrp="1" noChangeAspect="1"/>
          </p:cNvPicPr>
          <p:nvPr>
            <p:ph sz="half" idx="2"/>
          </p:nvPr>
        </p:nvPicPr>
        <p:blipFill>
          <a:blip r:embed="rId2"/>
          <a:stretch>
            <a:fillRect/>
          </a:stretch>
        </p:blipFill>
        <p:spPr>
          <a:xfrm>
            <a:off x="1266025" y="3429000"/>
            <a:ext cx="2252946" cy="2282388"/>
          </a:xfrm>
        </p:spPr>
      </p:pic>
      <p:sp>
        <p:nvSpPr>
          <p:cNvPr id="5" name="Text Placeholder 4">
            <a:extLst>
              <a:ext uri="{FF2B5EF4-FFF2-40B4-BE49-F238E27FC236}">
                <a16:creationId xmlns:a16="http://schemas.microsoft.com/office/drawing/2014/main" id="{88D555E2-E16E-E08C-17FA-2AF8F68F0171}"/>
              </a:ext>
            </a:extLst>
          </p:cNvPr>
          <p:cNvSpPr>
            <a:spLocks noGrp="1"/>
          </p:cNvSpPr>
          <p:nvPr>
            <p:ph type="body" sz="quarter" idx="16"/>
          </p:nvPr>
        </p:nvSpPr>
        <p:spPr/>
        <p:txBody>
          <a:bodyPr/>
          <a:lstStyle/>
          <a:p>
            <a:r>
              <a:rPr lang="en-US" dirty="0"/>
              <a:t>Name : Abhishek 	 	Esakkiappan</a:t>
            </a:r>
          </a:p>
          <a:p>
            <a:r>
              <a:rPr lang="en-US" dirty="0"/>
              <a:t>CWID  : 20032119</a:t>
            </a:r>
          </a:p>
          <a:p>
            <a:endParaRPr lang="en-US" dirty="0"/>
          </a:p>
        </p:txBody>
      </p:sp>
      <p:pic>
        <p:nvPicPr>
          <p:cNvPr id="15" name="Content Placeholder 14" descr="A person with dark hair wearing a blue shirt&#10;&#10;Description automatically generated">
            <a:extLst>
              <a:ext uri="{FF2B5EF4-FFF2-40B4-BE49-F238E27FC236}">
                <a16:creationId xmlns:a16="http://schemas.microsoft.com/office/drawing/2014/main" id="{E7BC8E8E-AE52-8EBF-3E20-DC9B31C877B0}"/>
              </a:ext>
            </a:extLst>
          </p:cNvPr>
          <p:cNvPicPr>
            <a:picLocks noGrp="1" noChangeAspect="1"/>
          </p:cNvPicPr>
          <p:nvPr>
            <p:ph sz="half" idx="13"/>
          </p:nvPr>
        </p:nvPicPr>
        <p:blipFill>
          <a:blip r:embed="rId3"/>
          <a:stretch>
            <a:fillRect/>
          </a:stretch>
        </p:blipFill>
        <p:spPr>
          <a:xfrm>
            <a:off x="5080202" y="3429000"/>
            <a:ext cx="2277842" cy="2282388"/>
          </a:xfrm>
        </p:spPr>
      </p:pic>
      <p:sp>
        <p:nvSpPr>
          <p:cNvPr id="7" name="Text Placeholder 6">
            <a:extLst>
              <a:ext uri="{FF2B5EF4-FFF2-40B4-BE49-F238E27FC236}">
                <a16:creationId xmlns:a16="http://schemas.microsoft.com/office/drawing/2014/main" id="{34A6094A-ADEB-76F2-C0F1-8798E5DE5B10}"/>
              </a:ext>
            </a:extLst>
          </p:cNvPr>
          <p:cNvSpPr>
            <a:spLocks noGrp="1"/>
          </p:cNvSpPr>
          <p:nvPr>
            <p:ph type="body" sz="quarter" idx="19"/>
          </p:nvPr>
        </p:nvSpPr>
        <p:spPr/>
        <p:txBody>
          <a:bodyPr/>
          <a:lstStyle/>
          <a:p>
            <a:r>
              <a:rPr lang="en-GB" dirty="0"/>
              <a:t>Name : Havishey 	Jotaniya</a:t>
            </a:r>
          </a:p>
          <a:p>
            <a:r>
              <a:rPr lang="en-GB" dirty="0"/>
              <a:t>CWID  : 20030480</a:t>
            </a:r>
          </a:p>
          <a:p>
            <a:endParaRPr lang="en-US" dirty="0"/>
          </a:p>
        </p:txBody>
      </p:sp>
      <p:pic>
        <p:nvPicPr>
          <p:cNvPr id="17" name="Content Placeholder 16" descr="A person taking a selfie&#10;&#10;Description automatically generated">
            <a:extLst>
              <a:ext uri="{FF2B5EF4-FFF2-40B4-BE49-F238E27FC236}">
                <a16:creationId xmlns:a16="http://schemas.microsoft.com/office/drawing/2014/main" id="{B69BC314-6BD6-8972-D082-6E6F262427CE}"/>
              </a:ext>
            </a:extLst>
          </p:cNvPr>
          <p:cNvPicPr>
            <a:picLocks noGrp="1" noChangeAspect="1"/>
          </p:cNvPicPr>
          <p:nvPr>
            <p:ph sz="half" idx="20"/>
          </p:nvPr>
        </p:nvPicPr>
        <p:blipFill>
          <a:blip r:embed="rId4"/>
          <a:stretch>
            <a:fillRect/>
          </a:stretch>
        </p:blipFill>
        <p:spPr>
          <a:xfrm>
            <a:off x="8786188" y="3429000"/>
            <a:ext cx="2265859" cy="2300468"/>
          </a:xfrm>
        </p:spPr>
      </p:pic>
      <p:sp>
        <p:nvSpPr>
          <p:cNvPr id="9" name="Slide Number Placeholder 8">
            <a:extLst>
              <a:ext uri="{FF2B5EF4-FFF2-40B4-BE49-F238E27FC236}">
                <a16:creationId xmlns:a16="http://schemas.microsoft.com/office/drawing/2014/main" id="{E9924FBF-F3A0-6149-3B47-601FD459A131}"/>
              </a:ext>
            </a:extLst>
          </p:cNvPr>
          <p:cNvSpPr>
            <a:spLocks noGrp="1"/>
          </p:cNvSpPr>
          <p:nvPr>
            <p:ph type="sldNum" sz="quarter" idx="12"/>
          </p:nvPr>
        </p:nvSpPr>
        <p:spPr/>
        <p:txBody>
          <a:bodyPr/>
          <a:lstStyle/>
          <a:p>
            <a:fld id="{8D0AFDD5-844D-364D-8AEC-50CF4D36D55D}" type="slidenum">
              <a:rPr lang="en-US" noProof="0" smtClean="0"/>
              <a:pPr/>
              <a:t>2</a:t>
            </a:fld>
            <a:endParaRPr lang="en-US" noProof="0"/>
          </a:p>
        </p:txBody>
      </p:sp>
      <p:sp>
        <p:nvSpPr>
          <p:cNvPr id="10" name="Footer Placeholder 9">
            <a:extLst>
              <a:ext uri="{FF2B5EF4-FFF2-40B4-BE49-F238E27FC236}">
                <a16:creationId xmlns:a16="http://schemas.microsoft.com/office/drawing/2014/main" id="{71CD642D-05FF-7537-949E-8706DEF0A642}"/>
              </a:ext>
            </a:extLst>
          </p:cNvPr>
          <p:cNvSpPr>
            <a:spLocks noGrp="1"/>
          </p:cNvSpPr>
          <p:nvPr>
            <p:ph type="ftr" sz="quarter" idx="11"/>
          </p:nvPr>
        </p:nvSpPr>
        <p:spPr/>
        <p:txBody>
          <a:bodyPr/>
          <a:lstStyle/>
          <a:p>
            <a:r>
              <a:rPr lang="en-US" dirty="0"/>
              <a:t>KDDM Final Project </a:t>
            </a:r>
            <a:endParaRPr lang="en-US" noProof="0" dirty="0"/>
          </a:p>
        </p:txBody>
      </p:sp>
      <p:sp>
        <p:nvSpPr>
          <p:cNvPr id="11" name="Date Placeholder 10">
            <a:extLst>
              <a:ext uri="{FF2B5EF4-FFF2-40B4-BE49-F238E27FC236}">
                <a16:creationId xmlns:a16="http://schemas.microsoft.com/office/drawing/2014/main" id="{154DFA68-9EBD-BF10-B58C-79362E9463E1}"/>
              </a:ext>
            </a:extLst>
          </p:cNvPr>
          <p:cNvSpPr>
            <a:spLocks noGrp="1"/>
          </p:cNvSpPr>
          <p:nvPr>
            <p:ph type="dt" sz="half" idx="10"/>
          </p:nvPr>
        </p:nvSpPr>
        <p:spPr/>
        <p:txBody>
          <a:bodyPr/>
          <a:lstStyle/>
          <a:p>
            <a:r>
              <a:rPr lang="en-US" noProof="0" dirty="0"/>
              <a:t>2024</a:t>
            </a:r>
          </a:p>
        </p:txBody>
      </p:sp>
    </p:spTree>
    <p:extLst>
      <p:ext uri="{BB962C8B-B14F-4D97-AF65-F5344CB8AC3E}">
        <p14:creationId xmlns:p14="http://schemas.microsoft.com/office/powerpoint/2010/main" val="632218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D1F17-B91A-09AB-7009-D8F9F747A9D3}"/>
            </a:ext>
          </a:extLst>
        </p:cNvPr>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27DB9EC-3E72-DFE9-4762-1FEA17459409}"/>
              </a:ext>
            </a:extLst>
          </p:cNvPr>
          <p:cNvPicPr>
            <a:picLocks noChangeAspect="1"/>
          </p:cNvPicPr>
          <p:nvPr/>
        </p:nvPicPr>
        <p:blipFill>
          <a:blip r:embed="rId2"/>
          <a:srcRect r="22530"/>
          <a:stretch/>
        </p:blipFill>
        <p:spPr>
          <a:xfrm>
            <a:off x="1125663" y="1133475"/>
            <a:ext cx="6484812" cy="4400550"/>
          </a:xfrm>
          <a:prstGeom prst="rect">
            <a:avLst/>
          </a:prstGeom>
        </p:spPr>
      </p:pic>
      <p:sp>
        <p:nvSpPr>
          <p:cNvPr id="4" name="Title 1">
            <a:extLst>
              <a:ext uri="{FF2B5EF4-FFF2-40B4-BE49-F238E27FC236}">
                <a16:creationId xmlns:a16="http://schemas.microsoft.com/office/drawing/2014/main" id="{F8D18705-6778-72A6-AEFA-3F2FFBAA3A2E}"/>
              </a:ext>
            </a:extLst>
          </p:cNvPr>
          <p:cNvSpPr txBox="1">
            <a:spLocks/>
          </p:cNvSpPr>
          <p:nvPr/>
        </p:nvSpPr>
        <p:spPr>
          <a:xfrm>
            <a:off x="7610476" y="1590675"/>
            <a:ext cx="3455862" cy="11620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a:solidFill>
                  <a:schemeClr val="bg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Support Vector Machine</a:t>
            </a:r>
          </a:p>
        </p:txBody>
      </p:sp>
      <p:sp>
        <p:nvSpPr>
          <p:cNvPr id="5" name="TextBox 4">
            <a:extLst>
              <a:ext uri="{FF2B5EF4-FFF2-40B4-BE49-F238E27FC236}">
                <a16:creationId xmlns:a16="http://schemas.microsoft.com/office/drawing/2014/main" id="{2B3A52CE-5A8F-B183-48CA-7164E4DD2EEA}"/>
              </a:ext>
            </a:extLst>
          </p:cNvPr>
          <p:cNvSpPr txBox="1"/>
          <p:nvPr/>
        </p:nvSpPr>
        <p:spPr>
          <a:xfrm>
            <a:off x="7686676" y="2752725"/>
            <a:ext cx="3295650" cy="2862322"/>
          </a:xfrm>
          <a:prstGeom prst="rect">
            <a:avLst/>
          </a:prstGeom>
          <a:noFill/>
        </p:spPr>
        <p:txBody>
          <a:bodyPr wrap="square" rtlCol="0">
            <a:spAutoFit/>
          </a:bodyPr>
          <a:lstStyle/>
          <a:p>
            <a:r>
              <a:rPr lang="en-GB" dirty="0">
                <a:solidFill>
                  <a:prstClr val="black"/>
                </a:solidFill>
                <a:latin typeface="Times New Roman" panose="02020603050405020304" pitchFamily="18" charset="0"/>
                <a:cs typeface="Times New Roman" panose="02020603050405020304" pitchFamily="18" charset="0"/>
              </a:rPr>
              <a:t>“SVMs find a hyperplane that separates data points of one class from those of another class. The hyperplane is chosen to maximize the distance between the two classes, or the margin. The closest points to the hyperplane are called support vectors, and they help identify the boundary line.”</a:t>
            </a:r>
            <a:endParaRPr lang="en-US"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6714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292227" y="255547"/>
            <a:ext cx="6651498" cy="726186"/>
          </a:xfrm>
        </p:spPr>
        <p:txBody>
          <a:bodyPr/>
          <a:lstStyle/>
          <a:p>
            <a:pPr algn="l"/>
            <a:r>
              <a:rPr lang="en-US" sz="4000" dirty="0">
                <a:latin typeface="Times New Roman" panose="02020603050405020304" pitchFamily="18" charset="0"/>
                <a:cs typeface="Times New Roman" panose="02020603050405020304" pitchFamily="18" charset="0"/>
              </a:rPr>
              <a:t>Comparison Of Model</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21</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KDDM Final Project </a:t>
            </a:r>
            <a:endParaRPr lang="en-US" noProof="0" dirty="0"/>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2024</a:t>
            </a:r>
          </a:p>
        </p:txBody>
      </p:sp>
      <p:pic>
        <p:nvPicPr>
          <p:cNvPr id="9" name="Picture 8" descr="A graph showing different colored lines&#10;&#10;Description automatically generated with medium confidence">
            <a:extLst>
              <a:ext uri="{FF2B5EF4-FFF2-40B4-BE49-F238E27FC236}">
                <a16:creationId xmlns:a16="http://schemas.microsoft.com/office/drawing/2014/main" id="{B289B5D7-1C7A-9628-A80A-45233278551E}"/>
              </a:ext>
            </a:extLst>
          </p:cNvPr>
          <p:cNvPicPr>
            <a:picLocks noChangeAspect="1"/>
          </p:cNvPicPr>
          <p:nvPr/>
        </p:nvPicPr>
        <p:blipFill>
          <a:blip r:embed="rId2"/>
          <a:stretch>
            <a:fillRect/>
          </a:stretch>
        </p:blipFill>
        <p:spPr>
          <a:xfrm>
            <a:off x="383136" y="981733"/>
            <a:ext cx="8617989" cy="5419171"/>
          </a:xfrm>
          <a:prstGeom prst="rect">
            <a:avLst/>
          </a:prstGeom>
        </p:spPr>
      </p:pic>
    </p:spTree>
    <p:extLst>
      <p:ext uri="{BB962C8B-B14F-4D97-AF65-F5344CB8AC3E}">
        <p14:creationId xmlns:p14="http://schemas.microsoft.com/office/powerpoint/2010/main" val="2831084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22</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KDDM Final Project </a:t>
            </a:r>
            <a:endParaRPr lang="en-US" noProof="0" dirty="0"/>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noProof="0" dirty="0"/>
              <a:t>2024</a:t>
            </a:r>
            <a:endParaRPr lang="en-US" dirty="0"/>
          </a:p>
        </p:txBody>
      </p:sp>
      <p:pic>
        <p:nvPicPr>
          <p:cNvPr id="20" name="Picture 19" descr="A diagram of a positive rate&#10;&#10;Description automatically generated with medium confidence">
            <a:extLst>
              <a:ext uri="{FF2B5EF4-FFF2-40B4-BE49-F238E27FC236}">
                <a16:creationId xmlns:a16="http://schemas.microsoft.com/office/drawing/2014/main" id="{0E2587FF-D4BA-2A0A-CF46-A6FCE52676C9}"/>
              </a:ext>
            </a:extLst>
          </p:cNvPr>
          <p:cNvPicPr>
            <a:picLocks noChangeAspect="1"/>
          </p:cNvPicPr>
          <p:nvPr/>
        </p:nvPicPr>
        <p:blipFill>
          <a:blip r:embed="rId2"/>
          <a:stretch>
            <a:fillRect/>
          </a:stretch>
        </p:blipFill>
        <p:spPr>
          <a:xfrm>
            <a:off x="1203960" y="1035050"/>
            <a:ext cx="6496050" cy="4508500"/>
          </a:xfrm>
          <a:prstGeom prst="rect">
            <a:avLst/>
          </a:prstGeom>
        </p:spPr>
      </p:pic>
      <p:sp>
        <p:nvSpPr>
          <p:cNvPr id="21" name="TextBox 20">
            <a:extLst>
              <a:ext uri="{FF2B5EF4-FFF2-40B4-BE49-F238E27FC236}">
                <a16:creationId xmlns:a16="http://schemas.microsoft.com/office/drawing/2014/main" id="{2958A177-8E0D-2B25-94D1-30B7C7803139}"/>
              </a:ext>
            </a:extLst>
          </p:cNvPr>
          <p:cNvSpPr txBox="1"/>
          <p:nvPr/>
        </p:nvSpPr>
        <p:spPr>
          <a:xfrm>
            <a:off x="8229600" y="1719639"/>
            <a:ext cx="2399545" cy="3139321"/>
          </a:xfrm>
          <a:prstGeom prst="rect">
            <a:avLst/>
          </a:prstGeom>
          <a:noFill/>
        </p:spPr>
        <p:txBody>
          <a:bodyPr wrap="square" rtlCol="0">
            <a:spAutoFit/>
          </a:bodyPr>
          <a:lstStyle/>
          <a:p>
            <a:pPr algn="ctr"/>
            <a:r>
              <a:rPr lang="en-US" sz="6600" dirty="0">
                <a:latin typeface="Times New Roman" panose="02020603050405020304" pitchFamily="18" charset="0"/>
                <a:cs typeface="Times New Roman" panose="02020603050405020304" pitchFamily="18" charset="0"/>
              </a:rPr>
              <a:t>ROC</a:t>
            </a:r>
          </a:p>
          <a:p>
            <a:pPr algn="ctr"/>
            <a:r>
              <a:rPr lang="en-US" sz="6600" dirty="0">
                <a:latin typeface="Times New Roman" panose="02020603050405020304" pitchFamily="18" charset="0"/>
                <a:cs typeface="Times New Roman" panose="02020603050405020304" pitchFamily="18" charset="0"/>
              </a:rPr>
              <a:t>-</a:t>
            </a:r>
          </a:p>
          <a:p>
            <a:pPr algn="ctr"/>
            <a:r>
              <a:rPr lang="en-US" sz="6600" dirty="0">
                <a:latin typeface="Times New Roman" panose="02020603050405020304" pitchFamily="18" charset="0"/>
                <a:cs typeface="Times New Roman" panose="02020603050405020304" pitchFamily="18" charset="0"/>
              </a:rPr>
              <a:t>AUC</a:t>
            </a:r>
          </a:p>
        </p:txBody>
      </p:sp>
    </p:spTree>
    <p:extLst>
      <p:ext uri="{BB962C8B-B14F-4D97-AF65-F5344CB8AC3E}">
        <p14:creationId xmlns:p14="http://schemas.microsoft.com/office/powerpoint/2010/main" val="6132889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577977" y="226972"/>
            <a:ext cx="4670298" cy="754761"/>
          </a:xfrm>
        </p:spPr>
        <p:txBody>
          <a:bodyPr/>
          <a:lstStyle/>
          <a:p>
            <a:pPr algn="l"/>
            <a:r>
              <a:rPr lang="en-US" sz="4000" dirty="0">
                <a:latin typeface="Century Gothic" panose="020B0502020202020204" pitchFamily="34" charset="0"/>
              </a:rPr>
              <a:t>Top 3 Models</a:t>
            </a:r>
            <a:endParaRPr lang="en-US" sz="4000"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23</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KDDM Final Project </a:t>
            </a:r>
            <a:endParaRPr lang="en-US" noProof="0" dirty="0"/>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2024</a:t>
            </a:r>
          </a:p>
        </p:txBody>
      </p:sp>
      <p:pic>
        <p:nvPicPr>
          <p:cNvPr id="8" name="Picture 7" descr="A graph showing different colored bars&#10;&#10;Description automatically generated">
            <a:extLst>
              <a:ext uri="{FF2B5EF4-FFF2-40B4-BE49-F238E27FC236}">
                <a16:creationId xmlns:a16="http://schemas.microsoft.com/office/drawing/2014/main" id="{158CC271-58E0-8C9D-A7FA-92F7AC598E3E}"/>
              </a:ext>
            </a:extLst>
          </p:cNvPr>
          <p:cNvPicPr>
            <a:picLocks noChangeAspect="1"/>
          </p:cNvPicPr>
          <p:nvPr/>
        </p:nvPicPr>
        <p:blipFill>
          <a:blip r:embed="rId2"/>
          <a:stretch>
            <a:fillRect/>
          </a:stretch>
        </p:blipFill>
        <p:spPr>
          <a:xfrm>
            <a:off x="238125" y="981733"/>
            <a:ext cx="9744075" cy="5419171"/>
          </a:xfrm>
          <a:prstGeom prst="rect">
            <a:avLst/>
          </a:prstGeom>
        </p:spPr>
      </p:pic>
    </p:spTree>
    <p:extLst>
      <p:ext uri="{BB962C8B-B14F-4D97-AF65-F5344CB8AC3E}">
        <p14:creationId xmlns:p14="http://schemas.microsoft.com/office/powerpoint/2010/main" val="2011023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p:txBody>
          <a:bodyPr/>
          <a:lstStyle/>
          <a:p>
            <a:r>
              <a:rPr lang="en-US" altLang="zh-CN" dirty="0"/>
              <a:t>Summary</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961888" y="2944367"/>
            <a:ext cx="4818888" cy="2475357"/>
          </a:xfrm>
        </p:spPr>
        <p:txBody>
          <a:bodyPr/>
          <a:lstStyle/>
          <a:p>
            <a:r>
              <a:rPr lang="en-GB" altLang="zh-CN" dirty="0"/>
              <a:t>The study utilizes the "Airline Passenger Satisfaction" dataset, which includes variables such as demographics, flight details, and service quality ratings. Key steps include data preprocessing (handling missing data, encoding categorical variables), feature selection, and applying predictive models like logistic regression and random forests. The analysis highlights service quality, seat comfort, and customer service as major contributors to satisfaction, with model performance evaluated using metrics like accuracy and F1-score.</a:t>
            </a:r>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24</a:t>
            </a:fld>
            <a:endParaRPr lang="en-US" dirty="0"/>
          </a:p>
        </p:txBody>
      </p:sp>
      <p:pic>
        <p:nvPicPr>
          <p:cNvPr id="7" name="Picture Placeholder 6" descr="A group of people in an airplane&#10;&#10;Description automatically generated">
            <a:extLst>
              <a:ext uri="{FF2B5EF4-FFF2-40B4-BE49-F238E27FC236}">
                <a16:creationId xmlns:a16="http://schemas.microsoft.com/office/drawing/2014/main" id="{D790D6E7-E4B9-BB33-29E1-C50DDDF0B1CB}"/>
              </a:ext>
            </a:extLst>
          </p:cNvPr>
          <p:cNvPicPr>
            <a:picLocks noGrp="1" noChangeAspect="1"/>
          </p:cNvPicPr>
          <p:nvPr>
            <p:ph type="pic" sz="quarter" idx="13"/>
          </p:nvPr>
        </p:nvPicPr>
        <p:blipFill>
          <a:blip r:embed="rId2"/>
          <a:srcRect l="8908" r="7761"/>
          <a:stretch/>
        </p:blipFill>
        <p:spPr>
          <a:xfrm>
            <a:off x="233495" y="466725"/>
            <a:ext cx="4738555" cy="5734050"/>
          </a:xfrm>
        </p:spPr>
      </p:pic>
    </p:spTree>
    <p:extLst>
      <p:ext uri="{BB962C8B-B14F-4D97-AF65-F5344CB8AC3E}">
        <p14:creationId xmlns:p14="http://schemas.microsoft.com/office/powerpoint/2010/main" val="591722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3659124" y="2366391"/>
            <a:ext cx="4656201" cy="1138809"/>
          </a:xfr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US" sz="8000" dirty="0">
                <a:solidFill>
                  <a:schemeClr val="tx1"/>
                </a:solidFill>
                <a:latin typeface="Aptos" panose="020B0004020202020204" pitchFamily="34" charset="0"/>
              </a:rPr>
              <a:t>Thank you</a:t>
            </a:r>
          </a:p>
        </p:txBody>
      </p:sp>
    </p:spTree>
    <p:extLst>
      <p:ext uri="{BB962C8B-B14F-4D97-AF65-F5344CB8AC3E}">
        <p14:creationId xmlns:p14="http://schemas.microsoft.com/office/powerpoint/2010/main" val="239758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a:off x="542925" y="1947672"/>
            <a:ext cx="3398139" cy="2862072"/>
          </a:xfrm>
        </p:spPr>
        <p:txBody>
          <a:bodyPr/>
          <a:lstStyle/>
          <a:p>
            <a:r>
              <a:rPr lang="en-US" dirty="0"/>
              <a:t>Agenda</a:t>
            </a:r>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2"/>
          <a:srcRect/>
          <a:stretch/>
        </p:blipFill>
        <p:spPr/>
      </p:pic>
      <p:sp>
        <p:nvSpPr>
          <p:cNvPr id="8" name="Text Placeholder 7">
            <a:extLst>
              <a:ext uri="{FF2B5EF4-FFF2-40B4-BE49-F238E27FC236}">
                <a16:creationId xmlns:a16="http://schemas.microsoft.com/office/drawing/2014/main" id="{A166C0EF-C5A6-69F2-BCD5-6F3E10322961}"/>
              </a:ext>
            </a:extLst>
          </p:cNvPr>
          <p:cNvSpPr>
            <a:spLocks noGrp="1"/>
          </p:cNvSpPr>
          <p:nvPr>
            <p:ph type="body" sz="quarter" idx="15"/>
          </p:nvPr>
        </p:nvSpPr>
        <p:spPr>
          <a:xfrm>
            <a:off x="5769863" y="581814"/>
            <a:ext cx="4831461" cy="338328"/>
          </a:xfrm>
        </p:spPr>
        <p:txBody>
          <a:bodyPr/>
          <a:lstStyle/>
          <a:p>
            <a:r>
              <a:rPr lang="en-US" dirty="0"/>
              <a:t>Introduction and Problem Statement</a:t>
            </a:r>
          </a:p>
        </p:txBody>
      </p:sp>
      <p:pic>
        <p:nvPicPr>
          <p:cNvPr id="84" name="Picture Placeholder 83" descr="easel icon">
            <a:extLst>
              <a:ext uri="{FF2B5EF4-FFF2-40B4-BE49-F238E27FC236}">
                <a16:creationId xmlns:a16="http://schemas.microsoft.com/office/drawing/2014/main" id="{62583283-A6AD-B55E-25D4-E6CFB25B8FC2}"/>
              </a:ext>
            </a:extLst>
          </p:cNvPr>
          <p:cNvPicPr>
            <a:picLocks noGrp="1" noChangeAspect="1"/>
          </p:cNvPicPr>
          <p:nvPr>
            <p:ph type="pic" sz="quarter" idx="11"/>
          </p:nvPr>
        </p:nvPicPr>
        <p:blipFill rotWithShape="1">
          <a:blip r:embed="rId3"/>
          <a:srcRect/>
          <a:stretch/>
        </p:blipFill>
        <p:spPr/>
      </p:pic>
      <p:sp>
        <p:nvSpPr>
          <p:cNvPr id="9" name="Text Placeholder 8">
            <a:extLst>
              <a:ext uri="{FF2B5EF4-FFF2-40B4-BE49-F238E27FC236}">
                <a16:creationId xmlns:a16="http://schemas.microsoft.com/office/drawing/2014/main" id="{8A268DA4-D5BC-38AA-54EB-D10668305C7E}"/>
              </a:ext>
            </a:extLst>
          </p:cNvPr>
          <p:cNvSpPr>
            <a:spLocks noGrp="1"/>
          </p:cNvSpPr>
          <p:nvPr>
            <p:ph type="body" sz="quarter" idx="16"/>
          </p:nvPr>
        </p:nvSpPr>
        <p:spPr>
          <a:xfrm>
            <a:off x="5769862" y="1865022"/>
            <a:ext cx="4574287" cy="338328"/>
          </a:xfrm>
        </p:spPr>
        <p:txBody>
          <a:bodyPr/>
          <a:lstStyle/>
          <a:p>
            <a:r>
              <a:rPr lang="en-US" dirty="0"/>
              <a:t>Data Cleaning and Preprocessing</a:t>
            </a:r>
          </a:p>
        </p:txBody>
      </p:sp>
      <p:pic>
        <p:nvPicPr>
          <p:cNvPr id="86" name="Picture Placeholder 85" descr="ruler icon">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rotWithShape="1">
          <a:blip r:embed="rId4"/>
          <a:srcRect/>
          <a:stretch/>
        </p:blipFill>
        <p:spPr/>
      </p:pic>
      <p:sp>
        <p:nvSpPr>
          <p:cNvPr id="10" name="Text Placeholder 9">
            <a:extLst>
              <a:ext uri="{FF2B5EF4-FFF2-40B4-BE49-F238E27FC236}">
                <a16:creationId xmlns:a16="http://schemas.microsoft.com/office/drawing/2014/main" id="{D5589FD6-C049-67E3-0386-55C9E18A5B7F}"/>
              </a:ext>
            </a:extLst>
          </p:cNvPr>
          <p:cNvSpPr>
            <a:spLocks noGrp="1"/>
          </p:cNvSpPr>
          <p:nvPr>
            <p:ph type="body" sz="quarter" idx="17"/>
          </p:nvPr>
        </p:nvSpPr>
        <p:spPr>
          <a:xfrm>
            <a:off x="5769864" y="3162833"/>
            <a:ext cx="3840480" cy="338328"/>
          </a:xfrm>
        </p:spPr>
        <p:txBody>
          <a:bodyPr/>
          <a:lstStyle/>
          <a:p>
            <a:r>
              <a:rPr lang="en-US" dirty="0"/>
              <a:t>Exploratory Data Analysis</a:t>
            </a:r>
          </a:p>
        </p:txBody>
      </p:sp>
      <p:pic>
        <p:nvPicPr>
          <p:cNvPr id="88" name="Picture Placeholder 87" descr="strategy icon">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rotWithShape="1">
          <a:blip r:embed="rId5"/>
          <a:srcRect t="476" b="476"/>
          <a:stretch/>
        </p:blipFill>
        <p:spPr/>
      </p:pic>
      <p:sp>
        <p:nvSpPr>
          <p:cNvPr id="11" name="Text Placeholder 10">
            <a:extLst>
              <a:ext uri="{FF2B5EF4-FFF2-40B4-BE49-F238E27FC236}">
                <a16:creationId xmlns:a16="http://schemas.microsoft.com/office/drawing/2014/main" id="{ABEE4168-3FE3-7D58-F903-91FC215BAE4D}"/>
              </a:ext>
            </a:extLst>
          </p:cNvPr>
          <p:cNvSpPr>
            <a:spLocks noGrp="1"/>
          </p:cNvSpPr>
          <p:nvPr>
            <p:ph type="body" sz="quarter" idx="18"/>
          </p:nvPr>
        </p:nvSpPr>
        <p:spPr>
          <a:xfrm>
            <a:off x="5769864" y="4446041"/>
            <a:ext cx="3840480" cy="338328"/>
          </a:xfrm>
        </p:spPr>
        <p:txBody>
          <a:bodyPr/>
          <a:lstStyle/>
          <a:p>
            <a:r>
              <a:rPr lang="en-US" dirty="0"/>
              <a:t>Model Overview</a:t>
            </a:r>
          </a:p>
        </p:txBody>
      </p:sp>
      <p:pic>
        <p:nvPicPr>
          <p:cNvPr id="90" name="Picture Placeholder 89" descr="airplane icon">
            <a:extLst>
              <a:ext uri="{FF2B5EF4-FFF2-40B4-BE49-F238E27FC236}">
                <a16:creationId xmlns:a16="http://schemas.microsoft.com/office/drawing/2014/main" id="{B6EFDE8D-973A-9009-9237-3CDC19C43D60}"/>
              </a:ext>
            </a:extLst>
          </p:cNvPr>
          <p:cNvPicPr>
            <a:picLocks noGrp="1" noChangeAspect="1"/>
          </p:cNvPicPr>
          <p:nvPr>
            <p:ph type="pic" sz="quarter" idx="14"/>
          </p:nvPr>
        </p:nvPicPr>
        <p:blipFill rotWithShape="1">
          <a:blip r:embed="rId6"/>
          <a:srcRect/>
          <a:stretch/>
        </p:blipFill>
        <p:spPr/>
      </p:pic>
      <p:sp>
        <p:nvSpPr>
          <p:cNvPr id="12" name="Text Placeholder 11">
            <a:extLst>
              <a:ext uri="{FF2B5EF4-FFF2-40B4-BE49-F238E27FC236}">
                <a16:creationId xmlns:a16="http://schemas.microsoft.com/office/drawing/2014/main" id="{BC99BB05-2464-9628-4AF6-F75298B4B89E}"/>
              </a:ext>
            </a:extLst>
          </p:cNvPr>
          <p:cNvSpPr>
            <a:spLocks noGrp="1"/>
          </p:cNvSpPr>
          <p:nvPr>
            <p:ph type="body" sz="quarter" idx="19"/>
          </p:nvPr>
        </p:nvSpPr>
        <p:spPr>
          <a:xfrm>
            <a:off x="5769863" y="5826196"/>
            <a:ext cx="3840480" cy="338328"/>
          </a:xfrm>
        </p:spPr>
        <p:txBody>
          <a:bodyPr/>
          <a:lstStyle/>
          <a:p>
            <a:r>
              <a:rPr lang="en-US" dirty="0"/>
              <a:t>Comparison and Conclusion</a:t>
            </a:r>
          </a:p>
        </p:txBody>
      </p:sp>
    </p:spTree>
    <p:extLst>
      <p:ext uri="{BB962C8B-B14F-4D97-AF65-F5344CB8AC3E}">
        <p14:creationId xmlns:p14="http://schemas.microsoft.com/office/powerpoint/2010/main" val="866533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274064" y="982876"/>
            <a:ext cx="5038344" cy="1170389"/>
          </a:xfrm>
        </p:spPr>
        <p:txBody>
          <a:bodyPr/>
          <a:lstStyle/>
          <a:p>
            <a:r>
              <a:rPr lang="en-US" sz="4000" dirty="0">
                <a:latin typeface="Times New Roman" panose="02020603050405020304" pitchFamily="18" charset="0"/>
                <a:cs typeface="Times New Roman" panose="02020603050405020304" pitchFamily="18" charset="0"/>
              </a:rPr>
              <a:t>Introduction &amp; Problem Statement</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274064" y="2483825"/>
            <a:ext cx="5010912" cy="2130552"/>
          </a:xfrm>
        </p:spPr>
        <p:txBody>
          <a:bodyPr/>
          <a:lstStyle/>
          <a:p>
            <a:r>
              <a:rPr lang="en-GB" sz="1800" b="1" dirty="0">
                <a:latin typeface="Times New Roman" panose="02020603050405020304" pitchFamily="18" charset="0"/>
                <a:cs typeface="Times New Roman" panose="02020603050405020304" pitchFamily="18" charset="0"/>
              </a:rPr>
              <a:t>Goal:  </a:t>
            </a:r>
            <a:r>
              <a:rPr lang="en-GB" sz="1800" dirty="0"/>
              <a:t>Analyse airline passenger satisfaction to identify factors influencing customer satisfaction and dissatisfaction.</a:t>
            </a:r>
          </a:p>
          <a:p>
            <a:endParaRPr lang="en-GB" sz="1800" dirty="0"/>
          </a:p>
          <a:p>
            <a:r>
              <a:rPr lang="en-GB" sz="1800" b="1" dirty="0">
                <a:latin typeface="Times New Roman" panose="02020603050405020304" pitchFamily="18" charset="0"/>
                <a:cs typeface="Times New Roman" panose="02020603050405020304" pitchFamily="18" charset="0"/>
              </a:rPr>
              <a:t>Problem Statement: </a:t>
            </a:r>
            <a:r>
              <a:rPr lang="en-GB" sz="1800" dirty="0"/>
              <a:t>Airline companies face challenges in maintaining high customer satisfaction. This analysis aims to help improve service quality by identifying key drivers of satisfaction.</a:t>
            </a:r>
            <a:endParaRPr lang="en-US" sz="1800"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4</a:t>
            </a:fld>
            <a:endParaRPr lang="en-US" dirty="0"/>
          </a:p>
        </p:txBody>
      </p:sp>
      <p:pic>
        <p:nvPicPr>
          <p:cNvPr id="9" name="Picture Placeholder 8" descr="Person looking at a passing subway">
            <a:extLst>
              <a:ext uri="{FF2B5EF4-FFF2-40B4-BE49-F238E27FC236}">
                <a16:creationId xmlns:a16="http://schemas.microsoft.com/office/drawing/2014/main" id="{D26F3A65-B8F9-DBD4-E895-7373E71BBC1E}"/>
              </a:ext>
            </a:extLst>
          </p:cNvPr>
          <p:cNvPicPr>
            <a:picLocks noGrp="1" noChangeAspect="1"/>
          </p:cNvPicPr>
          <p:nvPr>
            <p:ph type="pic" sz="quarter" idx="13"/>
          </p:nvPr>
        </p:nvPicPr>
        <p:blipFill>
          <a:blip r:embed="rId2"/>
          <a:srcRect l="59279" r="1347"/>
          <a:stretch/>
        </p:blipFill>
        <p:spPr>
          <a:xfrm>
            <a:off x="8141109" y="0"/>
            <a:ext cx="4050891" cy="6858000"/>
          </a:xfrm>
        </p:spPr>
      </p:pic>
    </p:spTree>
    <p:extLst>
      <p:ext uri="{BB962C8B-B14F-4D97-AF65-F5344CB8AC3E}">
        <p14:creationId xmlns:p14="http://schemas.microsoft.com/office/powerpoint/2010/main" val="378000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625CB-C364-350B-2444-0351D3B94ECC}"/>
              </a:ext>
            </a:extLst>
          </p:cNvPr>
          <p:cNvSpPr>
            <a:spLocks noGrp="1"/>
          </p:cNvSpPr>
          <p:nvPr>
            <p:ph type="title"/>
          </p:nvPr>
        </p:nvSpPr>
        <p:spPr>
          <a:xfrm>
            <a:off x="1139952" y="512064"/>
            <a:ext cx="9912096" cy="1061097"/>
          </a:xfrm>
        </p:spPr>
        <p:txBody>
          <a:bodyPr/>
          <a:lstStyle/>
          <a:p>
            <a:r>
              <a:rPr lang="en-US" sz="5400" dirty="0">
                <a:latin typeface="Times New Roman" panose="02020603050405020304" pitchFamily="18" charset="0"/>
                <a:cs typeface="Times New Roman" panose="02020603050405020304" pitchFamily="18" charset="0"/>
              </a:rPr>
              <a:t>Introduction &amp; Problem Statement</a:t>
            </a:r>
          </a:p>
        </p:txBody>
      </p:sp>
      <p:sp useBgFill="1">
        <p:nvSpPr>
          <p:cNvPr id="3" name="Content Placeholder 2">
            <a:extLst>
              <a:ext uri="{FF2B5EF4-FFF2-40B4-BE49-F238E27FC236}">
                <a16:creationId xmlns:a16="http://schemas.microsoft.com/office/drawing/2014/main" id="{5C175CE9-37AA-51D4-893A-A793108E4864}"/>
              </a:ext>
            </a:extLst>
          </p:cNvPr>
          <p:cNvSpPr>
            <a:spLocks noGrp="1"/>
          </p:cNvSpPr>
          <p:nvPr>
            <p:ph idx="1"/>
          </p:nvPr>
        </p:nvSpPr>
        <p:spPr>
          <a:xfrm>
            <a:off x="484632" y="1810512"/>
            <a:ext cx="11000232" cy="4535424"/>
          </a:xfrm>
        </p:spPr>
        <p:txBody>
          <a:bodyPr/>
          <a:lstStyle/>
          <a:p>
            <a:r>
              <a:rPr lang="en-GB" sz="1800" b="1" dirty="0">
                <a:latin typeface="Times New Roman" panose="02020603050405020304" pitchFamily="18" charset="0"/>
                <a:cs typeface="Times New Roman" panose="02020603050405020304" pitchFamily="18" charset="0"/>
              </a:rPr>
              <a:t>Problem Context</a:t>
            </a:r>
            <a:r>
              <a:rPr lang="en-GB" sz="1800" dirty="0">
                <a:latin typeface="Times New Roman" panose="02020603050405020304" pitchFamily="18" charset="0"/>
                <a:cs typeface="Times New Roman" panose="02020603050405020304" pitchFamily="18" charset="0"/>
              </a:rPr>
              <a:t>: The primary objective is to analyse various factors affecting airline passenger satisfaction and classify passengers as "Satisfied" or "Neutral/Dissatisfied.“</a:t>
            </a:r>
          </a:p>
          <a:p>
            <a:r>
              <a:rPr lang="en-GB" sz="1800" b="1" dirty="0">
                <a:latin typeface="Times New Roman" panose="02020603050405020304" pitchFamily="18" charset="0"/>
                <a:cs typeface="Times New Roman" panose="02020603050405020304" pitchFamily="18" charset="0"/>
              </a:rPr>
              <a:t>Data Utilization: </a:t>
            </a:r>
            <a:r>
              <a:rPr lang="en-GB" sz="1800" dirty="0">
                <a:latin typeface="Times New Roman" panose="02020603050405020304" pitchFamily="18" charset="0"/>
                <a:cs typeface="Times New Roman" panose="02020603050405020304" pitchFamily="18" charset="0"/>
              </a:rPr>
              <a:t>Utilizing a dataset that includes key demographic, travel, and service-related features (e.g., Type of Travel, Class, Inflight Service Scores, and Delays), the project seeks to process and analyse this data effectively to make accurate classifications.</a:t>
            </a:r>
          </a:p>
          <a:p>
            <a:r>
              <a:rPr lang="en-GB" sz="1800" b="1" dirty="0">
                <a:latin typeface="Times New Roman" panose="02020603050405020304" pitchFamily="18" charset="0"/>
                <a:cs typeface="Times New Roman" panose="02020603050405020304" pitchFamily="18" charset="0"/>
              </a:rPr>
              <a:t>Algorithm Evaluation: </a:t>
            </a:r>
            <a:r>
              <a:rPr lang="en-GB" sz="1800" dirty="0">
                <a:latin typeface="Times New Roman" panose="02020603050405020304" pitchFamily="18" charset="0"/>
                <a:cs typeface="Times New Roman" panose="02020603050405020304" pitchFamily="18" charset="0"/>
              </a:rPr>
              <a:t>Multiple machine learning algorithms, including Logistic Regression, K-Nearest Neighbours (KNN), Naïve Bayes, Decision Tree, Random Forest, Support Vector Machine (SVM), Artificial Neural Networks (ANN), and Gradient Boosting Machines, are implemented and evaluated. The aim is to determine which algorithm or algorithms are most effective in this classification task.</a:t>
            </a:r>
          </a:p>
          <a:p>
            <a:r>
              <a:rPr lang="en-GB" sz="1800" b="1" dirty="0">
                <a:latin typeface="Times New Roman" panose="02020603050405020304" pitchFamily="18" charset="0"/>
                <a:cs typeface="Times New Roman" panose="02020603050405020304" pitchFamily="18" charset="0"/>
              </a:rPr>
              <a:t>Performance Metrics: </a:t>
            </a:r>
            <a:r>
              <a:rPr lang="en-GB" sz="1800" dirty="0">
                <a:latin typeface="Times New Roman" panose="02020603050405020304" pitchFamily="18" charset="0"/>
                <a:cs typeface="Times New Roman" panose="02020603050405020304" pitchFamily="18" charset="0"/>
              </a:rPr>
              <a:t>The effectiveness of each algorithm is assessed using key performance metrics such as accuracy, classification report, and confusion matrix. These metrics provide insights into how well each model performs in terms of both overall accuracy and its ability to minimize misclassification.</a:t>
            </a:r>
          </a:p>
          <a:p>
            <a:r>
              <a:rPr lang="en-GB" sz="1800" b="1" dirty="0">
                <a:latin typeface="Times New Roman" panose="02020603050405020304" pitchFamily="18" charset="0"/>
                <a:cs typeface="Times New Roman" panose="02020603050405020304" pitchFamily="18" charset="0"/>
              </a:rPr>
              <a:t>Comparative Analysis: </a:t>
            </a:r>
            <a:r>
              <a:rPr lang="en-GB" sz="1800" dirty="0">
                <a:latin typeface="Times New Roman" panose="02020603050405020304" pitchFamily="18" charset="0"/>
                <a:cs typeface="Times New Roman" panose="02020603050405020304" pitchFamily="18" charset="0"/>
              </a:rPr>
              <a:t>A comparative analysis of the results from each algorithm is conducted. This involves examining their performance metrics to identify strengths and weaknesses, thereby determining the most suitable model or models for accurately classifying passengers as Satisfied or Neutral/Dissatisfied.</a:t>
            </a:r>
            <a:endParaRPr lang="en-US"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89F5E72-D40F-06B0-F096-0D47CEA33960}"/>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
        <p:nvSpPr>
          <p:cNvPr id="5" name="Footer Placeholder 4">
            <a:extLst>
              <a:ext uri="{FF2B5EF4-FFF2-40B4-BE49-F238E27FC236}">
                <a16:creationId xmlns:a16="http://schemas.microsoft.com/office/drawing/2014/main" id="{5AA96A08-7CC8-7CE4-2115-0C6D06C8C063}"/>
              </a:ext>
            </a:extLst>
          </p:cNvPr>
          <p:cNvSpPr>
            <a:spLocks noGrp="1"/>
          </p:cNvSpPr>
          <p:nvPr>
            <p:ph type="ftr" sz="quarter" idx="11"/>
          </p:nvPr>
        </p:nvSpPr>
        <p:spPr/>
        <p:txBody>
          <a:bodyPr/>
          <a:lstStyle/>
          <a:p>
            <a:endParaRPr lang="en-US" noProof="0" dirty="0"/>
          </a:p>
          <a:p>
            <a:r>
              <a:rPr lang="en-US" noProof="0" dirty="0"/>
              <a:t>KDDM Final Project</a:t>
            </a:r>
          </a:p>
          <a:p>
            <a:endParaRPr lang="en-US" noProof="0" dirty="0"/>
          </a:p>
        </p:txBody>
      </p:sp>
      <p:sp>
        <p:nvSpPr>
          <p:cNvPr id="6" name="Date Placeholder 5">
            <a:extLst>
              <a:ext uri="{FF2B5EF4-FFF2-40B4-BE49-F238E27FC236}">
                <a16:creationId xmlns:a16="http://schemas.microsoft.com/office/drawing/2014/main" id="{BD077FCA-4EF4-AC85-E5CF-A825C1BCF718}"/>
              </a:ext>
            </a:extLst>
          </p:cNvPr>
          <p:cNvSpPr>
            <a:spLocks noGrp="1"/>
          </p:cNvSpPr>
          <p:nvPr>
            <p:ph type="dt" sz="half" idx="10"/>
          </p:nvPr>
        </p:nvSpPr>
        <p:spPr/>
        <p:txBody>
          <a:bodyPr/>
          <a:lstStyle/>
          <a:p>
            <a:r>
              <a:rPr lang="en-US" noProof="0" dirty="0"/>
              <a:t>2024</a:t>
            </a:r>
          </a:p>
        </p:txBody>
      </p:sp>
    </p:spTree>
    <p:extLst>
      <p:ext uri="{BB962C8B-B14F-4D97-AF65-F5344CB8AC3E}">
        <p14:creationId xmlns:p14="http://schemas.microsoft.com/office/powerpoint/2010/main" val="1184934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629068" y="2459736"/>
            <a:ext cx="3240712" cy="1938528"/>
          </a:xfrm>
        </p:spPr>
        <p:txBody>
          <a:bodyPr/>
          <a:lstStyle/>
          <a:p>
            <a:r>
              <a:rPr lang="en-US" dirty="0"/>
              <a:t>Dataset</a:t>
            </a:r>
          </a:p>
        </p:txBody>
      </p:sp>
      <p:pic>
        <p:nvPicPr>
          <p:cNvPr id="8" name="Picture Placeholder 7" descr="A person talking to another person on an airplane&#10;&#10;Description automatically generated">
            <a:extLst>
              <a:ext uri="{FF2B5EF4-FFF2-40B4-BE49-F238E27FC236}">
                <a16:creationId xmlns:a16="http://schemas.microsoft.com/office/drawing/2014/main" id="{0416F79D-D25C-E6B7-D9D5-7927251B74E1}"/>
              </a:ext>
            </a:extLst>
          </p:cNvPr>
          <p:cNvPicPr>
            <a:picLocks noGrp="1" noChangeAspect="1"/>
          </p:cNvPicPr>
          <p:nvPr>
            <p:ph type="pic" sz="quarter" idx="10"/>
          </p:nvPr>
        </p:nvPicPr>
        <p:blipFill>
          <a:blip r:embed="rId2"/>
          <a:srcRect l="10492" r="15226"/>
          <a:stretch/>
        </p:blipFill>
        <p:spPr>
          <a:xfrm>
            <a:off x="4539652" y="263308"/>
            <a:ext cx="6344658" cy="5897880"/>
          </a:xfrm>
        </p:spPr>
      </p:pic>
      <p:sp>
        <p:nvSpPr>
          <p:cNvPr id="10" name="TextBox 9">
            <a:extLst>
              <a:ext uri="{FF2B5EF4-FFF2-40B4-BE49-F238E27FC236}">
                <a16:creationId xmlns:a16="http://schemas.microsoft.com/office/drawing/2014/main" id="{3E895EF7-F2A2-5F8F-1F94-EC81446E6A79}"/>
              </a:ext>
            </a:extLst>
          </p:cNvPr>
          <p:cNvSpPr txBox="1"/>
          <p:nvPr/>
        </p:nvSpPr>
        <p:spPr>
          <a:xfrm>
            <a:off x="1838436" y="3448665"/>
            <a:ext cx="3687097" cy="369332"/>
          </a:xfrm>
          <a:prstGeom prst="rect">
            <a:avLst/>
          </a:prstGeom>
          <a:noFill/>
        </p:spPr>
        <p:txBody>
          <a:bodyPr wrap="square" rtlCol="0">
            <a:spAutoFit/>
          </a:bodyPr>
          <a:lstStyle/>
          <a:p>
            <a:r>
              <a:rPr lang="en-US" dirty="0">
                <a:solidFill>
                  <a:srgbClr val="828683"/>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Link For Dataset : Kaggle</a:t>
            </a:r>
            <a:endParaRPr lang="en-US"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23DA4A9-9985-8AEA-5EB6-6373A2134817}"/>
              </a:ext>
            </a:extLst>
          </p:cNvPr>
          <p:cNvSpPr txBox="1"/>
          <p:nvPr/>
        </p:nvSpPr>
        <p:spPr>
          <a:xfrm>
            <a:off x="2074410" y="3738798"/>
            <a:ext cx="391058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Flight Satisfaction</a:t>
            </a:r>
          </a:p>
        </p:txBody>
      </p:sp>
    </p:spTree>
    <p:extLst>
      <p:ext uri="{BB962C8B-B14F-4D97-AF65-F5344CB8AC3E}">
        <p14:creationId xmlns:p14="http://schemas.microsoft.com/office/powerpoint/2010/main" val="375226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790F-72EB-193F-84BB-5EBD4C52D3F1}"/>
              </a:ext>
            </a:extLst>
          </p:cNvPr>
          <p:cNvSpPr>
            <a:spLocks noGrp="1"/>
          </p:cNvSpPr>
          <p:nvPr>
            <p:ph type="title"/>
          </p:nvPr>
        </p:nvSpPr>
        <p:spPr/>
        <p:txBody>
          <a:bodyPr/>
          <a:lstStyle/>
          <a:p>
            <a:r>
              <a:rPr lang="en-US" dirty="0"/>
              <a:t>Data Set Overview</a:t>
            </a:r>
          </a:p>
        </p:txBody>
      </p:sp>
      <p:sp>
        <p:nvSpPr>
          <p:cNvPr id="3" name="Content Placeholder 2">
            <a:extLst>
              <a:ext uri="{FF2B5EF4-FFF2-40B4-BE49-F238E27FC236}">
                <a16:creationId xmlns:a16="http://schemas.microsoft.com/office/drawing/2014/main" id="{D6332BEF-6BEB-80BC-7F24-3625F36AD90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Description of the Dataset</a:t>
            </a:r>
          </a:p>
          <a:p>
            <a:pPr lvl="1"/>
            <a:r>
              <a:rPr lang="en-US" dirty="0">
                <a:latin typeface="Times New Roman" panose="02020603050405020304" pitchFamily="18" charset="0"/>
                <a:cs typeface="Times New Roman" panose="02020603050405020304" pitchFamily="18" charset="0"/>
              </a:rPr>
              <a:t>Dataset Source: Contains training data with 103,904 records and testing data with 25,976 records.</a:t>
            </a:r>
          </a:p>
          <a:p>
            <a:pPr lvl="1"/>
            <a:r>
              <a:rPr lang="en-US" dirty="0">
                <a:latin typeface="Times New Roman" panose="02020603050405020304" pitchFamily="18" charset="0"/>
                <a:cs typeface="Times New Roman" panose="02020603050405020304" pitchFamily="18" charset="0"/>
              </a:rPr>
              <a:t>Features:</a:t>
            </a:r>
          </a:p>
          <a:p>
            <a:pPr lvl="2"/>
            <a:r>
              <a:rPr lang="en-US" dirty="0">
                <a:latin typeface="Times New Roman" panose="02020603050405020304" pitchFamily="18" charset="0"/>
                <a:cs typeface="Times New Roman" panose="02020603050405020304" pitchFamily="18" charset="0"/>
              </a:rPr>
              <a:t>Demographics: Gender, Age</a:t>
            </a:r>
          </a:p>
          <a:p>
            <a:pPr lvl="2"/>
            <a:r>
              <a:rPr lang="en-US" dirty="0">
                <a:latin typeface="Times New Roman" panose="02020603050405020304" pitchFamily="18" charset="0"/>
                <a:cs typeface="Times New Roman" panose="02020603050405020304" pitchFamily="18" charset="0"/>
              </a:rPr>
              <a:t>Customer info: Customer Type, Type of Travel, Class</a:t>
            </a:r>
          </a:p>
          <a:p>
            <a:pPr lvl="2"/>
            <a:r>
              <a:rPr lang="en-US" dirty="0">
                <a:latin typeface="Times New Roman" panose="02020603050405020304" pitchFamily="18" charset="0"/>
                <a:cs typeface="Times New Roman" panose="02020603050405020304" pitchFamily="18" charset="0"/>
              </a:rPr>
              <a:t>Service ratings: Inflight </a:t>
            </a: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service, Food and drink, Seat comfort, etc.</a:t>
            </a:r>
          </a:p>
          <a:p>
            <a:pPr lvl="2"/>
            <a:r>
              <a:rPr lang="en-US" dirty="0">
                <a:latin typeface="Times New Roman" panose="02020603050405020304" pitchFamily="18" charset="0"/>
                <a:cs typeface="Times New Roman" panose="02020603050405020304" pitchFamily="18" charset="0"/>
              </a:rPr>
              <a:t>Flight details: Flight Distance, Departure Delay in Minutes, Arrival Delay in Minutes</a:t>
            </a:r>
          </a:p>
          <a:p>
            <a:pPr lvl="2"/>
            <a:r>
              <a:rPr lang="en-US" dirty="0">
                <a:latin typeface="Times New Roman" panose="02020603050405020304" pitchFamily="18" charset="0"/>
                <a:cs typeface="Times New Roman" panose="02020603050405020304" pitchFamily="18" charset="0"/>
              </a:rPr>
              <a:t>Target: satisfaction (Satisfied vs Neutral/Dissatisfied)</a:t>
            </a:r>
          </a:p>
          <a:p>
            <a:pPr lvl="1"/>
            <a:r>
              <a:rPr lang="en-US" dirty="0">
                <a:latin typeface="Times New Roman" panose="02020603050405020304" pitchFamily="18" charset="0"/>
                <a:cs typeface="Times New Roman" panose="02020603050405020304" pitchFamily="18" charset="0"/>
              </a:rPr>
              <a:t>Challenges: Handling missing data, diverse feature types (categorical, numerical).</a:t>
            </a:r>
          </a:p>
        </p:txBody>
      </p:sp>
      <p:sp>
        <p:nvSpPr>
          <p:cNvPr id="4" name="Slide Number Placeholder 3">
            <a:extLst>
              <a:ext uri="{FF2B5EF4-FFF2-40B4-BE49-F238E27FC236}">
                <a16:creationId xmlns:a16="http://schemas.microsoft.com/office/drawing/2014/main" id="{44D6BE80-CF17-F249-325A-1448CB28FCCB}"/>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
        <p:nvSpPr>
          <p:cNvPr id="5" name="Footer Placeholder 4">
            <a:extLst>
              <a:ext uri="{FF2B5EF4-FFF2-40B4-BE49-F238E27FC236}">
                <a16:creationId xmlns:a16="http://schemas.microsoft.com/office/drawing/2014/main" id="{4F0A26D3-B61F-116E-9064-78328729896B}"/>
              </a:ext>
            </a:extLst>
          </p:cNvPr>
          <p:cNvSpPr>
            <a:spLocks noGrp="1"/>
          </p:cNvSpPr>
          <p:nvPr>
            <p:ph type="ftr" sz="quarter" idx="11"/>
          </p:nvPr>
        </p:nvSpPr>
        <p:spPr/>
        <p:txBody>
          <a:bodyPr/>
          <a:lstStyle/>
          <a:p>
            <a:r>
              <a:rPr lang="en-US" dirty="0"/>
              <a:t>KDDM Final Project</a:t>
            </a:r>
          </a:p>
        </p:txBody>
      </p:sp>
      <p:sp>
        <p:nvSpPr>
          <p:cNvPr id="6" name="Date Placeholder 5">
            <a:extLst>
              <a:ext uri="{FF2B5EF4-FFF2-40B4-BE49-F238E27FC236}">
                <a16:creationId xmlns:a16="http://schemas.microsoft.com/office/drawing/2014/main" id="{6EE22924-EC34-F478-D89B-A432BD29885C}"/>
              </a:ext>
            </a:extLst>
          </p:cNvPr>
          <p:cNvSpPr>
            <a:spLocks noGrp="1"/>
          </p:cNvSpPr>
          <p:nvPr>
            <p:ph type="dt" sz="half" idx="10"/>
          </p:nvPr>
        </p:nvSpPr>
        <p:spPr/>
        <p:txBody>
          <a:bodyPr/>
          <a:lstStyle/>
          <a:p>
            <a:r>
              <a:rPr lang="en-US" noProof="0" dirty="0"/>
              <a:t>2024</a:t>
            </a:r>
          </a:p>
        </p:txBody>
      </p:sp>
    </p:spTree>
    <p:extLst>
      <p:ext uri="{BB962C8B-B14F-4D97-AF65-F5344CB8AC3E}">
        <p14:creationId xmlns:p14="http://schemas.microsoft.com/office/powerpoint/2010/main" val="395693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64653"/>
        </a:solidFill>
        <a:effectLst/>
      </p:bgPr>
    </p:bg>
    <p:spTree>
      <p:nvGrpSpPr>
        <p:cNvPr id="1" name="">
          <a:extLst>
            <a:ext uri="{FF2B5EF4-FFF2-40B4-BE49-F238E27FC236}">
              <a16:creationId xmlns:a16="http://schemas.microsoft.com/office/drawing/2014/main" id="{A02D0554-9375-4229-FC13-28DE7AB0194B}"/>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CDB0B302-4D15-7361-09DF-B13F79137C55}"/>
              </a:ext>
            </a:extLst>
          </p:cNvPr>
          <p:cNvSpPr>
            <a:spLocks noGrp="1"/>
          </p:cNvSpPr>
          <p:nvPr>
            <p:ph type="title"/>
          </p:nvPr>
        </p:nvSpPr>
        <p:spPr>
          <a:xfrm>
            <a:off x="372787" y="246022"/>
            <a:ext cx="6537198" cy="773811"/>
          </a:xfrm>
        </p:spPr>
        <p:txBody>
          <a:bodyPr/>
          <a:lstStyle/>
          <a:p>
            <a:pPr algn="l"/>
            <a:r>
              <a:rPr lang="en-US" sz="4400" dirty="0">
                <a:solidFill>
                  <a:schemeClr val="bg1"/>
                </a:solidFill>
                <a:latin typeface="Times New Roman" panose="02020603050405020304" pitchFamily="18" charset="0"/>
                <a:cs typeface="Times New Roman" panose="02020603050405020304" pitchFamily="18" charset="0"/>
              </a:rPr>
              <a:t>Exploratory Data Analysis 1</a:t>
            </a:r>
          </a:p>
        </p:txBody>
      </p:sp>
      <p:sp>
        <p:nvSpPr>
          <p:cNvPr id="15" name="Slide Number Placeholder 14">
            <a:extLst>
              <a:ext uri="{FF2B5EF4-FFF2-40B4-BE49-F238E27FC236}">
                <a16:creationId xmlns:a16="http://schemas.microsoft.com/office/drawing/2014/main" id="{37F8FA38-F00A-7294-0BA4-7A057D7EED83}"/>
              </a:ext>
            </a:extLst>
          </p:cNvPr>
          <p:cNvSpPr>
            <a:spLocks noGrp="1"/>
          </p:cNvSpPr>
          <p:nvPr>
            <p:ph type="sldNum" sz="quarter" idx="12"/>
          </p:nvPr>
        </p:nvSpPr>
        <p:spPr/>
        <p:txBody>
          <a:bodyPr/>
          <a:lstStyle/>
          <a:p>
            <a:fld id="{8D0AFDD5-844D-364D-8AEC-50CF4D36D55D}" type="slidenum">
              <a:rPr lang="en-US" noProof="0" smtClean="0"/>
              <a:pPr/>
              <a:t>8</a:t>
            </a:fld>
            <a:endParaRPr lang="en-US" noProof="0"/>
          </a:p>
        </p:txBody>
      </p:sp>
      <p:sp>
        <p:nvSpPr>
          <p:cNvPr id="16" name="Footer Placeholder 15">
            <a:extLst>
              <a:ext uri="{FF2B5EF4-FFF2-40B4-BE49-F238E27FC236}">
                <a16:creationId xmlns:a16="http://schemas.microsoft.com/office/drawing/2014/main" id="{6FD61C4A-7940-4124-CE61-A49C8569AD86}"/>
              </a:ext>
            </a:extLst>
          </p:cNvPr>
          <p:cNvSpPr>
            <a:spLocks noGrp="1"/>
          </p:cNvSpPr>
          <p:nvPr>
            <p:ph type="ftr" sz="quarter" idx="11"/>
          </p:nvPr>
        </p:nvSpPr>
        <p:spPr/>
        <p:txBody>
          <a:bodyPr/>
          <a:lstStyle/>
          <a:p>
            <a:r>
              <a:rPr lang="en-US" dirty="0"/>
              <a:t>KDDM Final Project </a:t>
            </a:r>
            <a:endParaRPr lang="en-US" noProof="0" dirty="0"/>
          </a:p>
        </p:txBody>
      </p:sp>
      <p:sp>
        <p:nvSpPr>
          <p:cNvPr id="17" name="Date Placeholder 16">
            <a:extLst>
              <a:ext uri="{FF2B5EF4-FFF2-40B4-BE49-F238E27FC236}">
                <a16:creationId xmlns:a16="http://schemas.microsoft.com/office/drawing/2014/main" id="{58EEB185-2792-E87B-6A08-6EF59D644B10}"/>
              </a:ext>
            </a:extLst>
          </p:cNvPr>
          <p:cNvSpPr>
            <a:spLocks noGrp="1"/>
          </p:cNvSpPr>
          <p:nvPr>
            <p:ph type="dt" sz="half" idx="10"/>
          </p:nvPr>
        </p:nvSpPr>
        <p:spPr/>
        <p:txBody>
          <a:bodyPr/>
          <a:lstStyle/>
          <a:p>
            <a:r>
              <a:rPr lang="en-US" noProof="0" dirty="0"/>
              <a:t>2024</a:t>
            </a:r>
          </a:p>
        </p:txBody>
      </p:sp>
      <p:pic>
        <p:nvPicPr>
          <p:cNvPr id="3" name="Picture 2" descr="A graph showing a distribution of satisfaction&#10;&#10;Description automatically generated">
            <a:extLst>
              <a:ext uri="{FF2B5EF4-FFF2-40B4-BE49-F238E27FC236}">
                <a16:creationId xmlns:a16="http://schemas.microsoft.com/office/drawing/2014/main" id="{4E13D00A-9B6A-4916-6324-37FA7AA13059}"/>
              </a:ext>
            </a:extLst>
          </p:cNvPr>
          <p:cNvPicPr>
            <a:picLocks noChangeAspect="1"/>
          </p:cNvPicPr>
          <p:nvPr/>
        </p:nvPicPr>
        <p:blipFill>
          <a:blip r:embed="rId2"/>
          <a:stretch>
            <a:fillRect/>
          </a:stretch>
        </p:blipFill>
        <p:spPr>
          <a:xfrm>
            <a:off x="372787" y="1081569"/>
            <a:ext cx="8171138" cy="5152924"/>
          </a:xfrm>
          <a:prstGeom prst="rect">
            <a:avLst/>
          </a:prstGeom>
        </p:spPr>
      </p:pic>
      <p:sp>
        <p:nvSpPr>
          <p:cNvPr id="12" name="Rectangle 5">
            <a:extLst>
              <a:ext uri="{FF2B5EF4-FFF2-40B4-BE49-F238E27FC236}">
                <a16:creationId xmlns:a16="http://schemas.microsoft.com/office/drawing/2014/main" id="{7AFC96C8-49A8-9FFE-DEEE-F68CE375A6F5}"/>
              </a:ext>
            </a:extLst>
          </p:cNvPr>
          <p:cNvSpPr>
            <a:spLocks noChangeArrowheads="1"/>
          </p:cNvSpPr>
          <p:nvPr/>
        </p:nvSpPr>
        <p:spPr bwMode="auto">
          <a:xfrm>
            <a:off x="8963025" y="790339"/>
            <a:ext cx="29718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bar graph shows the distribution of satisfaction levels, where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0 = dissatisfied</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1 = satisfied</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The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y-axis</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represents the count of individuals in each category.</a:t>
            </a:r>
          </a:p>
        </p:txBody>
      </p:sp>
      <p:sp>
        <p:nvSpPr>
          <p:cNvPr id="14" name="TextBox 13">
            <a:extLst>
              <a:ext uri="{FF2B5EF4-FFF2-40B4-BE49-F238E27FC236}">
                <a16:creationId xmlns:a16="http://schemas.microsoft.com/office/drawing/2014/main" id="{D2C28E21-36BC-4644-6358-966CF4054DC2}"/>
              </a:ext>
            </a:extLst>
          </p:cNvPr>
          <p:cNvSpPr txBox="1"/>
          <p:nvPr/>
        </p:nvSpPr>
        <p:spPr>
          <a:xfrm>
            <a:off x="8963025" y="3439210"/>
            <a:ext cx="2856188" cy="2246769"/>
          </a:xfrm>
          <a:prstGeom prst="rect">
            <a:avLst/>
          </a:prstGeom>
          <a:noFill/>
        </p:spPr>
        <p:txBody>
          <a:bodyPr wrap="square">
            <a:spAutoFit/>
          </a:bodyPr>
          <a:lstStyle/>
          <a:p>
            <a:pPr marL="285750" indent="-285750">
              <a:buFont typeface="Arial" panose="020B0604020202020204" pitchFamily="34" charset="0"/>
              <a:buChar char="•"/>
            </a:pPr>
            <a:r>
              <a:rPr lang="en-GB" sz="2000" dirty="0">
                <a:solidFill>
                  <a:schemeClr val="bg1"/>
                </a:solidFill>
                <a:latin typeface="Times New Roman" panose="02020603050405020304" pitchFamily="18" charset="0"/>
                <a:cs typeface="Times New Roman" panose="02020603050405020304" pitchFamily="18" charset="0"/>
              </a:rPr>
              <a:t>The taller bar for </a:t>
            </a:r>
            <a:r>
              <a:rPr lang="en-GB" sz="2000" b="1" dirty="0">
                <a:solidFill>
                  <a:schemeClr val="bg1"/>
                </a:solidFill>
                <a:latin typeface="Times New Roman" panose="02020603050405020304" pitchFamily="18" charset="0"/>
                <a:cs typeface="Times New Roman" panose="02020603050405020304" pitchFamily="18" charset="0"/>
              </a:rPr>
              <a:t>0</a:t>
            </a:r>
            <a:r>
              <a:rPr lang="en-GB" sz="2000" dirty="0">
                <a:solidFill>
                  <a:schemeClr val="bg1"/>
                </a:solidFill>
                <a:latin typeface="Times New Roman" panose="02020603050405020304" pitchFamily="18" charset="0"/>
                <a:cs typeface="Times New Roman" panose="02020603050405020304" pitchFamily="18" charset="0"/>
              </a:rPr>
              <a:t> indicates that more individuals are dissatisfied compared to those satisfied (represented by the shorter bar for </a:t>
            </a:r>
            <a:r>
              <a:rPr lang="en-GB" sz="2000" b="1" dirty="0">
                <a:solidFill>
                  <a:schemeClr val="bg1"/>
                </a:solidFill>
                <a:latin typeface="Times New Roman" panose="02020603050405020304" pitchFamily="18" charset="0"/>
                <a:cs typeface="Times New Roman" panose="02020603050405020304" pitchFamily="18" charset="0"/>
              </a:rPr>
              <a:t>1</a:t>
            </a:r>
            <a:r>
              <a:rPr lang="en-GB" sz="2000" dirty="0">
                <a:solidFill>
                  <a:schemeClr val="bg1"/>
                </a:solidFill>
                <a:latin typeface="Times New Roman" panose="02020603050405020304" pitchFamily="18" charset="0"/>
                <a:cs typeface="Times New Roman" panose="02020603050405020304" pitchFamily="18" charset="0"/>
              </a:rPr>
              <a:t>).</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55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64653"/>
        </a:solidFill>
        <a:effectLst/>
      </p:bgPr>
    </p:bg>
    <p:spTree>
      <p:nvGrpSpPr>
        <p:cNvPr id="1" name="">
          <a:extLst>
            <a:ext uri="{FF2B5EF4-FFF2-40B4-BE49-F238E27FC236}">
              <a16:creationId xmlns:a16="http://schemas.microsoft.com/office/drawing/2014/main" id="{9E562556-A5E8-C29B-B02F-2C4B245CF494}"/>
            </a:ext>
          </a:extLst>
        </p:cNvPr>
        <p:cNvGrpSpPr/>
        <p:nvPr/>
      </p:nvGrpSpPr>
      <p:grpSpPr>
        <a:xfrm>
          <a:off x="0" y="0"/>
          <a:ext cx="0" cy="0"/>
          <a:chOff x="0" y="0"/>
          <a:chExt cx="0" cy="0"/>
        </a:xfrm>
      </p:grpSpPr>
      <p:sp>
        <p:nvSpPr>
          <p:cNvPr id="18" name="Title 17">
            <a:extLst>
              <a:ext uri="{FF2B5EF4-FFF2-40B4-BE49-F238E27FC236}">
                <a16:creationId xmlns:a16="http://schemas.microsoft.com/office/drawing/2014/main" id="{93BEC2B5-389F-16B6-6C6B-E72AC286D63C}"/>
              </a:ext>
            </a:extLst>
          </p:cNvPr>
          <p:cNvSpPr>
            <a:spLocks noGrp="1"/>
          </p:cNvSpPr>
          <p:nvPr>
            <p:ph type="title"/>
          </p:nvPr>
        </p:nvSpPr>
        <p:spPr>
          <a:xfrm>
            <a:off x="252222" y="283464"/>
            <a:ext cx="6575298" cy="745236"/>
          </a:xfrm>
        </p:spPr>
        <p:txBody>
          <a:bodyPr/>
          <a:lstStyle/>
          <a:p>
            <a:pPr algn="l"/>
            <a:r>
              <a:rPr lang="en-US" sz="4400" dirty="0">
                <a:solidFill>
                  <a:schemeClr val="bg1"/>
                </a:solidFill>
                <a:latin typeface="Times New Roman" panose="02020603050405020304" pitchFamily="18" charset="0"/>
                <a:cs typeface="Times New Roman" panose="02020603050405020304" pitchFamily="18" charset="0"/>
              </a:rPr>
              <a:t>Exploratory Data Analysis 2</a:t>
            </a:r>
          </a:p>
        </p:txBody>
      </p:sp>
      <p:sp>
        <p:nvSpPr>
          <p:cNvPr id="15" name="Slide Number Placeholder 14">
            <a:extLst>
              <a:ext uri="{FF2B5EF4-FFF2-40B4-BE49-F238E27FC236}">
                <a16:creationId xmlns:a16="http://schemas.microsoft.com/office/drawing/2014/main" id="{67BA1852-22BA-2EEA-496E-2380CF7B19CF}"/>
              </a:ext>
            </a:extLst>
          </p:cNvPr>
          <p:cNvSpPr>
            <a:spLocks noGrp="1"/>
          </p:cNvSpPr>
          <p:nvPr>
            <p:ph type="sldNum" sz="quarter" idx="12"/>
          </p:nvPr>
        </p:nvSpPr>
        <p:spPr/>
        <p:txBody>
          <a:bodyPr/>
          <a:lstStyle/>
          <a:p>
            <a:fld id="{8D0AFDD5-844D-364D-8AEC-50CF4D36D55D}" type="slidenum">
              <a:rPr lang="en-US" noProof="0" smtClean="0"/>
              <a:pPr/>
              <a:t>9</a:t>
            </a:fld>
            <a:endParaRPr lang="en-US" noProof="0"/>
          </a:p>
        </p:txBody>
      </p:sp>
      <p:sp>
        <p:nvSpPr>
          <p:cNvPr id="16" name="Footer Placeholder 15">
            <a:extLst>
              <a:ext uri="{FF2B5EF4-FFF2-40B4-BE49-F238E27FC236}">
                <a16:creationId xmlns:a16="http://schemas.microsoft.com/office/drawing/2014/main" id="{A642EC6E-343F-399B-BE98-E3F65C2B79AB}"/>
              </a:ext>
            </a:extLst>
          </p:cNvPr>
          <p:cNvSpPr>
            <a:spLocks noGrp="1"/>
          </p:cNvSpPr>
          <p:nvPr>
            <p:ph type="ftr" sz="quarter" idx="11"/>
          </p:nvPr>
        </p:nvSpPr>
        <p:spPr/>
        <p:txBody>
          <a:bodyPr/>
          <a:lstStyle/>
          <a:p>
            <a:r>
              <a:rPr lang="en-US" dirty="0"/>
              <a:t>KDDM Final Project </a:t>
            </a:r>
            <a:endParaRPr lang="en-US" noProof="0" dirty="0"/>
          </a:p>
        </p:txBody>
      </p:sp>
      <p:sp>
        <p:nvSpPr>
          <p:cNvPr id="17" name="Date Placeholder 16">
            <a:extLst>
              <a:ext uri="{FF2B5EF4-FFF2-40B4-BE49-F238E27FC236}">
                <a16:creationId xmlns:a16="http://schemas.microsoft.com/office/drawing/2014/main" id="{CCD5BE52-AD6C-2740-8AF8-0FE62187FBF9}"/>
              </a:ext>
            </a:extLst>
          </p:cNvPr>
          <p:cNvSpPr>
            <a:spLocks noGrp="1"/>
          </p:cNvSpPr>
          <p:nvPr>
            <p:ph type="dt" sz="half" idx="10"/>
          </p:nvPr>
        </p:nvSpPr>
        <p:spPr/>
        <p:txBody>
          <a:bodyPr/>
          <a:lstStyle/>
          <a:p>
            <a:r>
              <a:rPr lang="en-US" noProof="0" dirty="0"/>
              <a:t>2024</a:t>
            </a:r>
          </a:p>
        </p:txBody>
      </p:sp>
      <p:pic>
        <p:nvPicPr>
          <p:cNvPr id="3" name="Picture 2" descr="A close-up of a paper&#10;&#10;Description automatically generated">
            <a:extLst>
              <a:ext uri="{FF2B5EF4-FFF2-40B4-BE49-F238E27FC236}">
                <a16:creationId xmlns:a16="http://schemas.microsoft.com/office/drawing/2014/main" id="{760A9F6A-D630-020E-2952-6BA8CACDC4E1}"/>
              </a:ext>
            </a:extLst>
          </p:cNvPr>
          <p:cNvPicPr>
            <a:picLocks noChangeAspect="1"/>
          </p:cNvPicPr>
          <p:nvPr/>
        </p:nvPicPr>
        <p:blipFill>
          <a:blip r:embed="rId2"/>
          <a:stretch>
            <a:fillRect/>
          </a:stretch>
        </p:blipFill>
        <p:spPr>
          <a:xfrm>
            <a:off x="475150" y="1276349"/>
            <a:ext cx="7431595" cy="4962525"/>
          </a:xfrm>
          <a:prstGeom prst="rect">
            <a:avLst/>
          </a:prstGeom>
        </p:spPr>
      </p:pic>
      <p:sp>
        <p:nvSpPr>
          <p:cNvPr id="4" name="TextBox 3">
            <a:extLst>
              <a:ext uri="{FF2B5EF4-FFF2-40B4-BE49-F238E27FC236}">
                <a16:creationId xmlns:a16="http://schemas.microsoft.com/office/drawing/2014/main" id="{A7DAC4B7-70F4-169D-2031-23E4EBC0C035}"/>
              </a:ext>
            </a:extLst>
          </p:cNvPr>
          <p:cNvSpPr txBox="1"/>
          <p:nvPr/>
        </p:nvSpPr>
        <p:spPr>
          <a:xfrm>
            <a:off x="8305799" y="1276349"/>
            <a:ext cx="3496775" cy="4801314"/>
          </a:xfrm>
          <a:prstGeom prst="rect">
            <a:avLst/>
          </a:prstGeom>
          <a:noFill/>
        </p:spPr>
        <p:txBody>
          <a:bodyPr wrap="square" rtlCol="0">
            <a:spAutoFit/>
          </a:bodyPr>
          <a:lstStyle/>
          <a:p>
            <a:r>
              <a:rPr lang="en-GB" sz="1600" dirty="0">
                <a:solidFill>
                  <a:schemeClr val="bg1"/>
                </a:solidFill>
                <a:latin typeface="Times New Roman" panose="02020603050405020304" pitchFamily="18" charset="0"/>
                <a:cs typeface="Times New Roman" panose="02020603050405020304" pitchFamily="18" charset="0"/>
              </a:rPr>
              <a:t>This box plot reveals variability and outliers in the dataset features. Features like "Flight Distance" and "Departure/Arrival Delay in Minutes" show high variability and numerous outliers, indicating extreme cases that could skew analysis. In contrast, features like "Inflight </a:t>
            </a:r>
            <a:r>
              <a:rPr lang="en-GB" sz="1600" dirty="0" err="1">
                <a:solidFill>
                  <a:schemeClr val="bg1"/>
                </a:solidFill>
                <a:latin typeface="Times New Roman" panose="02020603050405020304" pitchFamily="18" charset="0"/>
                <a:cs typeface="Times New Roman" panose="02020603050405020304" pitchFamily="18" charset="0"/>
              </a:rPr>
              <a:t>wifi</a:t>
            </a:r>
            <a:r>
              <a:rPr lang="en-GB" sz="1600" dirty="0">
                <a:solidFill>
                  <a:schemeClr val="bg1"/>
                </a:solidFill>
                <a:latin typeface="Times New Roman" panose="02020603050405020304" pitchFamily="18" charset="0"/>
                <a:cs typeface="Times New Roman" panose="02020603050405020304" pitchFamily="18" charset="0"/>
              </a:rPr>
              <a:t> service" and "Cleanliness" have limited ranges and no significant outliers, suggesting more consistent data. Outliers in certain features may require preprocessing, such as removal or normalization, to enhance model performance. Features with stable distributions might indicate user ratings or low-scale numerical data, while highly variable features could have a greater impact on the outcomes of analysis or modelling tasks</a:t>
            </a:r>
            <a:r>
              <a:rPr lang="en-GB" dirty="0"/>
              <a:t>.</a:t>
            </a:r>
            <a:endParaRPr lang="en-US" dirty="0"/>
          </a:p>
        </p:txBody>
      </p:sp>
    </p:spTree>
    <p:extLst>
      <p:ext uri="{BB962C8B-B14F-4D97-AF65-F5344CB8AC3E}">
        <p14:creationId xmlns:p14="http://schemas.microsoft.com/office/powerpoint/2010/main" val="1072773950"/>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D9A46C-D3F3-4D45-B248-B831C6B5FC85}">
  <ds:schemaRefs>
    <ds:schemaRef ds:uri="http://schemas.microsoft.com/office/2006/metadata/properties"/>
    <ds:schemaRef ds:uri="http://purl.org/dc/terms/"/>
    <ds:schemaRef ds:uri="http://schemas.microsoft.com/sharepoint/v3"/>
    <ds:schemaRef ds:uri="http://www.w3.org/XML/1998/namespace"/>
    <ds:schemaRef ds:uri="http://schemas.openxmlformats.org/package/2006/metadata/core-properties"/>
    <ds:schemaRef ds:uri="http://schemas.microsoft.com/office/2006/documentManagement/types"/>
    <ds:schemaRef ds:uri="16c05727-aa75-4e4a-9b5f-8a80a1165891"/>
    <ds:schemaRef ds:uri="230e9df3-be65-4c73-a93b-d1236ebd677e"/>
    <ds:schemaRef ds:uri="http://schemas.microsoft.com/office/infopath/2007/PartnerControls"/>
    <ds:schemaRef ds:uri="71af3243-3dd4-4a8d-8c0d-dd76da1f02a5"/>
    <ds:schemaRef ds:uri="http://purl.org/dc/dcmitype/"/>
    <ds:schemaRef ds:uri="http://purl.org/dc/elements/1.1/"/>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A78568-A730-4D3B-A489-FD854E91254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{9E8275A0-7CA3-46C1-9479-3285CAF358F4}tf11429527_win32</Template>
  <TotalTime>603</TotalTime>
  <Words>1463</Words>
  <Application>Microsoft Office PowerPoint</Application>
  <PresentationFormat>Widescreen</PresentationFormat>
  <Paragraphs>116</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Aptos</vt:lpstr>
      <vt:lpstr>Arial</vt:lpstr>
      <vt:lpstr>Calibri</vt:lpstr>
      <vt:lpstr>Century Gothic</vt:lpstr>
      <vt:lpstr>DM Sans Medium</vt:lpstr>
      <vt:lpstr>Franklin Gothic Medium</vt:lpstr>
      <vt:lpstr>Karla</vt:lpstr>
      <vt:lpstr>Times New Roman</vt:lpstr>
      <vt:lpstr>Univers Condensed Light</vt:lpstr>
      <vt:lpstr>Office Theme</vt:lpstr>
      <vt:lpstr>Airline Passenger Satisfaction</vt:lpstr>
      <vt:lpstr>Team Member</vt:lpstr>
      <vt:lpstr>Agenda</vt:lpstr>
      <vt:lpstr>Introduction &amp; Problem Statement </vt:lpstr>
      <vt:lpstr>Introduction &amp; Problem Statement</vt:lpstr>
      <vt:lpstr>Dataset</vt:lpstr>
      <vt:lpstr>Data Set Overview</vt:lpstr>
      <vt:lpstr>Exploratory Data Analysis 1</vt:lpstr>
      <vt:lpstr>Exploratory Data Analysis 2</vt:lpstr>
      <vt:lpstr>Exploratory Data Analysis 3</vt:lpstr>
      <vt:lpstr>Exploratory Data Analysis 4</vt:lpstr>
      <vt:lpstr> Model Overview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Comparison Of Model</vt:lpstr>
      <vt:lpstr>PowerPoint Presentation</vt:lpstr>
      <vt:lpstr>Top 3 Models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Vanshaj Tyagi</dc:creator>
  <cp:lastModifiedBy>Vanshaj Tyagi</cp:lastModifiedBy>
  <cp:revision>2</cp:revision>
  <dcterms:created xsi:type="dcterms:W3CDTF">2024-12-03T21:22:31Z</dcterms:created>
  <dcterms:modified xsi:type="dcterms:W3CDTF">2024-12-04T21:29:46Z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