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5B3C-FDC4-C9AA-0507-2D2D4910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A3732-F7A7-A248-D32A-C35587EA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DC66-0812-A904-3D9E-512D9727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6D5B-8441-9767-E6B8-3D259B1F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7351-4201-3C3C-4893-E86F35B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504D-D40C-E58C-FB1C-FF4F5294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D776-3E8E-90BA-29C9-3F8FEF8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507C-5C6E-C65C-202B-3DD1BEE2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6785-5748-CC50-4E5A-BAD6DB34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207A-DCB8-88D2-CD3D-5D76346C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9A192-0B26-5BCA-8E67-27FA52FFF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5173E-B842-AA12-A2FD-9E2D2E17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5142-7A4A-2F06-1490-1FC3A667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6294-0322-5EA2-6A50-0791C4D6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A1C5-2373-06C1-EACF-718EE69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70E2-344B-EECB-9B2A-A48185F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AC1C-E732-B267-B8A9-F9E4E26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A224-3698-98CD-17D1-EA72AF62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D6BE-6C4D-464A-0AD0-84424A29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3BB5-50F8-3130-80F5-277F4899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245-3EA3-EDA9-D9FA-2664464A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0E28-3C00-79C8-D8FC-CABA4EC9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7F78-20AC-03A2-9C10-4400E578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43335-9472-E807-02A1-91538535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97FD-F50B-717D-FBFC-E337986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613-1E60-5896-C8C0-00EEA7A6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2BAB-D17E-EA90-C9EF-E0FBC9ADC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CC2AB-6A7D-B5E0-ADA1-C5DDF628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DDBE-D5A0-A724-9452-3A575EA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4E99-F384-F4B9-E4F4-A27AEC80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41B5-97EA-0F05-715C-C27DA22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6813-068E-BF6D-0869-1B9F9E2B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41C5-697F-8999-90F9-663FDE71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908A-9D3E-79D6-EAE9-61DCF98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42578-73F2-972E-E1C9-3FF84A3BB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B4CBF-A5DF-2A6F-0589-EFDE62740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BA397-1065-6E4F-1207-5F31441B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F9B3-CE97-35AE-67BD-10005479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09511-BAB9-94E9-B0C2-8F895E5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80BF-34FE-75EE-D32A-52CF33F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DFA10-19FC-AB65-46CC-DB2724A4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E2FE3-178F-EDA7-D813-A483E0A1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6FF7-D4FB-EE63-DBDF-4D6D17C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39468-92FE-2DBD-DB51-A1CC69EC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33FC8-97FB-CA1B-4535-ABA67E82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1DFC-5948-B13D-2774-7519D34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732-2084-61C8-0815-2D056F07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9A16-55E6-1E68-6D19-81C9BD36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B80C0-00CC-D37C-9591-D5DB8A6D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98DB-2ECF-363D-A20B-0D933920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086D-FD02-4591-220C-BA17AA86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DB87-F850-1BAE-2B9B-0C314C31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0076-42C7-355E-D2B1-0117B37D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9BE82-AAB2-2A16-95E3-0FFB7A8B4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A2D26-5D4F-446E-8489-DE8BA8CE1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DCC8-9C64-6244-FA41-57249CF2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83B0-4519-5D8B-2732-ED479F74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9186D-961F-EB6C-82BA-72FE9CB8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83754-820F-014A-A5EA-0F494179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6309-2023-E5F8-5F16-787510E5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7F4D-4E4C-0CA9-EA74-2C3B8F91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82FA-6D8F-4F50-A144-BAE18D150A1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3C05-2757-D9AA-147F-5B81405F2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F86D-17CC-8888-5F54-B95363C4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40B8-BE0B-49F2-9065-72B9E870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bile Phones Google Slides Themes &amp; PPT Templates">
            <a:extLst>
              <a:ext uri="{FF2B5EF4-FFF2-40B4-BE49-F238E27FC236}">
                <a16:creationId xmlns:a16="http://schemas.microsoft.com/office/drawing/2014/main" id="{EE7074DE-EA76-304E-BAAE-947BBB64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3FE52D-750F-3343-D169-C2F0183ECCF3}"/>
              </a:ext>
            </a:extLst>
          </p:cNvPr>
          <p:cNvSpPr/>
          <p:nvPr/>
        </p:nvSpPr>
        <p:spPr>
          <a:xfrm>
            <a:off x="265814" y="2211572"/>
            <a:ext cx="6836735" cy="2387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F8C05C-A21A-EAAC-D8C0-8CB268051B05}"/>
              </a:ext>
            </a:extLst>
          </p:cNvPr>
          <p:cNvSpPr/>
          <p:nvPr/>
        </p:nvSpPr>
        <p:spPr>
          <a:xfrm>
            <a:off x="85060" y="191386"/>
            <a:ext cx="1158949" cy="1361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ebsite Dark Technology Line Powerpoint Background For Free Download -  Slidesdocs">
            <a:extLst>
              <a:ext uri="{FF2B5EF4-FFF2-40B4-BE49-F238E27FC236}">
                <a16:creationId xmlns:a16="http://schemas.microsoft.com/office/drawing/2014/main" id="{760B332F-EC19-0A4A-13F2-B37617F9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329609"/>
            <a:ext cx="7825564" cy="619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13E34-1157-C8E9-5D01-29D841EF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4" y="719210"/>
            <a:ext cx="6684335" cy="332145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onstantia" panose="02030602050306030303" pitchFamily="18" charset="0"/>
              </a:rPr>
              <a:t>Best Selling Phones Analysis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04AF0C-20FD-ACD8-5194-6012B310CDE4}"/>
              </a:ext>
            </a:extLst>
          </p:cNvPr>
          <p:cNvSpPr/>
          <p:nvPr/>
        </p:nvSpPr>
        <p:spPr>
          <a:xfrm>
            <a:off x="11185451" y="191386"/>
            <a:ext cx="921489" cy="6592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A069F-8A90-6907-BE69-7121324FCF71}"/>
              </a:ext>
            </a:extLst>
          </p:cNvPr>
          <p:cNvSpPr txBox="1"/>
          <p:nvPr/>
        </p:nvSpPr>
        <p:spPr>
          <a:xfrm>
            <a:off x="418215" y="4774065"/>
            <a:ext cx="7083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Constantia" panose="02030602050306030303" pitchFamily="18" charset="0"/>
              </a:rPr>
              <a:t>Insights Through</a:t>
            </a:r>
          </a:p>
          <a:p>
            <a:pPr algn="ctr"/>
            <a:r>
              <a:rPr lang="en-US" sz="5400" b="1" dirty="0">
                <a:solidFill>
                  <a:srgbClr val="FFC000"/>
                </a:solidFill>
                <a:latin typeface="Constantia" panose="02030602050306030303" pitchFamily="18" charset="0"/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78543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368AA7CE-F30D-AC4C-D7E6-34E643D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5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50035-8EDA-9BA1-5A69-8AB6FFF6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81" y="1250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7. Identify models that sold more than 100 Million units and their impact on the manufacturer's overall 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CD73-C76D-C623-2FE6-ECBD7455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81" y="1386780"/>
            <a:ext cx="5764619" cy="4915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FFC000"/>
                </a:solidFill>
                <a:latin typeface="Sitka Small Semibold" pitchFamily="2" charset="0"/>
              </a:rPr>
              <a:t>WITH manufacturer_total_sales AS (SELECT manufacturer, SUM(units_sold_million) as total_units_sold    FROM best_selling_phones    GROUP BY manufacturer)</a:t>
            </a:r>
          </a:p>
          <a:p>
            <a:pPr marL="0" indent="0">
              <a:buNone/>
            </a:pPr>
            <a:r>
              <a:rPr lang="en-US" sz="2250" b="1" dirty="0">
                <a:solidFill>
                  <a:srgbClr val="FFC000"/>
                </a:solidFill>
                <a:latin typeface="Sitka Small Semibold" pitchFamily="2" charset="0"/>
              </a:rPr>
              <a:t>SELECT b.model, b.manufacturer, b.units_sold_million, m.total_units_sold, round((b.units_sold_million / m.total_units_sold) * 100, 1) as impact_percentage FROM best_selling_phones b JOIN manufacturer_total_sales m ON b.manufacturer = m.manufacturer WHERE b.units_sold_million &gt; 100 ORDER BY impact_percentage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408CD-5ABF-9280-ACB2-5C8C8CFA5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5" t="35814" r="52718" b="29767"/>
          <a:stretch/>
        </p:blipFill>
        <p:spPr>
          <a:xfrm>
            <a:off x="5911704" y="1386780"/>
            <a:ext cx="6167935" cy="53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AA48D57B-0933-2086-E88F-5C269F82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7CAF8-86A5-A90A-22E3-26D1B90D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8. Rank manufacturers based on the number of models released per year: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F1AD-E5C1-EA87-6C70-9BF54BE7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68" y="2048912"/>
            <a:ext cx="6072963" cy="36820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SELECT year, manufacturer, COUNT(model) as models_released, RANK() OVER (PARTITION BY year ORDER BY COUNT(model) DESC) as rank_                  FROM best_selling_phones        GROUP BY year, manufacturer ORDER BY year, rank_;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49C80-AAD9-C705-87B1-C95A19AFC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6" t="31165" r="68605" b="9302"/>
          <a:stretch/>
        </p:blipFill>
        <p:spPr>
          <a:xfrm>
            <a:off x="6117261" y="1552354"/>
            <a:ext cx="2865467" cy="513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814E6-F52A-64BD-A571-6DB7125716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31163" r="68692" b="9458"/>
          <a:stretch/>
        </p:blipFill>
        <p:spPr>
          <a:xfrm>
            <a:off x="9055316" y="1552354"/>
            <a:ext cx="3039211" cy="51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CB1DD04B-BB0F-0BE0-2EC1-058578EC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37079-B6B1-A31A-BC66-BE0AA35A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44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itka Small Semibold" pitchFamily="2" charset="0"/>
              </a:rPr>
              <a:t>9. Find the most popular form_factor for each manufacturer over the years: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DE6F-DD2C-AD41-6C23-A8AABC26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43" y="1575594"/>
            <a:ext cx="598790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SELECT manufacturer, form_factor, count FROM          (SELECT manufacturer, form_factor, COUNT(*) as count, ROW_NUMBER() OVER (PARTITION BY manufacturer ORDER BY COUNT(*) DESC) as rn    FROM best_selling_phones    GROUP BY manufacturer, form_factor) AS ranked_phones WHERE rn = 1                      ORDER BY manufacturer;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BF4CC-44CA-3513-E230-A6385DEBE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40620" r="71657" b="33643"/>
          <a:stretch/>
        </p:blipFill>
        <p:spPr>
          <a:xfrm>
            <a:off x="6616502" y="1456659"/>
            <a:ext cx="4682363" cy="51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4C6E85F0-7287-4CD6-7902-5C7D42B17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20C37-A090-BF55-5776-0136CC39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10. Identify the year with the highest total units sold across all manufacturers: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63BD-8528-E2B8-342E-02215D8E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96" y="2516741"/>
            <a:ext cx="6360042" cy="28527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SELECT year, SUM(units_sold_million) as total_units_sold                        FROM best_selling_phones           GROUP BY year                                  ORDER BY total_units_sold DESC  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CC390-5E02-8A8E-F23C-51A1D8F71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40465" r="75669" b="54419"/>
          <a:stretch/>
        </p:blipFill>
        <p:spPr>
          <a:xfrm>
            <a:off x="6804838" y="2415730"/>
            <a:ext cx="5171643" cy="28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20822FA5-7C51-6B02-7AD4-59D4A832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16A91-5112-8609-FB50-AE6FAB5C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1" y="21626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11. Find the manufacturer with the most consistent sales performance (Lowest Standard Deviation in units sold):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E93E-A18D-6A10-8670-3C51B21E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61" y="1868155"/>
            <a:ext cx="579651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WITH manufacturer_sales AS (SELECT manufacturer, units_sold_million           FROM best_selling_phones)    SELECT manufacturer, STDDEV(units_sold_million) as sales_stddev                   FROM manufacturer_sales        GROUP BY manufacturer                  ORDER BY sales_stddev                     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139D-A9D5-58AC-85B1-25E3710B5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40775" r="72093" b="54419"/>
          <a:stretch/>
        </p:blipFill>
        <p:spPr>
          <a:xfrm>
            <a:off x="6342422" y="2413591"/>
            <a:ext cx="5619206" cy="17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Thank You Black Background Images, HD Pictures and Wallpaper For Free  Download | Pngtree">
            <a:extLst>
              <a:ext uri="{FF2B5EF4-FFF2-40B4-BE49-F238E27FC236}">
                <a16:creationId xmlns:a16="http://schemas.microsoft.com/office/drawing/2014/main" id="{341A4EFF-8DA5-D715-F95D-532944FB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lack Background Powerpoint Images - Free Download on Freepik">
            <a:extLst>
              <a:ext uri="{FF2B5EF4-FFF2-40B4-BE49-F238E27FC236}">
                <a16:creationId xmlns:a16="http://schemas.microsoft.com/office/drawing/2014/main" id="{4F7D50AA-17F0-AB4D-3069-42AF106B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06658-B92A-44B9-7A81-05E92104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Lets have a look over the data: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D21D08-1607-AC92-2D0C-C616D7F2F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8" t="33061" r="51095" b="3896"/>
          <a:stretch/>
        </p:blipFill>
        <p:spPr>
          <a:xfrm>
            <a:off x="5527158" y="1158020"/>
            <a:ext cx="6515986" cy="55404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0D6253-E628-EF8B-C230-0CDFACA80B08}"/>
              </a:ext>
            </a:extLst>
          </p:cNvPr>
          <p:cNvSpPr txBox="1"/>
          <p:nvPr/>
        </p:nvSpPr>
        <p:spPr>
          <a:xfrm>
            <a:off x="-1" y="2735952"/>
            <a:ext cx="565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itka Small Semibold" pitchFamily="2" charset="0"/>
              </a:rPr>
              <a:t>SELECT * FROM </a:t>
            </a:r>
          </a:p>
          <a:p>
            <a:r>
              <a:rPr lang="en-US" sz="3600" dirty="0" err="1">
                <a:solidFill>
                  <a:schemeClr val="bg1"/>
                </a:solidFill>
                <a:latin typeface="Sitka Small Semibold" pitchFamily="2" charset="0"/>
              </a:rPr>
              <a:t>best_selling_phones</a:t>
            </a:r>
            <a:r>
              <a:rPr lang="en-US" sz="3600" dirty="0">
                <a:solidFill>
                  <a:schemeClr val="bg1"/>
                </a:solidFill>
                <a:latin typeface="Sitka Small Semibold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35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D092EF72-0E38-1EE6-BF6D-63124B54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E97EF-44D2-6313-A3B2-7B186E3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Performing Analysis</a:t>
            </a:r>
            <a:br>
              <a:rPr lang="en-US" dirty="0">
                <a:solidFill>
                  <a:schemeClr val="bg1"/>
                </a:solidFill>
                <a:latin typeface="Sitka Small Semibold" pitchFamily="2" charset="0"/>
              </a:rPr>
            </a:br>
            <a:r>
              <a:rPr lang="en-US" dirty="0">
                <a:solidFill>
                  <a:schemeClr val="bg1"/>
                </a:solidFill>
                <a:latin typeface="Sitka Small Semibold" pitchFamily="2" charset="0"/>
              </a:rPr>
              <a:t>using some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C27C-3794-141B-4F5B-7166ED24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47" y="224029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SQL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stands for </a:t>
            </a:r>
            <a:r>
              <a:rPr lang="en-US" sz="3200" b="1" dirty="0">
                <a:solidFill>
                  <a:srgbClr val="FFC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Structured Query Language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. It is a standardized programming language specifically designed for </a:t>
            </a:r>
            <a:r>
              <a:rPr lang="en-US" sz="3200" b="1" dirty="0">
                <a:solidFill>
                  <a:srgbClr val="FFC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managing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and </a:t>
            </a:r>
            <a:r>
              <a:rPr lang="en-US" sz="3200" b="1" dirty="0">
                <a:solidFill>
                  <a:srgbClr val="FFC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manipulating relational databases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. SQL is used to perform various operations on the data stored in a database, such as querying data, inserting new data, updating existing data, and deleting data.</a:t>
            </a:r>
          </a:p>
        </p:txBody>
      </p:sp>
    </p:spTree>
    <p:extLst>
      <p:ext uri="{BB962C8B-B14F-4D97-AF65-F5344CB8AC3E}">
        <p14:creationId xmlns:p14="http://schemas.microsoft.com/office/powerpoint/2010/main" val="18802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C45BD99A-1089-A6A6-D071-7AD464BA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B0F72-2E72-1D57-85A5-79E83608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1. </a:t>
            </a:r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Retrieve all phone models released by a specific manufacturer: for ex - 'Apple'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91BFA-A87E-0968-F634-E8969B2A1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31350" r="63791" b="40305"/>
          <a:stretch/>
        </p:blipFill>
        <p:spPr>
          <a:xfrm>
            <a:off x="5635254" y="1690688"/>
            <a:ext cx="5804477" cy="49182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DD658-0661-A8B0-7C64-D2D96194DCDB}"/>
              </a:ext>
            </a:extLst>
          </p:cNvPr>
          <p:cNvSpPr txBox="1"/>
          <p:nvPr/>
        </p:nvSpPr>
        <p:spPr>
          <a:xfrm>
            <a:off x="752269" y="2519916"/>
            <a:ext cx="5119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Sitka Small Semibold" pitchFamily="2" charset="0"/>
              </a:rPr>
              <a:t>SELECT model, year, units_sold_million </a:t>
            </a:r>
          </a:p>
          <a:p>
            <a:r>
              <a:rPr lang="en-US" sz="2800" b="1" dirty="0">
                <a:solidFill>
                  <a:srgbClr val="FFC000"/>
                </a:solidFill>
                <a:latin typeface="Sitka Small Semibold" pitchFamily="2" charset="0"/>
              </a:rPr>
              <a:t>FROM best_selling_phones WHERE </a:t>
            </a:r>
          </a:p>
          <a:p>
            <a:r>
              <a:rPr lang="en-US" sz="2800" b="1" dirty="0">
                <a:solidFill>
                  <a:srgbClr val="FFC000"/>
                </a:solidFill>
                <a:latin typeface="Sitka Small Semibold" pitchFamily="2" charset="0"/>
              </a:rPr>
              <a:t>manufacturer = 'Apple';</a:t>
            </a:r>
          </a:p>
        </p:txBody>
      </p:sp>
    </p:spTree>
    <p:extLst>
      <p:ext uri="{BB962C8B-B14F-4D97-AF65-F5344CB8AC3E}">
        <p14:creationId xmlns:p14="http://schemas.microsoft.com/office/powerpoint/2010/main" val="7703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B87A3EDA-A807-9B9C-E1C5-13CD78E6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62BEB5-2145-1208-7FF5-CA179B16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3" y="3332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2. </a:t>
            </a:r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Find the top 10 Best-Selling Phones: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EDAF-2225-49EA-806E-4CF11372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3" y="2165867"/>
            <a:ext cx="5349950" cy="23529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SELECT model, </a:t>
            </a:r>
            <a:r>
              <a:rPr lang="en-US" sz="3000" b="1" dirty="0">
                <a:solidFill>
                  <a:srgbClr val="FFC000"/>
                </a:solidFill>
                <a:latin typeface="Sitka Small Semibold" pitchFamily="2" charset="0"/>
              </a:rPr>
              <a:t>manufacturer</a:t>
            </a: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, units_sold_million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FROM best_selling_phones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Sitka Small Semibold" pitchFamily="2" charset="0"/>
              </a:rPr>
              <a:t>ORDER BY units_sold_million desc 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A045-C73A-6176-F97C-E551DA6E9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3" t="39380" r="62849" b="41395"/>
          <a:stretch/>
        </p:blipFill>
        <p:spPr>
          <a:xfrm>
            <a:off x="5709683" y="1658790"/>
            <a:ext cx="6356567" cy="43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DF964090-552B-3FEA-11D2-5738F552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01D79-8B7A-CE34-F5AF-4505507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3. Count the number of Smartphones vs. Non-Smartphones: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D6B7-B296-5C2E-5E0A-5393CF48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2304089"/>
            <a:ext cx="3680637" cy="2469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SELECT smartphone,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COUNT(*) as count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FROM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best_selling_phones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GROUP BY smartphone;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4FE54-14E7-51B5-C78D-D15292DC2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6" t="39225" r="76279" b="54264"/>
          <a:stretch/>
        </p:blipFill>
        <p:spPr>
          <a:xfrm>
            <a:off x="4931733" y="2194036"/>
            <a:ext cx="5586735" cy="24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ED910E8F-E755-AD74-2F25-6274B906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E285F-D564-0D31-0559-D5F706D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2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4. Calculate the average units sold for each form factor: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B51-B8C4-D365-5C9F-115201CB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2" y="2311550"/>
            <a:ext cx="5424378" cy="25018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SELECT form_factor, ROUND(AVG(units_sold_million),2) AS Average_units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FROM best_selling_phones GROUP BY form_factor;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06C7A-6833-170D-275F-6A5E55DF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9602" r="73488" b="47132"/>
          <a:stretch/>
        </p:blipFill>
        <p:spPr>
          <a:xfrm>
            <a:off x="6122582" y="1687399"/>
            <a:ext cx="5720316" cy="41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4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4D48D055-8598-A917-DCEF-05778CB0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DE1E9-D8DA-5300-4AA1-A8D75C7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5. Find the total units sold for each manufacturer: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2D25-2B26-AA34-A5C7-3B6A4A3D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315"/>
            <a:ext cx="4658833" cy="273574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SELECT manufacturer, SUM(units_sold_million) AS Total_units                         FROM best_selling_phones      GROUP BY manufacturer            ORDER BY Total_units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34D33-0373-66F9-4A07-B02DA7C1E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8" t="39535" r="73837" b="47287"/>
          <a:stretch/>
        </p:blipFill>
        <p:spPr>
          <a:xfrm>
            <a:off x="5497033" y="1499191"/>
            <a:ext cx="5741581" cy="4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lack Background Powerpoint Images - Free Download on Freepik">
            <a:extLst>
              <a:ext uri="{FF2B5EF4-FFF2-40B4-BE49-F238E27FC236}">
                <a16:creationId xmlns:a16="http://schemas.microsoft.com/office/drawing/2014/main" id="{0D5F939E-B93E-2F4F-D060-CD747D35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8C947-3E08-0BB6-3013-98F4EFC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78" y="1027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6. Analyze the Market_share of each manufacturer over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4982-3B1D-2C21-640A-3370904A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77" y="1531088"/>
            <a:ext cx="5349950" cy="504991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550" b="1" dirty="0">
                <a:solidFill>
                  <a:srgbClr val="FFC000"/>
                </a:solidFill>
                <a:latin typeface="Sitka Small Semibold" pitchFamily="2" charset="0"/>
              </a:rPr>
              <a:t>WITH yearly_sales AS (SELECT year, manufacturer, SUM(units_sold_million) as units_sold  FROM best_selling_phones GROUP BY year, manufacturer),total_yearly_sales AS (SELECT year, round(SUM(units_sold)) as total_units_sold FROM yearly_sales  GROUP BY year)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550" b="1" dirty="0">
                <a:solidFill>
                  <a:srgbClr val="FFC000"/>
                </a:solidFill>
                <a:latin typeface="Sitka Small Semibold" pitchFamily="2" charset="0"/>
              </a:rPr>
              <a:t>SELECT ys.year, ys.manufacturer, ys.units_sold, tys.total_units_sold, round((ys.units_sold / tys.total_units_sold) * 100, 1) as market_share FROM yearly_sales ys JOIN total_yearly_sales tys ON ys.year = tys.yearORDER BY ys.year, market_share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9DB2C-86DA-438A-928E-31F0222DB4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9" t="30387" r="62597" b="8682"/>
          <a:stretch/>
        </p:blipFill>
        <p:spPr>
          <a:xfrm>
            <a:off x="8771367" y="1428326"/>
            <a:ext cx="3317116" cy="5152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FBD5F-E477-0448-B13B-7033C022C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8" t="30056" r="62248" b="9014"/>
          <a:stretch/>
        </p:blipFill>
        <p:spPr>
          <a:xfrm>
            <a:off x="5592725" y="1428326"/>
            <a:ext cx="3094075" cy="51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845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Constantia</vt:lpstr>
      <vt:lpstr>Leelawadee UI</vt:lpstr>
      <vt:lpstr>Sitka Small Semibold</vt:lpstr>
      <vt:lpstr>Office Theme</vt:lpstr>
      <vt:lpstr>Best Selling Phones Analysis</vt:lpstr>
      <vt:lpstr>Lets have a look over the data:</vt:lpstr>
      <vt:lpstr>Performing Analysis using some SQL Queries</vt:lpstr>
      <vt:lpstr>1. Retrieve all phone models released by a specific manufacturer: for ex - 'Apple'</vt:lpstr>
      <vt:lpstr>2. Find the top 10 Best-Selling Phones:</vt:lpstr>
      <vt:lpstr>3. Count the number of Smartphones vs. Non-Smartphones:</vt:lpstr>
      <vt:lpstr>4. Calculate the average units sold for each form factor:</vt:lpstr>
      <vt:lpstr>5. Find the total units sold for each manufacturer:</vt:lpstr>
      <vt:lpstr>6. Analyze the Market_share of each manufacturer over time:</vt:lpstr>
      <vt:lpstr>7. Identify models that sold more than 100 Million units and their impact on the manufacturer's overall sales:</vt:lpstr>
      <vt:lpstr>8. Rank manufacturers based on the number of models released per year:</vt:lpstr>
      <vt:lpstr>9. Find the most popular form_factor for each manufacturer over the years:</vt:lpstr>
      <vt:lpstr>10. Identify the year with the highest total units sold across all manufacturers:</vt:lpstr>
      <vt:lpstr>11. Find the manufacturer with the most consistent sales performance (Lowest Standard Deviation in units sold):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Arora</dc:creator>
  <cp:lastModifiedBy>Vansh Arora</cp:lastModifiedBy>
  <cp:revision>7</cp:revision>
  <dcterms:created xsi:type="dcterms:W3CDTF">2024-08-09T08:13:37Z</dcterms:created>
  <dcterms:modified xsi:type="dcterms:W3CDTF">2024-08-09T09:36:57Z</dcterms:modified>
</cp:coreProperties>
</file>