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8229600" cx="14630400"/>
  <p:notesSz cx="8229600" cy="14630400"/>
  <p:embeddedFontLst>
    <p:embeddedFont>
      <p:font typeface="Montserrat"/>
      <p:regular r:id="rId13"/>
      <p:bold r:id="rId14"/>
      <p:italic r:id="rId15"/>
      <p:boldItalic r:id="rId16"/>
    </p:embeddedFont>
    <p:embeddedFont>
      <p:font typeface="Bricolage Grotesque"/>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Montserrat-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BricolageGrotesque-regular.fntdata"/><Relationship Id="rId16" Type="http://schemas.openxmlformats.org/officeDocument/2006/relationships/font" Target="fonts/Montserrat-boldItalic.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BricolageGrotesque-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090E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descr="preencoded.png" id="48" name="Google Shape;48;p11"/>
          <p:cNvPicPr preferRelativeResize="0"/>
          <p:nvPr/>
        </p:nvPicPr>
        <p:blipFill rotWithShape="1">
          <a:blip r:embed="rId3">
            <a:alphaModFix/>
          </a:blip>
          <a:srcRect b="0" l="0" r="0" t="0"/>
          <a:stretch/>
        </p:blipFill>
        <p:spPr>
          <a:xfrm>
            <a:off x="8869680" y="0"/>
            <a:ext cx="5760720" cy="8229600"/>
          </a:xfrm>
          <a:prstGeom prst="rect">
            <a:avLst/>
          </a:prstGeom>
          <a:noFill/>
          <a:ln>
            <a:noFill/>
          </a:ln>
        </p:spPr>
      </p:pic>
      <p:sp>
        <p:nvSpPr>
          <p:cNvPr id="49" name="Google Shape;49;p11"/>
          <p:cNvSpPr/>
          <p:nvPr/>
        </p:nvSpPr>
        <p:spPr>
          <a:xfrm>
            <a:off x="793790" y="2538532"/>
            <a:ext cx="7179707"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Day 1: Introduction to CSS</a:t>
            </a:r>
            <a:endParaRPr b="0" i="0" sz="4450" u="none" cap="none" strike="noStrike"/>
          </a:p>
        </p:txBody>
      </p:sp>
      <p:sp>
        <p:nvSpPr>
          <p:cNvPr id="50" name="Google Shape;50;p11"/>
          <p:cNvSpPr/>
          <p:nvPr/>
        </p:nvSpPr>
        <p:spPr>
          <a:xfrm>
            <a:off x="793790" y="3587472"/>
            <a:ext cx="7556421"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Welcome to Day 1 of your web development journey! Today, we're diving into the exciting world of CSS, where you'll learn to transform plain HTML into beautiful, engaging web pages. Get ready to style the web!</a:t>
            </a:r>
            <a:endParaRPr b="0" i="0" sz="1750" u="none" cap="none" strike="noStrike"/>
          </a:p>
        </p:txBody>
      </p:sp>
      <p:sp>
        <p:nvSpPr>
          <p:cNvPr id="51" name="Google Shape;51;p11"/>
          <p:cNvSpPr/>
          <p:nvPr/>
        </p:nvSpPr>
        <p:spPr>
          <a:xfrm>
            <a:off x="793790" y="5311140"/>
            <a:ext cx="362903" cy="362903"/>
          </a:xfrm>
          <a:prstGeom prst="roundRect">
            <a:avLst>
              <a:gd fmla="val 25194296" name="adj"/>
            </a:avLst>
          </a:prstGeom>
          <a:noFill/>
          <a:ln cap="flat" cmpd="sng" w="9525">
            <a:solidFill>
              <a:srgbClr val="4D4D5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2"/>
          <p:cNvSpPr/>
          <p:nvPr/>
        </p:nvSpPr>
        <p:spPr>
          <a:xfrm>
            <a:off x="793790" y="2721412"/>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What is CSS?</a:t>
            </a:r>
            <a:endParaRPr b="0" i="0" sz="4450" u="none" cap="none" strike="noStrike"/>
          </a:p>
        </p:txBody>
      </p:sp>
      <p:sp>
        <p:nvSpPr>
          <p:cNvPr id="58" name="Google Shape;58;p12"/>
          <p:cNvSpPr/>
          <p:nvPr/>
        </p:nvSpPr>
        <p:spPr>
          <a:xfrm>
            <a:off x="793790" y="3997166"/>
            <a:ext cx="3291126"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EAEF6"/>
              </a:buClr>
              <a:buSzPts val="2200"/>
              <a:buFont typeface="Bricolage Grotesque"/>
              <a:buNone/>
            </a:pPr>
            <a:r>
              <a:rPr b="1" i="0" lang="en-US" sz="2200" u="none" cap="none" strike="noStrike">
                <a:solidFill>
                  <a:srgbClr val="EEAEF6"/>
                </a:solidFill>
                <a:latin typeface="Bricolage Grotesque"/>
                <a:ea typeface="Bricolage Grotesque"/>
                <a:cs typeface="Bricolage Grotesque"/>
                <a:sym typeface="Bricolage Grotesque"/>
              </a:rPr>
              <a:t>Cascading Style Sheets</a:t>
            </a:r>
            <a:endParaRPr b="0" i="0" sz="2200" u="none" cap="none" strike="noStrike"/>
          </a:p>
        </p:txBody>
      </p:sp>
      <p:sp>
        <p:nvSpPr>
          <p:cNvPr id="59" name="Google Shape;59;p12"/>
          <p:cNvSpPr/>
          <p:nvPr/>
        </p:nvSpPr>
        <p:spPr>
          <a:xfrm>
            <a:off x="793790" y="4578310"/>
            <a:ext cx="3978116"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The language for styling web pages.</a:t>
            </a:r>
            <a:endParaRPr b="0" i="0" sz="1750" u="none" cap="none" strike="noStrike"/>
          </a:p>
        </p:txBody>
      </p:sp>
      <p:sp>
        <p:nvSpPr>
          <p:cNvPr id="60" name="Google Shape;60;p12"/>
          <p:cNvSpPr/>
          <p:nvPr/>
        </p:nvSpPr>
        <p:spPr>
          <a:xfrm>
            <a:off x="5332928" y="3997166"/>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EAEF6"/>
              </a:buClr>
              <a:buSzPts val="2200"/>
              <a:buFont typeface="Bricolage Grotesque"/>
              <a:buNone/>
            </a:pPr>
            <a:r>
              <a:rPr b="1" i="0" lang="en-US" sz="2200" u="none" cap="none" strike="noStrike">
                <a:solidFill>
                  <a:srgbClr val="EEAEF6"/>
                </a:solidFill>
                <a:latin typeface="Bricolage Grotesque"/>
                <a:ea typeface="Bricolage Grotesque"/>
                <a:cs typeface="Bricolage Grotesque"/>
                <a:sym typeface="Bricolage Grotesque"/>
              </a:rPr>
              <a:t>Controls the Look</a:t>
            </a:r>
            <a:endParaRPr b="0" i="0" sz="2200" u="none" cap="none" strike="noStrike"/>
          </a:p>
        </p:txBody>
      </p:sp>
      <p:sp>
        <p:nvSpPr>
          <p:cNvPr id="61" name="Google Shape;61;p12"/>
          <p:cNvSpPr/>
          <p:nvPr/>
        </p:nvSpPr>
        <p:spPr>
          <a:xfrm>
            <a:off x="5332928" y="4578310"/>
            <a:ext cx="3978116"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Defines colors, fonts, layout, and more.</a:t>
            </a:r>
            <a:endParaRPr b="0" i="0" sz="1750" u="none" cap="none" strike="noStrike"/>
          </a:p>
        </p:txBody>
      </p:sp>
      <p:sp>
        <p:nvSpPr>
          <p:cNvPr id="62" name="Google Shape;62;p12"/>
          <p:cNvSpPr/>
          <p:nvPr/>
        </p:nvSpPr>
        <p:spPr>
          <a:xfrm>
            <a:off x="9872067" y="3997166"/>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EAEF6"/>
              </a:buClr>
              <a:buSzPts val="2200"/>
              <a:buFont typeface="Bricolage Grotesque"/>
              <a:buNone/>
            </a:pPr>
            <a:r>
              <a:rPr b="1" i="0" lang="en-US" sz="2200" u="none" cap="none" strike="noStrike">
                <a:solidFill>
                  <a:srgbClr val="EEAEF6"/>
                </a:solidFill>
                <a:latin typeface="Bricolage Grotesque"/>
                <a:ea typeface="Bricolage Grotesque"/>
                <a:cs typeface="Bricolage Grotesque"/>
                <a:sym typeface="Bricolage Grotesque"/>
              </a:rPr>
              <a:t>HTML's Partner</a:t>
            </a:r>
            <a:endParaRPr b="0" i="0" sz="2200" u="none" cap="none" strike="noStrike"/>
          </a:p>
        </p:txBody>
      </p:sp>
      <p:sp>
        <p:nvSpPr>
          <p:cNvPr id="63" name="Google Shape;63;p12"/>
          <p:cNvSpPr/>
          <p:nvPr/>
        </p:nvSpPr>
        <p:spPr>
          <a:xfrm>
            <a:off x="9872067" y="4578310"/>
            <a:ext cx="3978116"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HTML is the structure, CSS is the design.</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descr="preencoded.png" id="69" name="Google Shape;69;p13"/>
          <p:cNvPicPr preferRelativeResize="0"/>
          <p:nvPr/>
        </p:nvPicPr>
        <p:blipFill rotWithShape="1">
          <a:blip r:embed="rId3">
            <a:alphaModFix/>
          </a:blip>
          <a:srcRect b="0" l="0" r="0" t="0"/>
          <a:stretch/>
        </p:blipFill>
        <p:spPr>
          <a:xfrm>
            <a:off x="0" y="0"/>
            <a:ext cx="5760720" cy="8229600"/>
          </a:xfrm>
          <a:prstGeom prst="rect">
            <a:avLst/>
          </a:prstGeom>
          <a:noFill/>
          <a:ln>
            <a:noFill/>
          </a:ln>
        </p:spPr>
      </p:pic>
      <p:sp>
        <p:nvSpPr>
          <p:cNvPr id="70" name="Google Shape;70;p13"/>
          <p:cNvSpPr/>
          <p:nvPr/>
        </p:nvSpPr>
        <p:spPr>
          <a:xfrm>
            <a:off x="6280190" y="1549003"/>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How CSS Works</a:t>
            </a:r>
            <a:endParaRPr b="0" i="0" sz="4450" u="none" cap="none" strike="noStrike"/>
          </a:p>
        </p:txBody>
      </p:sp>
      <p:pic>
        <p:nvPicPr>
          <p:cNvPr descr="preencoded.png" id="71" name="Google Shape;71;p13"/>
          <p:cNvPicPr preferRelativeResize="0"/>
          <p:nvPr/>
        </p:nvPicPr>
        <p:blipFill rotWithShape="1">
          <a:blip r:embed="rId4">
            <a:alphaModFix/>
          </a:blip>
          <a:srcRect b="0" l="0" r="0" t="0"/>
          <a:stretch/>
        </p:blipFill>
        <p:spPr>
          <a:xfrm>
            <a:off x="6280190" y="2597944"/>
            <a:ext cx="1134070" cy="1360884"/>
          </a:xfrm>
          <a:prstGeom prst="rect">
            <a:avLst/>
          </a:prstGeom>
          <a:noFill/>
          <a:ln>
            <a:noFill/>
          </a:ln>
        </p:spPr>
      </p:pic>
      <p:sp>
        <p:nvSpPr>
          <p:cNvPr id="72" name="Google Shape;72;p13"/>
          <p:cNvSpPr/>
          <p:nvPr/>
        </p:nvSpPr>
        <p:spPr>
          <a:xfrm>
            <a:off x="7754422" y="282475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HTML Elements</a:t>
            </a:r>
            <a:endParaRPr b="0" i="0" sz="2200" u="none" cap="none" strike="noStrike"/>
          </a:p>
        </p:txBody>
      </p:sp>
      <p:sp>
        <p:nvSpPr>
          <p:cNvPr id="73" name="Google Shape;73;p13"/>
          <p:cNvSpPr/>
          <p:nvPr/>
        </p:nvSpPr>
        <p:spPr>
          <a:xfrm>
            <a:off x="7754422" y="3315176"/>
            <a:ext cx="608218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The structure of your content.</a:t>
            </a:r>
            <a:endParaRPr b="0" i="0" sz="1750" u="none" cap="none" strike="noStrike"/>
          </a:p>
        </p:txBody>
      </p:sp>
      <p:pic>
        <p:nvPicPr>
          <p:cNvPr descr="preencoded.png" id="74" name="Google Shape;74;p13"/>
          <p:cNvPicPr preferRelativeResize="0"/>
          <p:nvPr/>
        </p:nvPicPr>
        <p:blipFill rotWithShape="1">
          <a:blip r:embed="rId5">
            <a:alphaModFix/>
          </a:blip>
          <a:srcRect b="0" l="0" r="0" t="0"/>
          <a:stretch/>
        </p:blipFill>
        <p:spPr>
          <a:xfrm>
            <a:off x="6280190" y="3958828"/>
            <a:ext cx="1134070" cy="1360884"/>
          </a:xfrm>
          <a:prstGeom prst="rect">
            <a:avLst/>
          </a:prstGeom>
          <a:noFill/>
          <a:ln>
            <a:noFill/>
          </a:ln>
        </p:spPr>
      </p:pic>
      <p:sp>
        <p:nvSpPr>
          <p:cNvPr id="75" name="Google Shape;75;p13"/>
          <p:cNvSpPr/>
          <p:nvPr/>
        </p:nvSpPr>
        <p:spPr>
          <a:xfrm>
            <a:off x="7754422" y="4185642"/>
            <a:ext cx="6082189"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CSS Rules Instructions for styling elements.</a:t>
            </a:r>
            <a:endParaRPr b="0" i="0" sz="2200" u="none" cap="none" strike="noStrike"/>
          </a:p>
        </p:txBody>
      </p:sp>
      <p:pic>
        <p:nvPicPr>
          <p:cNvPr descr="preencoded.png" id="76" name="Google Shape;76;p13"/>
          <p:cNvPicPr preferRelativeResize="0"/>
          <p:nvPr/>
        </p:nvPicPr>
        <p:blipFill rotWithShape="1">
          <a:blip r:embed="rId6">
            <a:alphaModFix/>
          </a:blip>
          <a:srcRect b="0" l="0" r="0" t="0"/>
          <a:stretch/>
        </p:blipFill>
        <p:spPr>
          <a:xfrm>
            <a:off x="6280190" y="5319713"/>
            <a:ext cx="1134070" cy="1360884"/>
          </a:xfrm>
          <a:prstGeom prst="rect">
            <a:avLst/>
          </a:prstGeom>
          <a:noFill/>
          <a:ln>
            <a:noFill/>
          </a:ln>
        </p:spPr>
      </p:pic>
      <p:sp>
        <p:nvSpPr>
          <p:cNvPr id="77" name="Google Shape;77;p13"/>
          <p:cNvSpPr/>
          <p:nvPr/>
        </p:nvSpPr>
        <p:spPr>
          <a:xfrm>
            <a:off x="7754422" y="554652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Browser Renders</a:t>
            </a:r>
            <a:endParaRPr b="0" i="0" sz="2200" u="none" cap="none" strike="noStrike"/>
          </a:p>
        </p:txBody>
      </p:sp>
      <p:sp>
        <p:nvSpPr>
          <p:cNvPr id="78" name="Google Shape;78;p13"/>
          <p:cNvSpPr/>
          <p:nvPr/>
        </p:nvSpPr>
        <p:spPr>
          <a:xfrm>
            <a:off x="7754422" y="6036945"/>
            <a:ext cx="608218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Applies styles to display the page.</a:t>
            </a:r>
            <a:endParaRPr b="0" i="0" sz="175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preencoded.png" id="84" name="Google Shape;84;p14"/>
          <p:cNvPicPr preferRelativeResize="0"/>
          <p:nvPr/>
        </p:nvPicPr>
        <p:blipFill rotWithShape="1">
          <a:blip r:embed="rId3">
            <a:alphaModFix/>
          </a:blip>
          <a:srcRect b="0" l="0" r="0" t="0"/>
          <a:stretch/>
        </p:blipFill>
        <p:spPr>
          <a:xfrm>
            <a:off x="0" y="0"/>
            <a:ext cx="14630400" cy="2976920"/>
          </a:xfrm>
          <a:prstGeom prst="rect">
            <a:avLst/>
          </a:prstGeom>
          <a:noFill/>
          <a:ln>
            <a:noFill/>
          </a:ln>
        </p:spPr>
      </p:pic>
      <p:sp>
        <p:nvSpPr>
          <p:cNvPr id="85" name="Google Shape;85;p14"/>
          <p:cNvSpPr/>
          <p:nvPr/>
        </p:nvSpPr>
        <p:spPr>
          <a:xfrm>
            <a:off x="793790" y="3587591"/>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Basic CSS Syntax</a:t>
            </a:r>
            <a:endParaRPr b="0" i="0" sz="4450" u="none" cap="none" strike="noStrike"/>
          </a:p>
        </p:txBody>
      </p:sp>
      <p:sp>
        <p:nvSpPr>
          <p:cNvPr id="86" name="Google Shape;86;p14"/>
          <p:cNvSpPr/>
          <p:nvPr/>
        </p:nvSpPr>
        <p:spPr>
          <a:xfrm>
            <a:off x="793790" y="4636532"/>
            <a:ext cx="6408063" cy="1306949"/>
          </a:xfrm>
          <a:prstGeom prst="roundRect">
            <a:avLst>
              <a:gd fmla="val 7289"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1020604" y="4863346"/>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Selector</a:t>
            </a:r>
            <a:endParaRPr b="0" i="0" sz="2200" u="none" cap="none" strike="noStrike"/>
          </a:p>
        </p:txBody>
      </p:sp>
      <p:sp>
        <p:nvSpPr>
          <p:cNvPr id="88" name="Google Shape;88;p14"/>
          <p:cNvSpPr/>
          <p:nvPr/>
        </p:nvSpPr>
        <p:spPr>
          <a:xfrm>
            <a:off x="1020604" y="5353764"/>
            <a:ext cx="595443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Chooses HTML elements to style.</a:t>
            </a:r>
            <a:endParaRPr b="0" i="0" sz="1750" u="none" cap="none" strike="noStrike"/>
          </a:p>
        </p:txBody>
      </p:sp>
      <p:sp>
        <p:nvSpPr>
          <p:cNvPr id="89" name="Google Shape;89;p14"/>
          <p:cNvSpPr/>
          <p:nvPr/>
        </p:nvSpPr>
        <p:spPr>
          <a:xfrm>
            <a:off x="7428667" y="4636532"/>
            <a:ext cx="6408063" cy="1306949"/>
          </a:xfrm>
          <a:prstGeom prst="roundRect">
            <a:avLst>
              <a:gd fmla="val 7289"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7655481" y="4863346"/>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Property</a:t>
            </a:r>
            <a:endParaRPr b="0" i="0" sz="2200" u="none" cap="none" strike="noStrike"/>
          </a:p>
        </p:txBody>
      </p:sp>
      <p:sp>
        <p:nvSpPr>
          <p:cNvPr id="91" name="Google Shape;91;p14"/>
          <p:cNvSpPr/>
          <p:nvPr/>
        </p:nvSpPr>
        <p:spPr>
          <a:xfrm>
            <a:off x="7655481" y="5353764"/>
            <a:ext cx="595443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The specific visual aspect to change (e.g., color).</a:t>
            </a:r>
            <a:endParaRPr b="0" i="0" sz="1750" u="none" cap="none" strike="noStrike"/>
          </a:p>
        </p:txBody>
      </p:sp>
      <p:sp>
        <p:nvSpPr>
          <p:cNvPr id="92" name="Google Shape;92;p14"/>
          <p:cNvSpPr/>
          <p:nvPr/>
        </p:nvSpPr>
        <p:spPr>
          <a:xfrm>
            <a:off x="793790" y="6170295"/>
            <a:ext cx="6408063" cy="1306949"/>
          </a:xfrm>
          <a:prstGeom prst="roundRect">
            <a:avLst>
              <a:gd fmla="val 7289"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1020604" y="639710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Value</a:t>
            </a:r>
            <a:endParaRPr b="0" i="0" sz="2200" u="none" cap="none" strike="noStrike"/>
          </a:p>
        </p:txBody>
      </p:sp>
      <p:sp>
        <p:nvSpPr>
          <p:cNvPr id="94" name="Google Shape;94;p14"/>
          <p:cNvSpPr/>
          <p:nvPr/>
        </p:nvSpPr>
        <p:spPr>
          <a:xfrm>
            <a:off x="1020604" y="6887528"/>
            <a:ext cx="595443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The desired setting for the property (e.g., red).</a:t>
            </a:r>
            <a:endParaRPr b="0" i="0" sz="1750" u="none" cap="none" strike="noStrike"/>
          </a:p>
        </p:txBody>
      </p:sp>
      <p:sp>
        <p:nvSpPr>
          <p:cNvPr id="95" name="Google Shape;95;p14"/>
          <p:cNvSpPr/>
          <p:nvPr/>
        </p:nvSpPr>
        <p:spPr>
          <a:xfrm>
            <a:off x="7428667" y="6170295"/>
            <a:ext cx="6408063" cy="1306949"/>
          </a:xfrm>
          <a:prstGeom prst="roundRect">
            <a:avLst>
              <a:gd fmla="val 7289"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655481" y="639710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Declaration</a:t>
            </a:r>
            <a:endParaRPr b="0" i="0" sz="2200" u="none" cap="none" strike="noStrike"/>
          </a:p>
        </p:txBody>
      </p:sp>
      <p:sp>
        <p:nvSpPr>
          <p:cNvPr id="97" name="Google Shape;97;p14"/>
          <p:cNvSpPr/>
          <p:nvPr/>
        </p:nvSpPr>
        <p:spPr>
          <a:xfrm>
            <a:off x="7655481" y="6887528"/>
            <a:ext cx="595443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A property-value pair within curly braces.</a:t>
            </a:r>
            <a:endParaRPr b="0" i="0" sz="175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preencoded.png" id="103" name="Google Shape;103;p15"/>
          <p:cNvPicPr preferRelativeResize="0"/>
          <p:nvPr/>
        </p:nvPicPr>
        <p:blipFill rotWithShape="1">
          <a:blip r:embed="rId3">
            <a:alphaModFix/>
          </a:blip>
          <a:srcRect b="0" l="0" r="0" t="0"/>
          <a:stretch/>
        </p:blipFill>
        <p:spPr>
          <a:xfrm>
            <a:off x="0" y="0"/>
            <a:ext cx="5760720" cy="8229600"/>
          </a:xfrm>
          <a:prstGeom prst="rect">
            <a:avLst/>
          </a:prstGeom>
          <a:noFill/>
          <a:ln>
            <a:noFill/>
          </a:ln>
        </p:spPr>
      </p:pic>
      <p:sp>
        <p:nvSpPr>
          <p:cNvPr id="104" name="Google Shape;104;p15"/>
          <p:cNvSpPr/>
          <p:nvPr/>
        </p:nvSpPr>
        <p:spPr>
          <a:xfrm>
            <a:off x="6280190" y="888682"/>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Ways to Add CSS</a:t>
            </a:r>
            <a:endParaRPr b="0" i="0" sz="4450" u="none" cap="none" strike="noStrike"/>
          </a:p>
        </p:txBody>
      </p:sp>
      <p:sp>
        <p:nvSpPr>
          <p:cNvPr id="105" name="Google Shape;105;p15"/>
          <p:cNvSpPr/>
          <p:nvPr/>
        </p:nvSpPr>
        <p:spPr>
          <a:xfrm>
            <a:off x="6280190" y="2050971"/>
            <a:ext cx="3608070"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5DCE6"/>
              </a:buClr>
              <a:buSzPts val="5850"/>
              <a:buFont typeface="Bricolage Grotesque"/>
              <a:buNone/>
            </a:pPr>
            <a:r>
              <a:rPr b="1" i="0" lang="en-US" sz="5850" u="none" cap="none" strike="noStrike">
                <a:solidFill>
                  <a:srgbClr val="E5DCE6"/>
                </a:solidFill>
                <a:latin typeface="Bricolage Grotesque"/>
                <a:ea typeface="Bricolage Grotesque"/>
                <a:cs typeface="Bricolage Grotesque"/>
                <a:sym typeface="Bricolage Grotesque"/>
              </a:rPr>
              <a:t>1</a:t>
            </a:r>
            <a:endParaRPr b="0" i="0" sz="5850" u="none" cap="none" strike="noStrike"/>
          </a:p>
        </p:txBody>
      </p:sp>
      <p:sp>
        <p:nvSpPr>
          <p:cNvPr id="106" name="Google Shape;106;p15"/>
          <p:cNvSpPr/>
          <p:nvPr/>
        </p:nvSpPr>
        <p:spPr>
          <a:xfrm>
            <a:off x="6666548" y="3082766"/>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Inline CSS</a:t>
            </a:r>
            <a:endParaRPr b="0" i="0" sz="2200" u="none" cap="none" strike="noStrike"/>
          </a:p>
        </p:txBody>
      </p:sp>
      <p:sp>
        <p:nvSpPr>
          <p:cNvPr id="107" name="Google Shape;107;p15"/>
          <p:cNvSpPr/>
          <p:nvPr/>
        </p:nvSpPr>
        <p:spPr>
          <a:xfrm>
            <a:off x="6280190" y="3573185"/>
            <a:ext cx="3608070" cy="725805"/>
          </a:xfrm>
          <a:prstGeom prst="rect">
            <a:avLst/>
          </a:prstGeom>
          <a:noFill/>
          <a:ln>
            <a:noFill/>
          </a:ln>
        </p:spPr>
        <p:txBody>
          <a:bodyPr anchorCtr="0" anchor="t" bIns="0" lIns="0" spcFirstLastPara="1" rIns="0" wrap="square" tIns="0">
            <a:noAutofit/>
          </a:bodyPr>
          <a:lstStyle/>
          <a:p>
            <a:pPr indent="0" lvl="0" marL="0" marR="0" rtl="0" algn="ctr">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Directly in HTML tags. Quick but less flexible.</a:t>
            </a:r>
            <a:endParaRPr b="0" i="0" sz="1750" u="none" cap="none" strike="noStrike"/>
          </a:p>
        </p:txBody>
      </p:sp>
      <p:sp>
        <p:nvSpPr>
          <p:cNvPr id="108" name="Google Shape;108;p15"/>
          <p:cNvSpPr/>
          <p:nvPr/>
        </p:nvSpPr>
        <p:spPr>
          <a:xfrm>
            <a:off x="10228421" y="2050971"/>
            <a:ext cx="3608189"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5DCE6"/>
              </a:buClr>
              <a:buSzPts val="5850"/>
              <a:buFont typeface="Bricolage Grotesque"/>
              <a:buNone/>
            </a:pPr>
            <a:r>
              <a:rPr b="1" i="0" lang="en-US" sz="5850" u="none" cap="none" strike="noStrike">
                <a:solidFill>
                  <a:srgbClr val="E5DCE6"/>
                </a:solidFill>
                <a:latin typeface="Bricolage Grotesque"/>
                <a:ea typeface="Bricolage Grotesque"/>
                <a:cs typeface="Bricolage Grotesque"/>
                <a:sym typeface="Bricolage Grotesque"/>
              </a:rPr>
              <a:t>2</a:t>
            </a:r>
            <a:endParaRPr b="0" i="0" sz="5850" u="none" cap="none" strike="noStrike"/>
          </a:p>
        </p:txBody>
      </p:sp>
      <p:sp>
        <p:nvSpPr>
          <p:cNvPr id="109" name="Google Shape;109;p15"/>
          <p:cNvSpPr/>
          <p:nvPr/>
        </p:nvSpPr>
        <p:spPr>
          <a:xfrm>
            <a:off x="10614898" y="3082766"/>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Internal CSS</a:t>
            </a:r>
            <a:endParaRPr b="0" i="0" sz="2200" u="none" cap="none" strike="noStrike"/>
          </a:p>
        </p:txBody>
      </p:sp>
      <p:sp>
        <p:nvSpPr>
          <p:cNvPr id="110" name="Google Shape;110;p15"/>
          <p:cNvSpPr/>
          <p:nvPr/>
        </p:nvSpPr>
        <p:spPr>
          <a:xfrm>
            <a:off x="10228421" y="3573185"/>
            <a:ext cx="3608189" cy="725805"/>
          </a:xfrm>
          <a:prstGeom prst="rect">
            <a:avLst/>
          </a:prstGeom>
          <a:noFill/>
          <a:ln>
            <a:noFill/>
          </a:ln>
        </p:spPr>
        <p:txBody>
          <a:bodyPr anchorCtr="0" anchor="t" bIns="0" lIns="0" spcFirstLastPara="1" rIns="0" wrap="square" tIns="0">
            <a:noAutofit/>
          </a:bodyPr>
          <a:lstStyle/>
          <a:p>
            <a:pPr indent="0" lvl="0" marL="0" marR="0" rtl="0" algn="ctr">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Within the </a:t>
            </a:r>
            <a:r>
              <a:rPr b="1" i="0" lang="en-US" sz="1750" u="none" cap="none" strike="noStrike">
                <a:solidFill>
                  <a:srgbClr val="E5DCE6"/>
                </a:solidFill>
                <a:latin typeface="Montserrat"/>
                <a:ea typeface="Montserrat"/>
                <a:cs typeface="Montserrat"/>
                <a:sym typeface="Montserrat"/>
              </a:rPr>
              <a:t>style</a:t>
            </a:r>
            <a:r>
              <a:rPr b="0" i="0" lang="en-US" sz="1750" u="none" cap="none" strike="noStrike">
                <a:solidFill>
                  <a:srgbClr val="E5DCE6"/>
                </a:solidFill>
                <a:latin typeface="Montserrat"/>
                <a:ea typeface="Montserrat"/>
                <a:cs typeface="Montserrat"/>
                <a:sym typeface="Montserrat"/>
              </a:rPr>
              <a:t> tag in the HTML </a:t>
            </a:r>
            <a:r>
              <a:rPr b="1" i="0" lang="en-US" sz="1750" u="none" cap="none" strike="noStrike">
                <a:solidFill>
                  <a:srgbClr val="E5DCE6"/>
                </a:solidFill>
                <a:latin typeface="Montserrat"/>
                <a:ea typeface="Montserrat"/>
                <a:cs typeface="Montserrat"/>
                <a:sym typeface="Montserrat"/>
              </a:rPr>
              <a:t>head</a:t>
            </a:r>
            <a:r>
              <a:rPr b="0" i="0" lang="en-US" sz="1750" u="none" cap="none" strike="noStrike">
                <a:solidFill>
                  <a:srgbClr val="E5DCE6"/>
                </a:solidFill>
                <a:latin typeface="Montserrat"/>
                <a:ea typeface="Montserrat"/>
                <a:cs typeface="Montserrat"/>
                <a:sym typeface="Montserrat"/>
              </a:rPr>
              <a:t>.</a:t>
            </a:r>
            <a:endParaRPr b="0" i="0" sz="1750" u="none" cap="none" strike="noStrike"/>
          </a:p>
        </p:txBody>
      </p:sp>
      <p:sp>
        <p:nvSpPr>
          <p:cNvPr id="111" name="Google Shape;111;p15"/>
          <p:cNvSpPr/>
          <p:nvPr/>
        </p:nvSpPr>
        <p:spPr>
          <a:xfrm>
            <a:off x="8254246" y="5092779"/>
            <a:ext cx="3608189" cy="74842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E5DCE6"/>
              </a:buClr>
              <a:buSzPts val="5850"/>
              <a:buFont typeface="Bricolage Grotesque"/>
              <a:buNone/>
            </a:pPr>
            <a:r>
              <a:rPr b="1" i="0" lang="en-US" sz="5850" u="none" cap="none" strike="noStrike">
                <a:solidFill>
                  <a:srgbClr val="E5DCE6"/>
                </a:solidFill>
                <a:latin typeface="Bricolage Grotesque"/>
                <a:ea typeface="Bricolage Grotesque"/>
                <a:cs typeface="Bricolage Grotesque"/>
                <a:sym typeface="Bricolage Grotesque"/>
              </a:rPr>
              <a:t>3</a:t>
            </a:r>
            <a:endParaRPr b="0" i="0" sz="5850" u="none" cap="none" strike="noStrike"/>
          </a:p>
        </p:txBody>
      </p:sp>
      <p:sp>
        <p:nvSpPr>
          <p:cNvPr id="112" name="Google Shape;112;p15"/>
          <p:cNvSpPr/>
          <p:nvPr/>
        </p:nvSpPr>
        <p:spPr>
          <a:xfrm>
            <a:off x="8640723" y="6124575"/>
            <a:ext cx="2835235" cy="354330"/>
          </a:xfrm>
          <a:prstGeom prst="rect">
            <a:avLst/>
          </a:prstGeom>
          <a:noFill/>
          <a:ln>
            <a:noFill/>
          </a:ln>
        </p:spPr>
        <p:txBody>
          <a:bodyPr anchorCtr="0" anchor="t" bIns="0" lIns="0" spcFirstLastPara="1" rIns="0" wrap="square" tIns="0">
            <a:noAutofit/>
          </a:bodyPr>
          <a:lstStyle/>
          <a:p>
            <a:pPr indent="0" lvl="0" marL="0" marR="0" rtl="0" algn="ctr">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External CSS</a:t>
            </a:r>
            <a:endParaRPr b="0" i="0" sz="2200" u="none" cap="none" strike="noStrike"/>
          </a:p>
        </p:txBody>
      </p:sp>
      <p:sp>
        <p:nvSpPr>
          <p:cNvPr id="113" name="Google Shape;113;p15"/>
          <p:cNvSpPr/>
          <p:nvPr/>
        </p:nvSpPr>
        <p:spPr>
          <a:xfrm>
            <a:off x="8254246" y="6614993"/>
            <a:ext cx="3608189" cy="725805"/>
          </a:xfrm>
          <a:prstGeom prst="rect">
            <a:avLst/>
          </a:prstGeom>
          <a:noFill/>
          <a:ln>
            <a:noFill/>
          </a:ln>
        </p:spPr>
        <p:txBody>
          <a:bodyPr anchorCtr="0" anchor="t" bIns="0" lIns="0" spcFirstLastPara="1" rIns="0" wrap="square" tIns="0">
            <a:noAutofit/>
          </a:bodyPr>
          <a:lstStyle/>
          <a:p>
            <a:pPr indent="0" lvl="0" marL="0" marR="0" rtl="0" algn="ctr">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Separate .css file. Best practice for larger projects.</a:t>
            </a:r>
            <a:endParaRPr b="0" i="0" sz="1750" u="none" cap="none" strike="noStrike"/>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descr="preencoded.png" id="119" name="Google Shape;119;p16"/>
          <p:cNvPicPr preferRelativeResize="0"/>
          <p:nvPr/>
        </p:nvPicPr>
        <p:blipFill rotWithShape="1">
          <a:blip r:embed="rId3">
            <a:alphaModFix/>
          </a:blip>
          <a:srcRect b="0" l="0" r="0" t="0"/>
          <a:stretch/>
        </p:blipFill>
        <p:spPr>
          <a:xfrm>
            <a:off x="8869680" y="0"/>
            <a:ext cx="5760720" cy="8229600"/>
          </a:xfrm>
          <a:prstGeom prst="rect">
            <a:avLst/>
          </a:prstGeom>
          <a:noFill/>
          <a:ln>
            <a:noFill/>
          </a:ln>
        </p:spPr>
      </p:pic>
      <p:sp>
        <p:nvSpPr>
          <p:cNvPr id="120" name="Google Shape;120;p16"/>
          <p:cNvSpPr/>
          <p:nvPr/>
        </p:nvSpPr>
        <p:spPr>
          <a:xfrm>
            <a:off x="793790" y="1970127"/>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Hands-On Example</a:t>
            </a:r>
            <a:endParaRPr b="0" i="0" sz="4450" u="none" cap="none" strike="noStrike"/>
          </a:p>
        </p:txBody>
      </p:sp>
      <p:sp>
        <p:nvSpPr>
          <p:cNvPr id="121" name="Google Shape;121;p16"/>
          <p:cNvSpPr/>
          <p:nvPr/>
        </p:nvSpPr>
        <p:spPr>
          <a:xfrm>
            <a:off x="793790" y="3019068"/>
            <a:ext cx="170021" cy="853321"/>
          </a:xfrm>
          <a:prstGeom prst="roundRect">
            <a:avLst>
              <a:gd fmla="val 56033"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a:off x="1303973" y="301906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Select an Element</a:t>
            </a:r>
            <a:endParaRPr b="0" i="0" sz="2200" u="none" cap="none" strike="noStrike"/>
          </a:p>
        </p:txBody>
      </p:sp>
      <p:sp>
        <p:nvSpPr>
          <p:cNvPr id="123" name="Google Shape;123;p16"/>
          <p:cNvSpPr/>
          <p:nvPr/>
        </p:nvSpPr>
        <p:spPr>
          <a:xfrm>
            <a:off x="1303973" y="3509486"/>
            <a:ext cx="7046238"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Choose an HTML tag like &lt;p&gt;.</a:t>
            </a:r>
            <a:endParaRPr b="0" i="0" sz="1750" u="none" cap="none" strike="noStrike"/>
          </a:p>
        </p:txBody>
      </p:sp>
      <p:sp>
        <p:nvSpPr>
          <p:cNvPr id="124" name="Google Shape;124;p16"/>
          <p:cNvSpPr/>
          <p:nvPr/>
        </p:nvSpPr>
        <p:spPr>
          <a:xfrm>
            <a:off x="1133951" y="4099203"/>
            <a:ext cx="170021" cy="853321"/>
          </a:xfrm>
          <a:prstGeom prst="roundRect">
            <a:avLst>
              <a:gd fmla="val 56033"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a:off x="1644134" y="4099203"/>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Apply Styles</a:t>
            </a:r>
            <a:endParaRPr b="0" i="0" sz="2200" u="none" cap="none" strike="noStrike"/>
          </a:p>
        </p:txBody>
      </p:sp>
      <p:sp>
        <p:nvSpPr>
          <p:cNvPr id="126" name="Google Shape;126;p16"/>
          <p:cNvSpPr/>
          <p:nvPr/>
        </p:nvSpPr>
        <p:spPr>
          <a:xfrm>
            <a:off x="1644134" y="4589621"/>
            <a:ext cx="67060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Add CSS properties for color and background.</a:t>
            </a:r>
            <a:endParaRPr b="0" i="0" sz="1750" u="none" cap="none" strike="noStrike"/>
          </a:p>
        </p:txBody>
      </p:sp>
      <p:sp>
        <p:nvSpPr>
          <p:cNvPr id="127" name="Google Shape;127;p16"/>
          <p:cNvSpPr/>
          <p:nvPr/>
        </p:nvSpPr>
        <p:spPr>
          <a:xfrm>
            <a:off x="1474232" y="5179338"/>
            <a:ext cx="170021" cy="853321"/>
          </a:xfrm>
          <a:prstGeom prst="roundRect">
            <a:avLst>
              <a:gd fmla="val 56033"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a:off x="1984415" y="517933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See it Live</a:t>
            </a:r>
            <a:endParaRPr b="0" i="0" sz="2200" u="none" cap="none" strike="noStrike"/>
          </a:p>
        </p:txBody>
      </p:sp>
      <p:sp>
        <p:nvSpPr>
          <p:cNvPr id="129" name="Google Shape;129;p16"/>
          <p:cNvSpPr/>
          <p:nvPr/>
        </p:nvSpPr>
        <p:spPr>
          <a:xfrm>
            <a:off x="1984415" y="5669756"/>
            <a:ext cx="636579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Observe instant visual changes in the browser.</a:t>
            </a:r>
            <a:endParaRPr b="0" i="0" sz="175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p:nvPr/>
        </p:nvSpPr>
        <p:spPr>
          <a:xfrm>
            <a:off x="793790" y="2523053"/>
            <a:ext cx="6906339"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Common CSS Properties</a:t>
            </a:r>
            <a:endParaRPr b="0" i="0" sz="4450" u="none" cap="none" strike="noStrike"/>
          </a:p>
        </p:txBody>
      </p:sp>
      <p:sp>
        <p:nvSpPr>
          <p:cNvPr id="136" name="Google Shape;136;p17"/>
          <p:cNvSpPr/>
          <p:nvPr/>
        </p:nvSpPr>
        <p:spPr>
          <a:xfrm>
            <a:off x="793790" y="379880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EAEF6"/>
              </a:buClr>
              <a:buSzPts val="2200"/>
              <a:buFont typeface="Bricolage Grotesque"/>
              <a:buNone/>
            </a:pPr>
            <a:r>
              <a:rPr b="1" i="0" lang="en-US" sz="2200" u="none" cap="none" strike="noStrike">
                <a:solidFill>
                  <a:srgbClr val="EEAEF6"/>
                </a:solidFill>
                <a:latin typeface="Bricolage Grotesque"/>
                <a:ea typeface="Bricolage Grotesque"/>
                <a:cs typeface="Bricolage Grotesque"/>
                <a:sym typeface="Bricolage Grotesque"/>
              </a:rPr>
              <a:t>Text Properties</a:t>
            </a:r>
            <a:endParaRPr b="0" i="0" sz="2200" u="none" cap="none" strike="noStrike"/>
          </a:p>
        </p:txBody>
      </p:sp>
      <p:sp>
        <p:nvSpPr>
          <p:cNvPr id="137" name="Google Shape;137;p17"/>
          <p:cNvSpPr/>
          <p:nvPr/>
        </p:nvSpPr>
        <p:spPr>
          <a:xfrm>
            <a:off x="793790" y="4379952"/>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1" i="0" lang="en-US" sz="1750" u="none" cap="none" strike="noStrike">
                <a:solidFill>
                  <a:srgbClr val="E5DCE6"/>
                </a:solidFill>
                <a:latin typeface="Montserrat"/>
                <a:ea typeface="Montserrat"/>
                <a:cs typeface="Montserrat"/>
                <a:sym typeface="Montserrat"/>
              </a:rPr>
              <a:t>color</a:t>
            </a:r>
            <a:r>
              <a:rPr b="0" i="0" lang="en-US" sz="1750" u="none" cap="none" strike="noStrike">
                <a:solidFill>
                  <a:srgbClr val="E5DCE6"/>
                </a:solidFill>
                <a:latin typeface="Montserrat"/>
                <a:ea typeface="Montserrat"/>
                <a:cs typeface="Montserrat"/>
                <a:sym typeface="Montserrat"/>
              </a:rPr>
              <a:t>: text color</a:t>
            </a:r>
            <a:endParaRPr b="0" i="0" sz="1750" u="none" cap="none" strike="noStrike"/>
          </a:p>
        </p:txBody>
      </p:sp>
      <p:sp>
        <p:nvSpPr>
          <p:cNvPr id="138" name="Google Shape;138;p17"/>
          <p:cNvSpPr/>
          <p:nvPr/>
        </p:nvSpPr>
        <p:spPr>
          <a:xfrm>
            <a:off x="793790" y="4822150"/>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1" i="0" lang="en-US" sz="1750" u="none" cap="none" strike="noStrike">
                <a:solidFill>
                  <a:srgbClr val="E5DCE6"/>
                </a:solidFill>
                <a:latin typeface="Montserrat"/>
                <a:ea typeface="Montserrat"/>
                <a:cs typeface="Montserrat"/>
                <a:sym typeface="Montserrat"/>
              </a:rPr>
              <a:t>font-family</a:t>
            </a:r>
            <a:r>
              <a:rPr b="0" i="0" lang="en-US" sz="1750" u="none" cap="none" strike="noStrike">
                <a:solidFill>
                  <a:srgbClr val="E5DCE6"/>
                </a:solidFill>
                <a:latin typeface="Montserrat"/>
                <a:ea typeface="Montserrat"/>
                <a:cs typeface="Montserrat"/>
                <a:sym typeface="Montserrat"/>
              </a:rPr>
              <a:t>: font style</a:t>
            </a:r>
            <a:endParaRPr b="0" i="0" sz="1750" u="none" cap="none" strike="noStrike"/>
          </a:p>
        </p:txBody>
      </p:sp>
      <p:sp>
        <p:nvSpPr>
          <p:cNvPr id="139" name="Google Shape;139;p17"/>
          <p:cNvSpPr/>
          <p:nvPr/>
        </p:nvSpPr>
        <p:spPr>
          <a:xfrm>
            <a:off x="793790" y="5264348"/>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1" i="0" lang="en-US" sz="1750" u="none" cap="none" strike="noStrike">
                <a:solidFill>
                  <a:srgbClr val="E5DCE6"/>
                </a:solidFill>
                <a:latin typeface="Montserrat"/>
                <a:ea typeface="Montserrat"/>
                <a:cs typeface="Montserrat"/>
                <a:sym typeface="Montserrat"/>
              </a:rPr>
              <a:t>font-size</a:t>
            </a:r>
            <a:r>
              <a:rPr b="0" i="0" lang="en-US" sz="1750" u="none" cap="none" strike="noStrike">
                <a:solidFill>
                  <a:srgbClr val="E5DCE6"/>
                </a:solidFill>
                <a:latin typeface="Montserrat"/>
                <a:ea typeface="Montserrat"/>
                <a:cs typeface="Montserrat"/>
                <a:sym typeface="Montserrat"/>
              </a:rPr>
              <a:t>: text size</a:t>
            </a:r>
            <a:endParaRPr b="0" i="0" sz="1750" u="none" cap="none" strike="noStrike"/>
          </a:p>
        </p:txBody>
      </p:sp>
      <p:sp>
        <p:nvSpPr>
          <p:cNvPr id="140" name="Google Shape;140;p17"/>
          <p:cNvSpPr/>
          <p:nvPr/>
        </p:nvSpPr>
        <p:spPr>
          <a:xfrm>
            <a:off x="7599521" y="3798808"/>
            <a:ext cx="3014543"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EAEF6"/>
              </a:buClr>
              <a:buSzPts val="2200"/>
              <a:buFont typeface="Bricolage Grotesque"/>
              <a:buNone/>
            </a:pPr>
            <a:r>
              <a:rPr b="1" i="0" lang="en-US" sz="2200" u="none" cap="none" strike="noStrike">
                <a:solidFill>
                  <a:srgbClr val="EEAEF6"/>
                </a:solidFill>
                <a:latin typeface="Bricolage Grotesque"/>
                <a:ea typeface="Bricolage Grotesque"/>
                <a:cs typeface="Bricolage Grotesque"/>
                <a:sym typeface="Bricolage Grotesque"/>
              </a:rPr>
              <a:t>Box Model Properties</a:t>
            </a:r>
            <a:endParaRPr b="0" i="0" sz="2200" u="none" cap="none" strike="noStrike"/>
          </a:p>
        </p:txBody>
      </p:sp>
      <p:sp>
        <p:nvSpPr>
          <p:cNvPr id="141" name="Google Shape;141;p17"/>
          <p:cNvSpPr/>
          <p:nvPr/>
        </p:nvSpPr>
        <p:spPr>
          <a:xfrm>
            <a:off x="7599521" y="4379952"/>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1" i="0" lang="en-US" sz="1750" u="none" cap="none" strike="noStrike">
                <a:solidFill>
                  <a:srgbClr val="E5DCE6"/>
                </a:solidFill>
                <a:latin typeface="Montserrat"/>
                <a:ea typeface="Montserrat"/>
                <a:cs typeface="Montserrat"/>
                <a:sym typeface="Montserrat"/>
              </a:rPr>
              <a:t>background-color</a:t>
            </a:r>
            <a:r>
              <a:rPr b="0" i="0" lang="en-US" sz="1750" u="none" cap="none" strike="noStrike">
                <a:solidFill>
                  <a:srgbClr val="E5DCE6"/>
                </a:solidFill>
                <a:latin typeface="Montserrat"/>
                <a:ea typeface="Montserrat"/>
                <a:cs typeface="Montserrat"/>
                <a:sym typeface="Montserrat"/>
              </a:rPr>
              <a:t>: element's background</a:t>
            </a:r>
            <a:endParaRPr b="0" i="0" sz="1750" u="none" cap="none" strike="noStrike"/>
          </a:p>
        </p:txBody>
      </p:sp>
      <p:sp>
        <p:nvSpPr>
          <p:cNvPr id="142" name="Google Shape;142;p17"/>
          <p:cNvSpPr/>
          <p:nvPr/>
        </p:nvSpPr>
        <p:spPr>
          <a:xfrm>
            <a:off x="7599521" y="4822150"/>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1" i="0" lang="en-US" sz="1750" u="none" cap="none" strike="noStrike">
                <a:solidFill>
                  <a:srgbClr val="E5DCE6"/>
                </a:solidFill>
                <a:latin typeface="Montserrat"/>
                <a:ea typeface="Montserrat"/>
                <a:cs typeface="Montserrat"/>
                <a:sym typeface="Montserrat"/>
              </a:rPr>
              <a:t>margin</a:t>
            </a:r>
            <a:r>
              <a:rPr b="0" i="0" lang="en-US" sz="1750" u="none" cap="none" strike="noStrike">
                <a:solidFill>
                  <a:srgbClr val="E5DCE6"/>
                </a:solidFill>
                <a:latin typeface="Montserrat"/>
                <a:ea typeface="Montserrat"/>
                <a:cs typeface="Montserrat"/>
                <a:sym typeface="Montserrat"/>
              </a:rPr>
              <a:t>: space outside border</a:t>
            </a:r>
            <a:endParaRPr b="0" i="0" sz="1750" u="none" cap="none" strike="noStrike"/>
          </a:p>
        </p:txBody>
      </p:sp>
      <p:sp>
        <p:nvSpPr>
          <p:cNvPr id="143" name="Google Shape;143;p17"/>
          <p:cNvSpPr/>
          <p:nvPr/>
        </p:nvSpPr>
        <p:spPr>
          <a:xfrm>
            <a:off x="7599521" y="5264348"/>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1" i="0" lang="en-US" sz="1750" u="none" cap="none" strike="noStrike">
                <a:solidFill>
                  <a:srgbClr val="E5DCE6"/>
                </a:solidFill>
                <a:latin typeface="Montserrat"/>
                <a:ea typeface="Montserrat"/>
                <a:cs typeface="Montserrat"/>
                <a:sym typeface="Montserrat"/>
              </a:rPr>
              <a:t>padding</a:t>
            </a:r>
            <a:r>
              <a:rPr b="0" i="0" lang="en-US" sz="1750" u="none" cap="none" strike="noStrike">
                <a:solidFill>
                  <a:srgbClr val="E5DCE6"/>
                </a:solidFill>
                <a:latin typeface="Montserrat"/>
                <a:ea typeface="Montserrat"/>
                <a:cs typeface="Montserrat"/>
                <a:sym typeface="Montserrat"/>
              </a:rPr>
              <a:t>: space inside border</a:t>
            </a:r>
            <a:endParaRPr b="0" i="0" sz="175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preencoded.png" id="149" name="Google Shape;149;p18"/>
          <p:cNvPicPr preferRelativeResize="0"/>
          <p:nvPr/>
        </p:nvPicPr>
        <p:blipFill rotWithShape="1">
          <a:blip r:embed="rId3">
            <a:alphaModFix/>
          </a:blip>
          <a:srcRect b="0" l="0" r="0" t="0"/>
          <a:stretch/>
        </p:blipFill>
        <p:spPr>
          <a:xfrm>
            <a:off x="0" y="0"/>
            <a:ext cx="5760720" cy="8229600"/>
          </a:xfrm>
          <a:prstGeom prst="rect">
            <a:avLst/>
          </a:prstGeom>
          <a:noFill/>
          <a:ln>
            <a:noFill/>
          </a:ln>
        </p:spPr>
      </p:pic>
      <p:sp>
        <p:nvSpPr>
          <p:cNvPr id="150" name="Google Shape;150;p18"/>
          <p:cNvSpPr/>
          <p:nvPr/>
        </p:nvSpPr>
        <p:spPr>
          <a:xfrm>
            <a:off x="6280190" y="1892260"/>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EEAEF6"/>
              </a:buClr>
              <a:buSzPts val="4450"/>
              <a:buFont typeface="Bricolage Grotesque"/>
              <a:buNone/>
            </a:pPr>
            <a:r>
              <a:rPr b="1" i="0" lang="en-US" sz="4450" u="none" cap="none" strike="noStrike">
                <a:solidFill>
                  <a:srgbClr val="EEAEF6"/>
                </a:solidFill>
                <a:latin typeface="Bricolage Grotesque"/>
                <a:ea typeface="Bricolage Grotesque"/>
                <a:cs typeface="Bricolage Grotesque"/>
                <a:sym typeface="Bricolage Grotesque"/>
              </a:rPr>
              <a:t>Recap &amp; Next Steps</a:t>
            </a:r>
            <a:endParaRPr b="0" i="0" sz="4450" u="none" cap="none" strike="noStrike"/>
          </a:p>
        </p:txBody>
      </p:sp>
      <p:sp>
        <p:nvSpPr>
          <p:cNvPr id="151" name="Google Shape;151;p18"/>
          <p:cNvSpPr/>
          <p:nvPr/>
        </p:nvSpPr>
        <p:spPr>
          <a:xfrm>
            <a:off x="6280190" y="2941201"/>
            <a:ext cx="510302" cy="510302"/>
          </a:xfrm>
          <a:prstGeom prst="roundRect">
            <a:avLst>
              <a:gd fmla="val 18669"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52" name="Google Shape;152;p18"/>
          <p:cNvPicPr preferRelativeResize="0"/>
          <p:nvPr/>
        </p:nvPicPr>
        <p:blipFill rotWithShape="1">
          <a:blip r:embed="rId4">
            <a:alphaModFix/>
          </a:blip>
          <a:srcRect b="0" l="0" r="0" t="0"/>
          <a:stretch/>
        </p:blipFill>
        <p:spPr>
          <a:xfrm>
            <a:off x="6365260" y="2983706"/>
            <a:ext cx="340162" cy="425291"/>
          </a:xfrm>
          <a:prstGeom prst="rect">
            <a:avLst/>
          </a:prstGeom>
          <a:noFill/>
          <a:ln>
            <a:noFill/>
          </a:ln>
        </p:spPr>
      </p:pic>
      <p:sp>
        <p:nvSpPr>
          <p:cNvPr id="153" name="Google Shape;153;p18"/>
          <p:cNvSpPr/>
          <p:nvPr/>
        </p:nvSpPr>
        <p:spPr>
          <a:xfrm>
            <a:off x="7017306" y="3019068"/>
            <a:ext cx="2899410"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Styled Your First Page!</a:t>
            </a:r>
            <a:endParaRPr b="0" i="0" sz="2200" u="none" cap="none" strike="noStrike"/>
          </a:p>
        </p:txBody>
      </p:sp>
      <p:sp>
        <p:nvSpPr>
          <p:cNvPr id="154" name="Google Shape;154;p18"/>
          <p:cNvSpPr/>
          <p:nvPr/>
        </p:nvSpPr>
        <p:spPr>
          <a:xfrm>
            <a:off x="7017306" y="3863816"/>
            <a:ext cx="2899410"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You've transformed plain HTML into a styled web page.</a:t>
            </a:r>
            <a:endParaRPr b="0" i="0" sz="1750" u="none" cap="none" strike="noStrike"/>
          </a:p>
        </p:txBody>
      </p:sp>
      <p:sp>
        <p:nvSpPr>
          <p:cNvPr id="155" name="Google Shape;155;p18"/>
          <p:cNvSpPr/>
          <p:nvPr/>
        </p:nvSpPr>
        <p:spPr>
          <a:xfrm>
            <a:off x="10200203" y="2941201"/>
            <a:ext cx="510302" cy="510302"/>
          </a:xfrm>
          <a:prstGeom prst="roundRect">
            <a:avLst>
              <a:gd fmla="val 18669"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56" name="Google Shape;156;p18"/>
          <p:cNvPicPr preferRelativeResize="0"/>
          <p:nvPr/>
        </p:nvPicPr>
        <p:blipFill rotWithShape="1">
          <a:blip r:embed="rId5">
            <a:alphaModFix/>
          </a:blip>
          <a:srcRect b="0" l="0" r="0" t="0"/>
          <a:stretch/>
        </p:blipFill>
        <p:spPr>
          <a:xfrm>
            <a:off x="10285274" y="2983706"/>
            <a:ext cx="340162" cy="425291"/>
          </a:xfrm>
          <a:prstGeom prst="rect">
            <a:avLst/>
          </a:prstGeom>
          <a:noFill/>
          <a:ln>
            <a:noFill/>
          </a:ln>
        </p:spPr>
      </p:pic>
      <p:sp>
        <p:nvSpPr>
          <p:cNvPr id="157" name="Google Shape;157;p18"/>
          <p:cNvSpPr/>
          <p:nvPr/>
        </p:nvSpPr>
        <p:spPr>
          <a:xfrm>
            <a:off x="10937319" y="3019068"/>
            <a:ext cx="2899410"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Selectors &amp; Box Model</a:t>
            </a:r>
            <a:endParaRPr b="0" i="0" sz="2200" u="none" cap="none" strike="noStrike"/>
          </a:p>
        </p:txBody>
      </p:sp>
      <p:sp>
        <p:nvSpPr>
          <p:cNvPr id="158" name="Google Shape;158;p18"/>
          <p:cNvSpPr/>
          <p:nvPr/>
        </p:nvSpPr>
        <p:spPr>
          <a:xfrm>
            <a:off x="10937319" y="3863816"/>
            <a:ext cx="2899410"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Next, dive deeper into CSS selectors and the Box Model.</a:t>
            </a:r>
            <a:endParaRPr b="0" i="0" sz="1750" u="none" cap="none" strike="noStrike"/>
          </a:p>
        </p:txBody>
      </p:sp>
      <p:sp>
        <p:nvSpPr>
          <p:cNvPr id="159" name="Google Shape;159;p18"/>
          <p:cNvSpPr/>
          <p:nvPr/>
        </p:nvSpPr>
        <p:spPr>
          <a:xfrm>
            <a:off x="6280190" y="5406152"/>
            <a:ext cx="510302" cy="510302"/>
          </a:xfrm>
          <a:prstGeom prst="roundRect">
            <a:avLst>
              <a:gd fmla="val 18669" name="adj"/>
            </a:avLst>
          </a:prstGeom>
          <a:solidFill>
            <a:srgbClr val="282D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60" name="Google Shape;160;p18"/>
          <p:cNvPicPr preferRelativeResize="0"/>
          <p:nvPr/>
        </p:nvPicPr>
        <p:blipFill rotWithShape="1">
          <a:blip r:embed="rId6">
            <a:alphaModFix/>
          </a:blip>
          <a:srcRect b="0" l="0" r="0" t="0"/>
          <a:stretch/>
        </p:blipFill>
        <p:spPr>
          <a:xfrm>
            <a:off x="6365260" y="5448657"/>
            <a:ext cx="340162" cy="425291"/>
          </a:xfrm>
          <a:prstGeom prst="rect">
            <a:avLst/>
          </a:prstGeom>
          <a:noFill/>
          <a:ln>
            <a:noFill/>
          </a:ln>
        </p:spPr>
      </p:pic>
      <p:sp>
        <p:nvSpPr>
          <p:cNvPr id="161" name="Google Shape;161;p18"/>
          <p:cNvSpPr/>
          <p:nvPr/>
        </p:nvSpPr>
        <p:spPr>
          <a:xfrm>
            <a:off x="7017306" y="548401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E5DCE6"/>
              </a:buClr>
              <a:buSzPts val="2200"/>
              <a:buFont typeface="Bricolage Grotesque"/>
              <a:buNone/>
            </a:pPr>
            <a:r>
              <a:rPr b="1" i="0" lang="en-US" sz="2200" u="none" cap="none" strike="noStrike">
                <a:solidFill>
                  <a:srgbClr val="E5DCE6"/>
                </a:solidFill>
                <a:latin typeface="Bricolage Grotesque"/>
                <a:ea typeface="Bricolage Grotesque"/>
                <a:cs typeface="Bricolage Grotesque"/>
                <a:sym typeface="Bricolage Grotesque"/>
              </a:rPr>
              <a:t>Keep Practicing!</a:t>
            </a:r>
            <a:endParaRPr b="0" i="0" sz="2200" u="none" cap="none" strike="noStrike"/>
          </a:p>
        </p:txBody>
      </p:sp>
      <p:sp>
        <p:nvSpPr>
          <p:cNvPr id="162" name="Google Shape;162;p18"/>
          <p:cNvSpPr/>
          <p:nvPr/>
        </p:nvSpPr>
        <p:spPr>
          <a:xfrm>
            <a:off x="7017306" y="5974437"/>
            <a:ext cx="6819305"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E5DCE6"/>
              </a:buClr>
              <a:buSzPts val="1750"/>
              <a:buFont typeface="Montserrat"/>
              <a:buNone/>
            </a:pPr>
            <a:r>
              <a:rPr b="0" i="0" lang="en-US" sz="1750" u="none" cap="none" strike="noStrike">
                <a:solidFill>
                  <a:srgbClr val="E5DCE6"/>
                </a:solidFill>
                <a:latin typeface="Montserrat"/>
                <a:ea typeface="Montserrat"/>
                <a:cs typeface="Montserrat"/>
                <a:sym typeface="Montserrat"/>
              </a:rPr>
              <a:t>Experiment with properties to master CSS.</a:t>
            </a:r>
            <a:endParaRPr b="0" i="0" sz="175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