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oboto"/>
      <p:regular r:id="rId15"/>
      <p:bold r:id="rId16"/>
      <p:italic r:id="rId17"/>
      <p:boldItalic r:id="rId18"/>
    </p:embeddedFont>
    <p:embeddedFont>
      <p:font typeface="Sair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ira-bold.fntdata"/><Relationship Id="rId11" Type="http://schemas.openxmlformats.org/officeDocument/2006/relationships/slide" Target="slides/slide7.xml"/><Relationship Id="rId22" Type="http://schemas.openxmlformats.org/officeDocument/2006/relationships/font" Target="fonts/Saira-boldItalic.fntdata"/><Relationship Id="rId10" Type="http://schemas.openxmlformats.org/officeDocument/2006/relationships/slide" Target="slides/slide6.xml"/><Relationship Id="rId21" Type="http://schemas.openxmlformats.org/officeDocument/2006/relationships/font" Target="fonts/Saira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Saira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30303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1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33.png"/><Relationship Id="rId6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Relationship Id="rId5" Type="http://schemas.openxmlformats.org/officeDocument/2006/relationships/image" Target="../media/image22.png"/><Relationship Id="rId6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9.png"/><Relationship Id="rId6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80190" y="3099792"/>
            <a:ext cx="6689169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Introduction to JavaScript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80190" y="4148733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Day 1: Basics, Syntax, and Simple Examples</a:t>
            </a:r>
            <a:endParaRPr b="0" i="0" sz="175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6280190" y="476678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/>
          <p:nvPr/>
        </p:nvSpPr>
        <p:spPr>
          <a:xfrm>
            <a:off x="728424" y="572333"/>
            <a:ext cx="3902512" cy="4877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50"/>
              <a:buFont typeface="Saira"/>
              <a:buNone/>
            </a:pPr>
            <a:r>
              <a:rPr b="0" i="0" lang="en-US" sz="305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Loops (for, while)</a:t>
            </a:r>
            <a:endParaRPr b="0" i="0" sz="3050" u="none" cap="none" strike="noStrike"/>
          </a:p>
        </p:txBody>
      </p:sp>
      <p:sp>
        <p:nvSpPr>
          <p:cNvPr id="266" name="Google Shape;266;p22"/>
          <p:cNvSpPr/>
          <p:nvPr/>
        </p:nvSpPr>
        <p:spPr>
          <a:xfrm>
            <a:off x="3322796" y="2031563"/>
            <a:ext cx="1951196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00"/>
              <a:buFont typeface="Saira"/>
              <a:buNone/>
            </a:pPr>
            <a:r>
              <a:rPr b="0" i="0" lang="en-US" sz="15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For Loop</a:t>
            </a:r>
            <a:endParaRPr b="0" i="0" sz="1500" u="none" cap="none" strike="noStrike"/>
          </a:p>
        </p:txBody>
      </p:sp>
      <p:sp>
        <p:nvSpPr>
          <p:cNvPr id="267" name="Google Shape;267;p22"/>
          <p:cNvSpPr/>
          <p:nvPr/>
        </p:nvSpPr>
        <p:spPr>
          <a:xfrm>
            <a:off x="728424" y="2368987"/>
            <a:ext cx="4545568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Known iterations</a:t>
            </a:r>
            <a:endParaRPr b="0" i="0" sz="1200" u="none" cap="none" strike="noStrike"/>
          </a:p>
        </p:txBody>
      </p:sp>
      <p:sp>
        <p:nvSpPr>
          <p:cNvPr id="268" name="Google Shape;268;p22"/>
          <p:cNvSpPr/>
          <p:nvPr/>
        </p:nvSpPr>
        <p:spPr>
          <a:xfrm>
            <a:off x="728424" y="2794159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720685" y="2794159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876776" y="2911197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for (let i = 1; i &lt;= 5; i++) {</a:t>
            </a:r>
            <a:endParaRPr b="0" i="0" sz="1200" u="none" cap="none" strike="noStrike"/>
          </a:p>
        </p:txBody>
      </p:sp>
      <p:sp>
        <p:nvSpPr>
          <p:cNvPr id="271" name="Google Shape;271;p22"/>
          <p:cNvSpPr/>
          <p:nvPr/>
        </p:nvSpPr>
        <p:spPr>
          <a:xfrm>
            <a:off x="728424" y="3453408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720685" y="3453408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876776" y="3570446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console.log("Count:", i);</a:t>
            </a:r>
            <a:endParaRPr b="0" i="0" sz="1200" u="none" cap="none" strike="noStrike"/>
          </a:p>
        </p:txBody>
      </p:sp>
      <p:sp>
        <p:nvSpPr>
          <p:cNvPr id="274" name="Google Shape;274;p22"/>
          <p:cNvSpPr/>
          <p:nvPr/>
        </p:nvSpPr>
        <p:spPr>
          <a:xfrm>
            <a:off x="728424" y="4112657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720685" y="4112657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876776" y="4229695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/>
          </a:p>
        </p:txBody>
      </p:sp>
      <p:pic>
        <p:nvPicPr>
          <p:cNvPr descr="preencoded.png" id="277" name="Google Shape;27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174" y="1584960"/>
            <a:ext cx="3458051" cy="3458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6048" y="2959834"/>
            <a:ext cx="233482" cy="291941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/>
          <p:nvPr/>
        </p:nvSpPr>
        <p:spPr>
          <a:xfrm>
            <a:off x="9356408" y="1372314"/>
            <a:ext cx="1951196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666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00"/>
              <a:buFont typeface="Saira"/>
              <a:buNone/>
            </a:pPr>
            <a:r>
              <a:rPr b="0" i="0" lang="en-US" sz="15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While Loop</a:t>
            </a:r>
            <a:endParaRPr b="0" i="0" sz="1500" u="none" cap="none" strike="noStrike"/>
          </a:p>
        </p:txBody>
      </p:sp>
      <p:sp>
        <p:nvSpPr>
          <p:cNvPr id="280" name="Google Shape;280;p22"/>
          <p:cNvSpPr/>
          <p:nvPr/>
        </p:nvSpPr>
        <p:spPr>
          <a:xfrm>
            <a:off x="9356408" y="1709738"/>
            <a:ext cx="4545568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Condition-based</a:t>
            </a:r>
            <a:endParaRPr b="0" i="0" sz="1200" u="none" cap="none" strike="noStrike"/>
          </a:p>
        </p:txBody>
      </p:sp>
      <p:sp>
        <p:nvSpPr>
          <p:cNvPr id="281" name="Google Shape;281;p22"/>
          <p:cNvSpPr/>
          <p:nvPr/>
        </p:nvSpPr>
        <p:spPr>
          <a:xfrm>
            <a:off x="9356408" y="2134910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2"/>
          <p:cNvSpPr/>
          <p:nvPr/>
        </p:nvSpPr>
        <p:spPr>
          <a:xfrm>
            <a:off x="9348668" y="2134910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9504759" y="2251948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count = 0;</a:t>
            </a:r>
            <a:endParaRPr b="0" i="0" sz="1200" u="none" cap="none" strike="noStrike"/>
          </a:p>
        </p:txBody>
      </p:sp>
      <p:sp>
        <p:nvSpPr>
          <p:cNvPr id="284" name="Google Shape;284;p22"/>
          <p:cNvSpPr/>
          <p:nvPr/>
        </p:nvSpPr>
        <p:spPr>
          <a:xfrm>
            <a:off x="9356408" y="2794159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9348668" y="2794159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9504759" y="2911197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while (count &lt; 3) {</a:t>
            </a:r>
            <a:endParaRPr b="0" i="0" sz="1200" u="none" cap="none" strike="noStrike"/>
          </a:p>
        </p:txBody>
      </p:sp>
      <p:sp>
        <p:nvSpPr>
          <p:cNvPr id="287" name="Google Shape;287;p22"/>
          <p:cNvSpPr/>
          <p:nvPr/>
        </p:nvSpPr>
        <p:spPr>
          <a:xfrm>
            <a:off x="9356408" y="3453408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9348668" y="3453408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9504759" y="3570446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console.log("Loading...", count);</a:t>
            </a:r>
            <a:endParaRPr b="0" i="0" sz="1200" u="none" cap="none" strike="noStrike"/>
          </a:p>
        </p:txBody>
      </p:sp>
      <p:sp>
        <p:nvSpPr>
          <p:cNvPr id="290" name="Google Shape;290;p22"/>
          <p:cNvSpPr/>
          <p:nvPr/>
        </p:nvSpPr>
        <p:spPr>
          <a:xfrm>
            <a:off x="9356408" y="4112657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9348668" y="4112657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9504759" y="4229695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count++;</a:t>
            </a:r>
            <a:endParaRPr b="0" i="0" sz="1200" u="none" cap="none" strike="noStrike"/>
          </a:p>
        </p:txBody>
      </p:sp>
      <p:sp>
        <p:nvSpPr>
          <p:cNvPr id="293" name="Google Shape;293;p22"/>
          <p:cNvSpPr/>
          <p:nvPr/>
        </p:nvSpPr>
        <p:spPr>
          <a:xfrm>
            <a:off x="9356408" y="4771906"/>
            <a:ext cx="4545568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9348668" y="4771906"/>
            <a:ext cx="4561046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9504759" y="4888944"/>
            <a:ext cx="4248864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/>
          </a:p>
        </p:txBody>
      </p:sp>
      <p:pic>
        <p:nvPicPr>
          <p:cNvPr descr="preencoded.png" id="296" name="Google Shape;29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86174" y="1584960"/>
            <a:ext cx="3458051" cy="3458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7" name="Google Shape;29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90751" y="3375958"/>
            <a:ext cx="233482" cy="29194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2"/>
          <p:cNvSpPr/>
          <p:nvPr/>
        </p:nvSpPr>
        <p:spPr>
          <a:xfrm>
            <a:off x="728424" y="5431155"/>
            <a:ext cx="13173551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Roboto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Real-World Example: Multiplication table of 2</a:t>
            </a:r>
            <a:endParaRPr b="0" i="0" sz="1200" u="none" cap="none" strike="noStrike"/>
          </a:p>
        </p:txBody>
      </p:sp>
      <p:sp>
        <p:nvSpPr>
          <p:cNvPr id="299" name="Google Shape;299;p22"/>
          <p:cNvSpPr/>
          <p:nvPr/>
        </p:nvSpPr>
        <p:spPr>
          <a:xfrm>
            <a:off x="728424" y="5856327"/>
            <a:ext cx="13173551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720685" y="5856327"/>
            <a:ext cx="13189029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876776" y="5973366"/>
            <a:ext cx="12876848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for (let i = 1; i &lt;= 10; i++) {</a:t>
            </a:r>
            <a:endParaRPr b="0" i="0" sz="1200" u="none" cap="none" strike="noStrike"/>
          </a:p>
        </p:txBody>
      </p:sp>
      <p:sp>
        <p:nvSpPr>
          <p:cNvPr id="302" name="Google Shape;302;p22"/>
          <p:cNvSpPr/>
          <p:nvPr/>
        </p:nvSpPr>
        <p:spPr>
          <a:xfrm>
            <a:off x="728424" y="6515576"/>
            <a:ext cx="13173551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720685" y="6515576"/>
            <a:ext cx="13189029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876776" y="6632615"/>
            <a:ext cx="12876848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console.log(`2 x ${i} = ${2 * i}`);</a:t>
            </a:r>
            <a:endParaRPr b="0" i="0" sz="1200" u="none" cap="none" strike="noStrike"/>
          </a:p>
        </p:txBody>
      </p:sp>
      <p:sp>
        <p:nvSpPr>
          <p:cNvPr id="305" name="Google Shape;305;p22"/>
          <p:cNvSpPr/>
          <p:nvPr/>
        </p:nvSpPr>
        <p:spPr>
          <a:xfrm>
            <a:off x="728424" y="7174825"/>
            <a:ext cx="13173551" cy="483751"/>
          </a:xfrm>
          <a:prstGeom prst="roundRect">
            <a:avLst>
              <a:gd fmla="val 29042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720685" y="7174825"/>
            <a:ext cx="13189029" cy="483751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876776" y="7291864"/>
            <a:ext cx="12876848" cy="249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00"/>
              <a:buFont typeface="Consolas"/>
              <a:buNone/>
            </a:pPr>
            <a:r>
              <a:rPr b="0" i="0" lang="en-US" sz="12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2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793790" y="231028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What is JavaScript?</a:t>
            </a:r>
            <a:endParaRPr b="0" i="0" sz="445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793790" y="3586043"/>
            <a:ext cx="324040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High-Level &amp; Interpreted</a:t>
            </a:r>
            <a:endParaRPr b="0" i="0" sz="2200" u="none" cap="none" strike="noStrike"/>
          </a:p>
        </p:txBody>
      </p:sp>
      <p:sp>
        <p:nvSpPr>
          <p:cNvPr id="67" name="Google Shape;67;p14"/>
          <p:cNvSpPr/>
          <p:nvPr/>
        </p:nvSpPr>
        <p:spPr>
          <a:xfrm>
            <a:off x="793790" y="4167188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Easy to read and understand</a:t>
            </a:r>
            <a:endParaRPr b="0" i="0" sz="175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793790" y="4734163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Executed line by line</a:t>
            </a:r>
            <a:endParaRPr b="0" i="0" sz="175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5332928" y="3586043"/>
            <a:ext cx="3866317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Makes Web Pages Interactive</a:t>
            </a:r>
            <a:endParaRPr b="0" i="0" sz="2200" u="none" cap="none" strike="noStrike"/>
          </a:p>
        </p:txBody>
      </p:sp>
      <p:sp>
        <p:nvSpPr>
          <p:cNvPr id="70" name="Google Shape;70;p14"/>
          <p:cNvSpPr/>
          <p:nvPr/>
        </p:nvSpPr>
        <p:spPr>
          <a:xfrm>
            <a:off x="5332928" y="4167188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Adds dynamic behavior</a:t>
            </a:r>
            <a:endParaRPr b="0" i="0" sz="175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5332928" y="4734163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Brings pages to life</a:t>
            </a:r>
            <a:endParaRPr b="0" i="0" sz="175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9872067" y="358604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Runs Everywhere</a:t>
            </a:r>
            <a:endParaRPr b="0" i="0" sz="220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9872067" y="4167188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Browser (Frontend)</a:t>
            </a:r>
            <a:endParaRPr b="0" i="0" sz="1750" u="none" cap="none" strike="noStrike"/>
          </a:p>
        </p:txBody>
      </p:sp>
      <p:sp>
        <p:nvSpPr>
          <p:cNvPr id="74" name="Google Shape;74;p14"/>
          <p:cNvSpPr/>
          <p:nvPr/>
        </p:nvSpPr>
        <p:spPr>
          <a:xfrm>
            <a:off x="9872067" y="4734163"/>
            <a:ext cx="3978116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Servers (Backend - Node.js)</a:t>
            </a:r>
            <a:endParaRPr b="0" i="0" sz="1750" u="none" cap="none" strike="noStrike"/>
          </a:p>
        </p:txBody>
      </p:sp>
      <p:sp>
        <p:nvSpPr>
          <p:cNvPr id="75" name="Google Shape;75;p14"/>
          <p:cNvSpPr/>
          <p:nvPr/>
        </p:nvSpPr>
        <p:spPr>
          <a:xfrm>
            <a:off x="793790" y="5556290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Examples: Form validation, animations, dynamic content updates.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>
            <a:off x="793790" y="2187059"/>
            <a:ext cx="596015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Why Learn JavaScript?</a:t>
            </a:r>
            <a:endParaRPr b="0" i="0" sz="4450" u="none" cap="none" strike="noStrike"/>
          </a:p>
        </p:txBody>
      </p:sp>
      <p:pic>
        <p:nvPicPr>
          <p:cNvPr descr="preencoded.png" id="83" name="Google Shape;8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23600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793790" y="4029789"/>
            <a:ext cx="232981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Web Development</a:t>
            </a:r>
            <a:endParaRPr b="0" i="0" sz="2200" u="none" cap="none" strike="noStrike"/>
          </a:p>
        </p:txBody>
      </p:sp>
      <p:sp>
        <p:nvSpPr>
          <p:cNvPr id="85" name="Google Shape;85;p15"/>
          <p:cNvSpPr/>
          <p:nvPr/>
        </p:nvSpPr>
        <p:spPr>
          <a:xfrm>
            <a:off x="793790" y="4874538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Frontend (React, Angular, Vue)</a:t>
            </a:r>
            <a:endParaRPr b="0" i="0" sz="175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793790" y="5679638"/>
            <a:ext cx="232981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Backend (Node.js)</a:t>
            </a:r>
            <a:endParaRPr b="0" i="0" sz="1750" u="none" cap="none" strike="noStrike"/>
          </a:p>
        </p:txBody>
      </p:sp>
      <p:pic>
        <p:nvPicPr>
          <p:cNvPr descr="preencoded.png" id="87" name="Google Shape;8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7093" y="323600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3407093" y="4029789"/>
            <a:ext cx="232981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Mobile Apps</a:t>
            </a:r>
            <a:endParaRPr b="0" i="0" sz="2200" u="none" cap="none" strike="noStrike"/>
          </a:p>
        </p:txBody>
      </p:sp>
      <p:sp>
        <p:nvSpPr>
          <p:cNvPr id="89" name="Google Shape;89;p15"/>
          <p:cNvSpPr/>
          <p:nvPr/>
        </p:nvSpPr>
        <p:spPr>
          <a:xfrm>
            <a:off x="3407093" y="4520208"/>
            <a:ext cx="232981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Build with React Native</a:t>
            </a:r>
            <a:endParaRPr b="0" i="0" sz="1750" u="none" cap="none" strike="noStrike"/>
          </a:p>
        </p:txBody>
      </p:sp>
      <p:pic>
        <p:nvPicPr>
          <p:cNvPr descr="preencoded.png" id="90" name="Google Shape;9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20395" y="323600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6020395" y="4029789"/>
            <a:ext cx="232981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Games &amp; IoT</a:t>
            </a:r>
            <a:endParaRPr b="0" i="0" sz="220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6020395" y="4520208"/>
            <a:ext cx="232981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Simple game logic</a:t>
            </a:r>
            <a:endParaRPr b="0" i="0" sz="175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6020395" y="4962406"/>
            <a:ext cx="232981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Raspberry Pi projects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9" name="Google Shape;9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198465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6"/>
          <p:cNvSpPr/>
          <p:nvPr/>
        </p:nvSpPr>
        <p:spPr>
          <a:xfrm>
            <a:off x="793790" y="3027402"/>
            <a:ext cx="3969425" cy="496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00"/>
              <a:buFont typeface="Saira"/>
              <a:buNone/>
            </a:pPr>
            <a:r>
              <a:rPr b="0" i="0" lang="en-US" sz="31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Setting Up JavaScript</a:t>
            </a:r>
            <a:endParaRPr b="0" i="0" sz="3100" u="none" cap="none" strike="noStrike"/>
          </a:p>
        </p:txBody>
      </p:sp>
      <p:pic>
        <p:nvPicPr>
          <p:cNvPr descr="preencoded.png" id="101" name="Google Shape;10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761661"/>
            <a:ext cx="793790" cy="95261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/>
          <p:nvPr/>
        </p:nvSpPr>
        <p:spPr>
          <a:xfrm>
            <a:off x="1825704" y="3920371"/>
            <a:ext cx="1984653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Saira"/>
              <a:buNone/>
            </a:pPr>
            <a:r>
              <a:rPr b="0" i="0" lang="en-US" sz="15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Browser Console</a:t>
            </a:r>
            <a:endParaRPr b="0" i="0" sz="1550" u="none" cap="none" strike="noStrike"/>
          </a:p>
        </p:txBody>
      </p:sp>
      <p:sp>
        <p:nvSpPr>
          <p:cNvPr id="103" name="Google Shape;103;p16"/>
          <p:cNvSpPr/>
          <p:nvPr/>
        </p:nvSpPr>
        <p:spPr>
          <a:xfrm>
            <a:off x="1825704" y="4263628"/>
            <a:ext cx="12010906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50"/>
              <a:buFont typeface="Roboto"/>
              <a:buNone/>
            </a:pPr>
            <a:r>
              <a:rPr b="0" i="0" lang="en-US" sz="12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Quick testing with F12 (Console)</a:t>
            </a:r>
            <a:endParaRPr b="0" i="0" sz="1250" u="none" cap="none" strike="noStrike"/>
          </a:p>
        </p:txBody>
      </p:sp>
      <p:pic>
        <p:nvPicPr>
          <p:cNvPr descr="preencoded.png" id="104" name="Google Shape;10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714280"/>
            <a:ext cx="793790" cy="12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1825704" y="4872990"/>
            <a:ext cx="1984653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Saira"/>
              <a:buNone/>
            </a:pPr>
            <a:r>
              <a:rPr b="0" i="0" lang="en-US" sz="15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HTML File</a:t>
            </a:r>
            <a:endParaRPr b="0" i="0" sz="155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1825704" y="5299591"/>
            <a:ext cx="12010906" cy="492204"/>
          </a:xfrm>
          <a:prstGeom prst="roundRect">
            <a:avLst>
              <a:gd fmla="val 29033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1817846" y="5299591"/>
            <a:ext cx="12026622" cy="492204"/>
          </a:xfrm>
          <a:prstGeom prst="roundRect">
            <a:avLst>
              <a:gd fmla="val 4839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1976557" y="5418653"/>
            <a:ext cx="11709202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50"/>
              <a:buFont typeface="Consolas"/>
              <a:buNone/>
            </a:pPr>
            <a:r>
              <a:rPr b="0" i="0" lang="en-US" sz="125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&lt;script&gt; console.log("Hello, JavaScript!"); &lt;/script&gt;</a:t>
            </a:r>
            <a:endParaRPr b="0" i="0" sz="1250" u="none" cap="none" strike="noStrike"/>
          </a:p>
        </p:txBody>
      </p:sp>
      <p:pic>
        <p:nvPicPr>
          <p:cNvPr descr="preencoded.png" id="109" name="Google Shape;109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5950506"/>
            <a:ext cx="793790" cy="12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/>
          <p:nvPr/>
        </p:nvSpPr>
        <p:spPr>
          <a:xfrm>
            <a:off x="1825704" y="6109216"/>
            <a:ext cx="1984653" cy="248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550"/>
              <a:buFont typeface="Saira"/>
              <a:buNone/>
            </a:pPr>
            <a:r>
              <a:rPr b="0" i="0" lang="en-US" sz="15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External JS File</a:t>
            </a:r>
            <a:endParaRPr b="0" i="0" sz="1550" u="none" cap="none" strike="noStrike"/>
          </a:p>
        </p:txBody>
      </p:sp>
      <p:sp>
        <p:nvSpPr>
          <p:cNvPr id="111" name="Google Shape;111;p16"/>
          <p:cNvSpPr/>
          <p:nvPr/>
        </p:nvSpPr>
        <p:spPr>
          <a:xfrm>
            <a:off x="1825704" y="6535817"/>
            <a:ext cx="12010906" cy="492204"/>
          </a:xfrm>
          <a:prstGeom prst="roundRect">
            <a:avLst>
              <a:gd fmla="val 29033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817846" y="6535817"/>
            <a:ext cx="12026622" cy="492204"/>
          </a:xfrm>
          <a:prstGeom prst="roundRect">
            <a:avLst>
              <a:gd fmla="val 4839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976557" y="6654879"/>
            <a:ext cx="11709202" cy="254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250"/>
              <a:buFont typeface="Consolas"/>
              <a:buNone/>
            </a:pPr>
            <a:r>
              <a:rPr b="0" i="0" lang="en-US" sz="125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&lt;script src="script.js"&gt;&lt;/script&gt;</a:t>
            </a:r>
            <a:endParaRPr b="0" i="0" sz="12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255174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793790" y="3238857"/>
            <a:ext cx="5480685" cy="637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aira"/>
              <a:buNone/>
            </a:pPr>
            <a:r>
              <a:rPr b="0" i="0" lang="en-US" sz="40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Variables &amp; Data Types</a:t>
            </a:r>
            <a:endParaRPr b="0" i="0" sz="4000" u="none" cap="none" strike="noStrike"/>
          </a:p>
        </p:txBody>
      </p:sp>
      <p:sp>
        <p:nvSpPr>
          <p:cNvPr id="121" name="Google Shape;121;p17"/>
          <p:cNvSpPr/>
          <p:nvPr/>
        </p:nvSpPr>
        <p:spPr>
          <a:xfrm>
            <a:off x="793790" y="4182904"/>
            <a:ext cx="4211598" cy="3359468"/>
          </a:xfrm>
          <a:prstGeom prst="roundRect">
            <a:avLst>
              <a:gd fmla="val 5469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1020723" y="4409837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Variables</a:t>
            </a:r>
            <a:endParaRPr b="0" i="0" sz="2000" u="none" cap="none" strike="noStrike"/>
          </a:p>
        </p:txBody>
      </p:sp>
      <p:sp>
        <p:nvSpPr>
          <p:cNvPr id="123" name="Google Shape;123;p17"/>
          <p:cNvSpPr/>
          <p:nvPr/>
        </p:nvSpPr>
        <p:spPr>
          <a:xfrm>
            <a:off x="1020723" y="4851083"/>
            <a:ext cx="3757732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let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(reassignable)</a:t>
            </a:r>
            <a:endParaRPr b="0" i="0" sz="1600" u="none" cap="none" strike="noStrike"/>
          </a:p>
        </p:txBody>
      </p:sp>
      <p:sp>
        <p:nvSpPr>
          <p:cNvPr id="124" name="Google Shape;124;p17"/>
          <p:cNvSpPr/>
          <p:nvPr/>
        </p:nvSpPr>
        <p:spPr>
          <a:xfrm>
            <a:off x="1020723" y="5249228"/>
            <a:ext cx="3757732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const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(constant)</a:t>
            </a:r>
            <a:endParaRPr b="0" i="0" sz="1600" u="none" cap="none" strike="noStrike"/>
          </a:p>
        </p:txBody>
      </p:sp>
      <p:sp>
        <p:nvSpPr>
          <p:cNvPr id="125" name="Google Shape;125;p17"/>
          <p:cNvSpPr/>
          <p:nvPr/>
        </p:nvSpPr>
        <p:spPr>
          <a:xfrm>
            <a:off x="1020723" y="5647373"/>
            <a:ext cx="3757732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Avoid </a:t>
            </a: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var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(modern JS)</a:t>
            </a:r>
            <a:endParaRPr b="0" i="0" sz="1600" u="none" cap="none" strike="noStrike"/>
          </a:p>
        </p:txBody>
      </p:sp>
      <p:sp>
        <p:nvSpPr>
          <p:cNvPr id="126" name="Google Shape;126;p17"/>
          <p:cNvSpPr/>
          <p:nvPr/>
        </p:nvSpPr>
        <p:spPr>
          <a:xfrm>
            <a:off x="5209461" y="4182904"/>
            <a:ext cx="4211598" cy="3359468"/>
          </a:xfrm>
          <a:prstGeom prst="roundRect">
            <a:avLst>
              <a:gd fmla="val 5469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5436394" y="4409837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Data Types</a:t>
            </a:r>
            <a:endParaRPr b="0" i="0" sz="2000" u="none" cap="none" strike="noStrike"/>
          </a:p>
        </p:txBody>
      </p:sp>
      <p:sp>
        <p:nvSpPr>
          <p:cNvPr id="128" name="Google Shape;128;p17"/>
          <p:cNvSpPr/>
          <p:nvPr/>
        </p:nvSpPr>
        <p:spPr>
          <a:xfrm>
            <a:off x="5436394" y="4851083"/>
            <a:ext cx="3757732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Number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(e.g., 25)</a:t>
            </a:r>
            <a:endParaRPr b="0" i="0" sz="1600" u="none" cap="none" strike="noStrike"/>
          </a:p>
        </p:txBody>
      </p:sp>
      <p:sp>
        <p:nvSpPr>
          <p:cNvPr id="129" name="Google Shape;129;p17"/>
          <p:cNvSpPr/>
          <p:nvPr/>
        </p:nvSpPr>
        <p:spPr>
          <a:xfrm>
            <a:off x="5436394" y="5249228"/>
            <a:ext cx="3757732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(e.g., "Alice")</a:t>
            </a:r>
            <a:endParaRPr b="0" i="0" sz="1600" u="none" cap="none" strike="noStrike"/>
          </a:p>
        </p:txBody>
      </p:sp>
      <p:sp>
        <p:nvSpPr>
          <p:cNvPr id="130" name="Google Shape;130;p17"/>
          <p:cNvSpPr/>
          <p:nvPr/>
        </p:nvSpPr>
        <p:spPr>
          <a:xfrm>
            <a:off x="5436394" y="5647373"/>
            <a:ext cx="3757732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(true/false)</a:t>
            </a:r>
            <a:endParaRPr b="0" i="0" sz="1600" u="none" cap="none" strike="noStrike"/>
          </a:p>
        </p:txBody>
      </p:sp>
      <p:sp>
        <p:nvSpPr>
          <p:cNvPr id="131" name="Google Shape;131;p17"/>
          <p:cNvSpPr/>
          <p:nvPr/>
        </p:nvSpPr>
        <p:spPr>
          <a:xfrm>
            <a:off x="5436394" y="6045518"/>
            <a:ext cx="3757732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null</a:t>
            </a:r>
            <a:r>
              <a:rPr b="0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&amp; </a:t>
            </a:r>
            <a:r>
              <a:rPr b="1" i="0" lang="en-US" sz="16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undefined</a:t>
            </a:r>
            <a:endParaRPr b="0" i="0" sz="1600" u="none" cap="none" strike="noStrike"/>
          </a:p>
        </p:txBody>
      </p:sp>
      <p:sp>
        <p:nvSpPr>
          <p:cNvPr id="132" name="Google Shape;132;p17"/>
          <p:cNvSpPr/>
          <p:nvPr/>
        </p:nvSpPr>
        <p:spPr>
          <a:xfrm>
            <a:off x="9625132" y="4182904"/>
            <a:ext cx="4211598" cy="3359468"/>
          </a:xfrm>
          <a:prstGeom prst="roundRect">
            <a:avLst>
              <a:gd fmla="val 5469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9852065" y="4409837"/>
            <a:ext cx="2551748" cy="318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000"/>
              <a:buFont typeface="Saira"/>
              <a:buNone/>
            </a:pPr>
            <a:r>
              <a:rPr b="0" i="0" lang="en-US" sz="20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Example</a:t>
            </a:r>
            <a:endParaRPr b="0" i="0" sz="2000" u="none" cap="none" strike="noStrike"/>
          </a:p>
        </p:txBody>
      </p:sp>
      <p:sp>
        <p:nvSpPr>
          <p:cNvPr id="134" name="Google Shape;134;p17"/>
          <p:cNvSpPr/>
          <p:nvPr/>
        </p:nvSpPr>
        <p:spPr>
          <a:xfrm>
            <a:off x="9852065" y="4958239"/>
            <a:ext cx="3757732" cy="632698"/>
          </a:xfrm>
          <a:prstGeom prst="roundRect">
            <a:avLst>
              <a:gd fmla="val 29039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9841944" y="4958239"/>
            <a:ext cx="3777972" cy="632698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10046018" y="5111234"/>
            <a:ext cx="3369826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price = 99.99;</a:t>
            </a:r>
            <a:endParaRPr b="0" i="0" sz="160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9852065" y="5820489"/>
            <a:ext cx="3757732" cy="632698"/>
          </a:xfrm>
          <a:prstGeom prst="roundRect">
            <a:avLst>
              <a:gd fmla="val 29039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9841944" y="5820489"/>
            <a:ext cx="3777972" cy="632698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/>
          <p:nvPr/>
        </p:nvSpPr>
        <p:spPr>
          <a:xfrm>
            <a:off x="10046018" y="5973485"/>
            <a:ext cx="3369826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const taxRate = 0.08;</a:t>
            </a:r>
            <a:endParaRPr b="0" i="0" sz="160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9852065" y="6682740"/>
            <a:ext cx="3757732" cy="632698"/>
          </a:xfrm>
          <a:prstGeom prst="roundRect">
            <a:avLst>
              <a:gd fmla="val 29039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9841944" y="6682740"/>
            <a:ext cx="3777972" cy="632698"/>
          </a:xfrm>
          <a:prstGeom prst="roundRect">
            <a:avLst>
              <a:gd fmla="val 4840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10046018" y="6835735"/>
            <a:ext cx="3369826" cy="326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product = "Laptop";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8"/>
          <p:cNvSpPr/>
          <p:nvPr/>
        </p:nvSpPr>
        <p:spPr>
          <a:xfrm>
            <a:off x="793790" y="221122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Basic Syntax &amp; Rules</a:t>
            </a:r>
            <a:endParaRPr b="0" i="0" sz="4450" u="none" cap="none" strike="noStrike"/>
          </a:p>
        </p:txBody>
      </p:sp>
      <p:sp>
        <p:nvSpPr>
          <p:cNvPr id="150" name="Google Shape;150;p18"/>
          <p:cNvSpPr/>
          <p:nvPr/>
        </p:nvSpPr>
        <p:spPr>
          <a:xfrm>
            <a:off x="793790" y="3260169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1530906" y="333803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Case-Sensitive</a:t>
            </a:r>
            <a:endParaRPr b="0" i="0" sz="2200" u="none" cap="none" strike="noStrike"/>
          </a:p>
        </p:txBody>
      </p:sp>
      <p:sp>
        <p:nvSpPr>
          <p:cNvPr id="152" name="Google Shape;152;p18"/>
          <p:cNvSpPr/>
          <p:nvPr/>
        </p:nvSpPr>
        <p:spPr>
          <a:xfrm>
            <a:off x="1530906" y="3828455"/>
            <a:ext cx="289941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myVar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≠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myvar</a:t>
            </a:r>
            <a:endParaRPr b="0" i="0" sz="1750" u="none" cap="none" strike="noStrike"/>
          </a:p>
        </p:txBody>
      </p:sp>
      <p:sp>
        <p:nvSpPr>
          <p:cNvPr id="153" name="Google Shape;153;p18"/>
          <p:cNvSpPr/>
          <p:nvPr/>
        </p:nvSpPr>
        <p:spPr>
          <a:xfrm>
            <a:off x="4713803" y="3260169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450919" y="3338036"/>
            <a:ext cx="288643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Statements End with ;</a:t>
            </a:r>
            <a:endParaRPr b="0" i="0" sz="2200" u="none" cap="none" strike="noStrike"/>
          </a:p>
        </p:txBody>
      </p:sp>
      <p:sp>
        <p:nvSpPr>
          <p:cNvPr id="155" name="Google Shape;155;p18"/>
          <p:cNvSpPr/>
          <p:nvPr/>
        </p:nvSpPr>
        <p:spPr>
          <a:xfrm>
            <a:off x="5450919" y="3828455"/>
            <a:ext cx="289941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Optional but recommended</a:t>
            </a:r>
            <a:endParaRPr b="0" i="0" sz="1750" u="none" cap="none" strike="noStrike"/>
          </a:p>
        </p:txBody>
      </p:sp>
      <p:sp>
        <p:nvSpPr>
          <p:cNvPr id="156" name="Google Shape;156;p18"/>
          <p:cNvSpPr/>
          <p:nvPr/>
        </p:nvSpPr>
        <p:spPr>
          <a:xfrm>
            <a:off x="793790" y="4644985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030303"/>
          </a:solidFill>
          <a:ln cap="flat" cmpd="sng" w="22850">
            <a:solidFill>
              <a:srgbClr val="FC833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530906" y="472285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Comments</a:t>
            </a:r>
            <a:endParaRPr b="0" i="0" sz="2200" u="none" cap="none" strike="noStrike"/>
          </a:p>
        </p:txBody>
      </p:sp>
      <p:sp>
        <p:nvSpPr>
          <p:cNvPr id="158" name="Google Shape;158;p18"/>
          <p:cNvSpPr/>
          <p:nvPr/>
        </p:nvSpPr>
        <p:spPr>
          <a:xfrm>
            <a:off x="1530906" y="5213271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// Single-line</a:t>
            </a:r>
            <a:endParaRPr b="0" i="0" sz="1750" u="none" cap="none" strike="noStrike"/>
          </a:p>
        </p:txBody>
      </p:sp>
      <p:sp>
        <p:nvSpPr>
          <p:cNvPr id="159" name="Google Shape;159;p18"/>
          <p:cNvSpPr/>
          <p:nvPr/>
        </p:nvSpPr>
        <p:spPr>
          <a:xfrm>
            <a:off x="1530906" y="5655469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/* Multi-line */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Operators</a:t>
            </a:r>
            <a:endParaRPr b="0" i="0" sz="4450" u="none" cap="none" strike="noStrike"/>
          </a:p>
        </p:txBody>
      </p:sp>
      <p:sp>
        <p:nvSpPr>
          <p:cNvPr id="166" name="Google Shape;166;p19"/>
          <p:cNvSpPr/>
          <p:nvPr/>
        </p:nvSpPr>
        <p:spPr>
          <a:xfrm>
            <a:off x="1743789" y="401978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Arithmetic</a:t>
            </a:r>
            <a:endParaRPr b="0" i="0" sz="2200" u="none" cap="none" strike="noStrike"/>
          </a:p>
        </p:txBody>
      </p:sp>
      <p:sp>
        <p:nvSpPr>
          <p:cNvPr id="167" name="Google Shape;167;p19"/>
          <p:cNvSpPr/>
          <p:nvPr/>
        </p:nvSpPr>
        <p:spPr>
          <a:xfrm>
            <a:off x="793790" y="4510207"/>
            <a:ext cx="37852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b="0" i="0" sz="1750" u="none" cap="none" strike="noStrike"/>
          </a:p>
        </p:txBody>
      </p:sp>
      <p:sp>
        <p:nvSpPr>
          <p:cNvPr id="168" name="Google Shape;168;p19"/>
          <p:cNvSpPr/>
          <p:nvPr/>
        </p:nvSpPr>
        <p:spPr>
          <a:xfrm>
            <a:off x="793790" y="5009198"/>
            <a:ext cx="378523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e.g.,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total = 10 + 5;</a:t>
            </a:r>
            <a:endParaRPr b="0" i="0" sz="1750" u="none" cap="none" strike="noStrike"/>
          </a:p>
        </p:txBody>
      </p:sp>
      <p:pic>
        <p:nvPicPr>
          <p:cNvPr descr="preencoded.png" id="169" name="Google Shape;1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Saira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</a:t>
            </a:r>
            <a:endParaRPr b="0" i="0" sz="2650" u="none" cap="none" strike="noStrike"/>
          </a:p>
        </p:txBody>
      </p:sp>
      <p:sp>
        <p:nvSpPr>
          <p:cNvPr id="171" name="Google Shape;171;p19"/>
          <p:cNvSpPr/>
          <p:nvPr/>
        </p:nvSpPr>
        <p:spPr>
          <a:xfrm>
            <a:off x="9937790" y="270283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Comparison</a:t>
            </a:r>
            <a:endParaRPr b="0" i="0" sz="2200" u="none" cap="none" strike="noStrike"/>
          </a:p>
        </p:txBody>
      </p:sp>
      <p:sp>
        <p:nvSpPr>
          <p:cNvPr id="172" name="Google Shape;172;p19"/>
          <p:cNvSpPr/>
          <p:nvPr/>
        </p:nvSpPr>
        <p:spPr>
          <a:xfrm>
            <a:off x="9937790" y="3193256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==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===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!=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endParaRPr b="0" i="0" sz="1750" u="none" cap="none" strike="noStrike"/>
          </a:p>
        </p:txBody>
      </p:sp>
      <p:sp>
        <p:nvSpPr>
          <p:cNvPr id="173" name="Google Shape;173;p19"/>
          <p:cNvSpPr/>
          <p:nvPr/>
        </p:nvSpPr>
        <p:spPr>
          <a:xfrm>
            <a:off x="9937790" y="3692247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e.g.,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isEqual = (10 === "10");</a:t>
            </a:r>
            <a:endParaRPr b="0" i="0" sz="1750" u="none" cap="none" strike="noStrike"/>
          </a:p>
        </p:txBody>
      </p:sp>
      <p:pic>
        <p:nvPicPr>
          <p:cNvPr descr="preencoded.png" id="174" name="Google Shape;17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9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Saira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2</a:t>
            </a:r>
            <a:endParaRPr b="0" i="0" sz="2650" u="none" cap="none" strike="noStrike"/>
          </a:p>
        </p:txBody>
      </p:sp>
      <p:sp>
        <p:nvSpPr>
          <p:cNvPr id="176" name="Google Shape;176;p19"/>
          <p:cNvSpPr/>
          <p:nvPr/>
        </p:nvSpPr>
        <p:spPr>
          <a:xfrm>
            <a:off x="9937790" y="497395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Logical</a:t>
            </a:r>
            <a:endParaRPr b="0" i="0" sz="2200" u="none" cap="none" strike="noStrike"/>
          </a:p>
        </p:txBody>
      </p:sp>
      <p:sp>
        <p:nvSpPr>
          <p:cNvPr id="177" name="Google Shape;177;p19"/>
          <p:cNvSpPr/>
          <p:nvPr/>
        </p:nvSpPr>
        <p:spPr>
          <a:xfrm>
            <a:off x="9937790" y="5464373"/>
            <a:ext cx="3898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&amp;&amp;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||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b="0" i="0" sz="1750" u="none" cap="none" strike="noStrike"/>
          </a:p>
        </p:txBody>
      </p:sp>
      <p:sp>
        <p:nvSpPr>
          <p:cNvPr id="178" name="Google Shape;178;p19"/>
          <p:cNvSpPr/>
          <p:nvPr/>
        </p:nvSpPr>
        <p:spPr>
          <a:xfrm>
            <a:off x="9937790" y="5963364"/>
            <a:ext cx="3898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e.g., canDrive = (age &gt;= 18 &amp;&amp; hasLicense);</a:t>
            </a:r>
            <a:endParaRPr b="0" i="0" sz="1750" u="none" cap="none" strike="noStrike"/>
          </a:p>
        </p:txBody>
      </p:sp>
      <p:pic>
        <p:nvPicPr>
          <p:cNvPr descr="preencoded.png" id="179" name="Google Shape;17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37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Saira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3</a:t>
            </a:r>
            <a:endParaRPr b="0" i="0" sz="26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/>
          <p:nvPr/>
        </p:nvSpPr>
        <p:spPr>
          <a:xfrm>
            <a:off x="793075" y="623173"/>
            <a:ext cx="10137100" cy="70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50"/>
              <a:buFont typeface="Saira"/>
              <a:buNone/>
            </a:pPr>
            <a:r>
              <a:rPr b="0" i="0" lang="en-US" sz="445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Real-World Example: Simple Calculator</a:t>
            </a:r>
            <a:endParaRPr b="0" i="0" sz="4450" u="none" cap="none" strike="noStrike"/>
          </a:p>
        </p:txBody>
      </p:sp>
      <p:sp>
        <p:nvSpPr>
          <p:cNvPr id="187" name="Google Shape;187;p20"/>
          <p:cNvSpPr/>
          <p:nvPr/>
        </p:nvSpPr>
        <p:spPr>
          <a:xfrm>
            <a:off x="793075" y="1897618"/>
            <a:ext cx="4121468" cy="7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b="0" i="0" lang="en-US" sz="58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10</a:t>
            </a:r>
            <a:endParaRPr b="0" i="0" sz="5850" u="none" cap="none" strike="noStrike"/>
          </a:p>
        </p:txBody>
      </p:sp>
      <p:sp>
        <p:nvSpPr>
          <p:cNvPr id="188" name="Google Shape;188;p20"/>
          <p:cNvSpPr/>
          <p:nvPr/>
        </p:nvSpPr>
        <p:spPr>
          <a:xfrm>
            <a:off x="1437442" y="2928580"/>
            <a:ext cx="2832616" cy="353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First Number</a:t>
            </a:r>
            <a:endParaRPr b="0" i="0" sz="2200" u="none" cap="none" strike="noStrike"/>
          </a:p>
        </p:txBody>
      </p:sp>
      <p:sp>
        <p:nvSpPr>
          <p:cNvPr id="189" name="Google Shape;189;p20"/>
          <p:cNvSpPr/>
          <p:nvPr/>
        </p:nvSpPr>
        <p:spPr>
          <a:xfrm>
            <a:off x="793075" y="3418523"/>
            <a:ext cx="4121468" cy="3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num1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variable</a:t>
            </a:r>
            <a:endParaRPr b="0" i="0" sz="1750" u="none" cap="none" strike="noStrike"/>
          </a:p>
        </p:txBody>
      </p:sp>
      <p:sp>
        <p:nvSpPr>
          <p:cNvPr id="190" name="Google Shape;190;p20"/>
          <p:cNvSpPr/>
          <p:nvPr/>
        </p:nvSpPr>
        <p:spPr>
          <a:xfrm>
            <a:off x="5254466" y="1897618"/>
            <a:ext cx="4121468" cy="7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b="0" i="0" lang="en-US" sz="58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5</a:t>
            </a:r>
            <a:endParaRPr b="0" i="0" sz="5850" u="none" cap="none" strike="noStrike"/>
          </a:p>
        </p:txBody>
      </p:sp>
      <p:sp>
        <p:nvSpPr>
          <p:cNvPr id="191" name="Google Shape;191;p20"/>
          <p:cNvSpPr/>
          <p:nvPr/>
        </p:nvSpPr>
        <p:spPr>
          <a:xfrm>
            <a:off x="5898832" y="2928580"/>
            <a:ext cx="2832616" cy="353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Second Number</a:t>
            </a:r>
            <a:endParaRPr b="0" i="0" sz="2200" u="none" cap="none" strike="noStrike"/>
          </a:p>
        </p:txBody>
      </p:sp>
      <p:sp>
        <p:nvSpPr>
          <p:cNvPr id="192" name="Google Shape;192;p20"/>
          <p:cNvSpPr/>
          <p:nvPr/>
        </p:nvSpPr>
        <p:spPr>
          <a:xfrm>
            <a:off x="5254466" y="3418523"/>
            <a:ext cx="4121468" cy="3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num2</a:t>
            </a: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 variable</a:t>
            </a:r>
            <a:endParaRPr b="0" i="0" sz="1750" u="none" cap="none" strike="noStrike"/>
          </a:p>
        </p:txBody>
      </p:sp>
      <p:sp>
        <p:nvSpPr>
          <p:cNvPr id="193" name="Google Shape;193;p20"/>
          <p:cNvSpPr/>
          <p:nvPr/>
        </p:nvSpPr>
        <p:spPr>
          <a:xfrm>
            <a:off x="9715857" y="1897618"/>
            <a:ext cx="4121468" cy="747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5850"/>
              <a:buFont typeface="Saira"/>
              <a:buNone/>
            </a:pPr>
            <a:r>
              <a:rPr b="0" i="0" lang="en-US" sz="58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15</a:t>
            </a:r>
            <a:endParaRPr b="0" i="0" sz="5850" u="none" cap="none" strike="noStrike"/>
          </a:p>
        </p:txBody>
      </p:sp>
      <p:sp>
        <p:nvSpPr>
          <p:cNvPr id="194" name="Google Shape;194;p20"/>
          <p:cNvSpPr/>
          <p:nvPr/>
        </p:nvSpPr>
        <p:spPr>
          <a:xfrm>
            <a:off x="10360223" y="2928580"/>
            <a:ext cx="2832616" cy="3539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Saira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Sum Result</a:t>
            </a:r>
            <a:endParaRPr b="0" i="0" sz="2200" u="none" cap="none" strike="noStrike"/>
          </a:p>
        </p:txBody>
      </p:sp>
      <p:sp>
        <p:nvSpPr>
          <p:cNvPr id="195" name="Google Shape;195;p20"/>
          <p:cNvSpPr/>
          <p:nvPr/>
        </p:nvSpPr>
        <p:spPr>
          <a:xfrm>
            <a:off x="9715857" y="3418523"/>
            <a:ext cx="4121468" cy="3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Calculated </a:t>
            </a:r>
            <a:r>
              <a:rPr b="1" i="0" lang="en-US" sz="175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sum</a:t>
            </a:r>
            <a:endParaRPr b="0" i="0" sz="1750" u="none" cap="none" strike="noStrike"/>
          </a:p>
        </p:txBody>
      </p:sp>
      <p:sp>
        <p:nvSpPr>
          <p:cNvPr id="196" name="Google Shape;196;p20"/>
          <p:cNvSpPr/>
          <p:nvPr/>
        </p:nvSpPr>
        <p:spPr>
          <a:xfrm>
            <a:off x="793075" y="4035862"/>
            <a:ext cx="13044249" cy="702231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781764" y="4035862"/>
            <a:ext cx="13066871" cy="702231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1008340" y="4205764"/>
            <a:ext cx="12613719" cy="3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num1 = 10;</a:t>
            </a:r>
            <a:endParaRPr b="0" i="0" sz="1750" u="none" cap="none" strike="noStrike"/>
          </a:p>
        </p:txBody>
      </p:sp>
      <p:sp>
        <p:nvSpPr>
          <p:cNvPr id="199" name="Google Shape;199;p20"/>
          <p:cNvSpPr/>
          <p:nvPr/>
        </p:nvSpPr>
        <p:spPr>
          <a:xfrm>
            <a:off x="793075" y="4993005"/>
            <a:ext cx="13044249" cy="702231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781764" y="4993005"/>
            <a:ext cx="13066871" cy="702231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1008340" y="5162907"/>
            <a:ext cx="12613719" cy="3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num2 = 5;</a:t>
            </a:r>
            <a:endParaRPr b="0" i="0" sz="1750" u="none" cap="none" strike="noStrike"/>
          </a:p>
        </p:txBody>
      </p:sp>
      <p:sp>
        <p:nvSpPr>
          <p:cNvPr id="202" name="Google Shape;202;p20"/>
          <p:cNvSpPr/>
          <p:nvPr/>
        </p:nvSpPr>
        <p:spPr>
          <a:xfrm>
            <a:off x="793075" y="5950148"/>
            <a:ext cx="13044249" cy="702231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781764" y="5950148"/>
            <a:ext cx="13066871" cy="702231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1008340" y="6120051"/>
            <a:ext cx="12613719" cy="3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sum = num1 + num2;</a:t>
            </a:r>
            <a:endParaRPr b="0" i="0" sz="1750" u="none" cap="none" strike="noStrike"/>
          </a:p>
        </p:txBody>
      </p:sp>
      <p:sp>
        <p:nvSpPr>
          <p:cNvPr id="205" name="Google Shape;205;p20"/>
          <p:cNvSpPr/>
          <p:nvPr/>
        </p:nvSpPr>
        <p:spPr>
          <a:xfrm>
            <a:off x="793075" y="6907292"/>
            <a:ext cx="13044249" cy="702231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781764" y="6907292"/>
            <a:ext cx="13066871" cy="702231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1008340" y="7077194"/>
            <a:ext cx="12613719" cy="362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console.log("Sum:", sum); // Sum: 15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/>
          <p:nvPr/>
        </p:nvSpPr>
        <p:spPr>
          <a:xfrm>
            <a:off x="575548" y="452199"/>
            <a:ext cx="3905726" cy="333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Saira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Saira"/>
                <a:ea typeface="Saira"/>
                <a:cs typeface="Saira"/>
                <a:sym typeface="Saira"/>
              </a:rPr>
              <a:t>Conditional Statements (if-else)</a:t>
            </a:r>
            <a:endParaRPr b="0" i="0" sz="2100" u="none" cap="none" strike="noStrike"/>
          </a:p>
        </p:txBody>
      </p:sp>
      <p:pic>
        <p:nvPicPr>
          <p:cNvPr descr="preencoded.png" id="214" name="Google Shape;21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7308" y="999887"/>
            <a:ext cx="3336012" cy="615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5" name="Google Shape;21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0127" y="1290042"/>
            <a:ext cx="150257" cy="18788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/>
          <p:nvPr/>
        </p:nvSpPr>
        <p:spPr>
          <a:xfrm>
            <a:off x="5720120" y="1106686"/>
            <a:ext cx="917972" cy="166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50"/>
              <a:buFont typeface="Saira"/>
              <a:buNone/>
            </a:pPr>
            <a:r>
              <a:rPr b="0" i="0" lang="en-US" sz="10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You can vote!</a:t>
            </a:r>
            <a:endParaRPr b="0" i="0" sz="1050" u="none" cap="none" strike="noStrike"/>
          </a:p>
        </p:txBody>
      </p:sp>
      <p:sp>
        <p:nvSpPr>
          <p:cNvPr id="217" name="Google Shape;217;p21"/>
          <p:cNvSpPr/>
          <p:nvPr/>
        </p:nvSpPr>
        <p:spPr>
          <a:xfrm>
            <a:off x="5720120" y="1337667"/>
            <a:ext cx="917972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If age is 18 or more</a:t>
            </a:r>
            <a:endParaRPr b="0" i="0" sz="800" u="none" cap="none" strike="noStrike"/>
          </a:p>
        </p:txBody>
      </p:sp>
      <p:sp>
        <p:nvSpPr>
          <p:cNvPr id="218" name="Google Shape;218;p21"/>
          <p:cNvSpPr/>
          <p:nvPr/>
        </p:nvSpPr>
        <p:spPr>
          <a:xfrm>
            <a:off x="5639991" y="1624965"/>
            <a:ext cx="8388191" cy="7620"/>
          </a:xfrm>
          <a:prstGeom prst="roundRect">
            <a:avLst>
              <a:gd fmla="val 1262508" name="adj"/>
            </a:avLst>
          </a:prstGeom>
          <a:solidFill>
            <a:srgbClr val="FC83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9" name="Google Shape;21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243" y="1642110"/>
            <a:ext cx="6672143" cy="6155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0" name="Google Shape;220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70127" y="1855946"/>
            <a:ext cx="150257" cy="18788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7388185" y="1748909"/>
            <a:ext cx="1139309" cy="1669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050"/>
              <a:buFont typeface="Saira"/>
              <a:buNone/>
            </a:pPr>
            <a:r>
              <a:rPr b="0" i="0" lang="en-US" sz="1050" u="none" cap="none" strike="noStrike">
                <a:solidFill>
                  <a:srgbClr val="E5E0DF"/>
                </a:solidFill>
                <a:latin typeface="Saira"/>
                <a:ea typeface="Saira"/>
                <a:cs typeface="Saira"/>
                <a:sym typeface="Saira"/>
              </a:rPr>
              <a:t>Too young to vote.</a:t>
            </a:r>
            <a:endParaRPr b="0" i="0" sz="1050" u="none" cap="none" strike="noStrike"/>
          </a:p>
        </p:txBody>
      </p:sp>
      <p:sp>
        <p:nvSpPr>
          <p:cNvPr id="222" name="Google Shape;222;p21"/>
          <p:cNvSpPr/>
          <p:nvPr/>
        </p:nvSpPr>
        <p:spPr>
          <a:xfrm>
            <a:off x="7388185" y="1979890"/>
            <a:ext cx="1139309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Else, age is less than 18</a:t>
            </a:r>
            <a:endParaRPr b="0" i="0" sz="800" u="none" cap="none" strike="noStrike"/>
          </a:p>
        </p:txBody>
      </p:sp>
      <p:sp>
        <p:nvSpPr>
          <p:cNvPr id="223" name="Google Shape;223;p21"/>
          <p:cNvSpPr/>
          <p:nvPr/>
        </p:nvSpPr>
        <p:spPr>
          <a:xfrm>
            <a:off x="575548" y="2377916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570309" y="2377916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"/>
          <p:cNvSpPr/>
          <p:nvPr/>
        </p:nvSpPr>
        <p:spPr>
          <a:xfrm>
            <a:off x="677108" y="2458045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age = 20;</a:t>
            </a:r>
            <a:endParaRPr b="0" i="0" sz="800" u="none" cap="none" strike="noStrike"/>
          </a:p>
        </p:txBody>
      </p:sp>
      <p:sp>
        <p:nvSpPr>
          <p:cNvPr id="226" name="Google Shape;226;p21"/>
          <p:cNvSpPr/>
          <p:nvPr/>
        </p:nvSpPr>
        <p:spPr>
          <a:xfrm>
            <a:off x="575548" y="2829401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570309" y="2829401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677108" y="2909530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if (age &gt;= 18) {</a:t>
            </a:r>
            <a:endParaRPr b="0" i="0" sz="800" u="none" cap="none" strike="noStrike"/>
          </a:p>
        </p:txBody>
      </p:sp>
      <p:sp>
        <p:nvSpPr>
          <p:cNvPr id="229" name="Google Shape;229;p21"/>
          <p:cNvSpPr/>
          <p:nvPr/>
        </p:nvSpPr>
        <p:spPr>
          <a:xfrm>
            <a:off x="575548" y="3280886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570309" y="3280886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677108" y="3361015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console.log("You can vote!");</a:t>
            </a:r>
            <a:endParaRPr b="0" i="0" sz="800" u="none" cap="none" strike="noStrike"/>
          </a:p>
        </p:txBody>
      </p:sp>
      <p:sp>
        <p:nvSpPr>
          <p:cNvPr id="232" name="Google Shape;232;p21"/>
          <p:cNvSpPr/>
          <p:nvPr/>
        </p:nvSpPr>
        <p:spPr>
          <a:xfrm>
            <a:off x="575548" y="3732371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70309" y="3732371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77108" y="3812500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b="0" i="0" sz="800" u="none" cap="none" strike="noStrike"/>
          </a:p>
        </p:txBody>
      </p:sp>
      <p:sp>
        <p:nvSpPr>
          <p:cNvPr id="235" name="Google Shape;235;p21"/>
          <p:cNvSpPr/>
          <p:nvPr/>
        </p:nvSpPr>
        <p:spPr>
          <a:xfrm>
            <a:off x="575548" y="4183856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/>
          <p:nvPr/>
        </p:nvSpPr>
        <p:spPr>
          <a:xfrm>
            <a:off x="570309" y="4183856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"/>
          <p:cNvSpPr/>
          <p:nvPr/>
        </p:nvSpPr>
        <p:spPr>
          <a:xfrm>
            <a:off x="677108" y="4263985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console.log("Too young to vote.");</a:t>
            </a:r>
            <a:endParaRPr b="0" i="0" sz="800" u="none" cap="none" strike="noStrike"/>
          </a:p>
        </p:txBody>
      </p:sp>
      <p:sp>
        <p:nvSpPr>
          <p:cNvPr id="238" name="Google Shape;238;p21"/>
          <p:cNvSpPr/>
          <p:nvPr/>
        </p:nvSpPr>
        <p:spPr>
          <a:xfrm>
            <a:off x="575548" y="4635341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570309" y="4635341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677108" y="4715470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800" u="none" cap="none" strike="noStrike"/>
          </a:p>
        </p:txBody>
      </p:sp>
      <p:sp>
        <p:nvSpPr>
          <p:cNvPr id="241" name="Google Shape;241;p21"/>
          <p:cNvSpPr/>
          <p:nvPr/>
        </p:nvSpPr>
        <p:spPr>
          <a:xfrm>
            <a:off x="575548" y="5086826"/>
            <a:ext cx="13479304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Roboto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Real-World Example:</a:t>
            </a:r>
            <a:endParaRPr b="0" i="0" sz="800" u="none" cap="none" strike="noStrike"/>
          </a:p>
        </p:txBody>
      </p:sp>
      <p:sp>
        <p:nvSpPr>
          <p:cNvPr id="242" name="Google Shape;242;p21"/>
          <p:cNvSpPr/>
          <p:nvPr/>
        </p:nvSpPr>
        <p:spPr>
          <a:xfrm>
            <a:off x="575548" y="5378053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570309" y="5378053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677108" y="5458182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let temperature = 25;</a:t>
            </a:r>
            <a:endParaRPr b="0" i="0" sz="800" u="none" cap="none" strike="noStrike"/>
          </a:p>
        </p:txBody>
      </p:sp>
      <p:sp>
        <p:nvSpPr>
          <p:cNvPr id="245" name="Google Shape;245;p21"/>
          <p:cNvSpPr/>
          <p:nvPr/>
        </p:nvSpPr>
        <p:spPr>
          <a:xfrm>
            <a:off x="575548" y="5829538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570309" y="5829538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677108" y="5909667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if (temperature &gt; 30) {</a:t>
            </a:r>
            <a:endParaRPr b="0" i="0" sz="800" u="none" cap="none" strike="noStrike"/>
          </a:p>
        </p:txBody>
      </p:sp>
      <p:sp>
        <p:nvSpPr>
          <p:cNvPr id="248" name="Google Shape;248;p21"/>
          <p:cNvSpPr/>
          <p:nvPr/>
        </p:nvSpPr>
        <p:spPr>
          <a:xfrm>
            <a:off x="575548" y="6281023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570309" y="6281023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677108" y="6361152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console.log("It's hot outside!");</a:t>
            </a:r>
            <a:endParaRPr b="0" i="0" sz="800" u="none" cap="none" strike="noStrike"/>
          </a:p>
        </p:txBody>
      </p:sp>
      <p:sp>
        <p:nvSpPr>
          <p:cNvPr id="251" name="Google Shape;251;p21"/>
          <p:cNvSpPr/>
          <p:nvPr/>
        </p:nvSpPr>
        <p:spPr>
          <a:xfrm>
            <a:off x="575548" y="6732508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570309" y="6732508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677108" y="6812637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} else {</a:t>
            </a:r>
            <a:endParaRPr b="0" i="0" sz="800" u="none" cap="none" strike="noStrike"/>
          </a:p>
        </p:txBody>
      </p:sp>
      <p:sp>
        <p:nvSpPr>
          <p:cNvPr id="254" name="Google Shape;254;p21"/>
          <p:cNvSpPr/>
          <p:nvPr/>
        </p:nvSpPr>
        <p:spPr>
          <a:xfrm>
            <a:off x="575548" y="7183993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570309" y="7183993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677108" y="7264122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  console.log("Weather is pleasant.");</a:t>
            </a:r>
            <a:endParaRPr b="0" i="0" sz="800" u="none" cap="none" strike="noStrike"/>
          </a:p>
        </p:txBody>
      </p:sp>
      <p:sp>
        <p:nvSpPr>
          <p:cNvPr id="257" name="Google Shape;257;p21"/>
          <p:cNvSpPr/>
          <p:nvPr/>
        </p:nvSpPr>
        <p:spPr>
          <a:xfrm>
            <a:off x="575548" y="7635478"/>
            <a:ext cx="13479304" cy="331232"/>
          </a:xfrm>
          <a:prstGeom prst="roundRect">
            <a:avLst>
              <a:gd fmla="val 29044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570309" y="7635478"/>
            <a:ext cx="13489781" cy="331232"/>
          </a:xfrm>
          <a:prstGeom prst="roundRect">
            <a:avLst>
              <a:gd fmla="val 4841" name="adj"/>
            </a:avLst>
          </a:prstGeom>
          <a:solidFill>
            <a:srgbClr val="4B1E0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677108" y="7715607"/>
            <a:ext cx="13276183" cy="170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800"/>
              <a:buFont typeface="Consolas"/>
              <a:buNone/>
            </a:pPr>
            <a:r>
              <a:rPr b="0" i="0" lang="en-US" sz="800" u="none" cap="none" strike="noStrike">
                <a:solidFill>
                  <a:srgbClr val="E5E0DF"/>
                </a:solidFill>
                <a:highlight>
                  <a:srgbClr val="4B1E0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8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