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6" r:id="rId6"/>
    <p:sldId id="260" r:id="rId7"/>
    <p:sldId id="274" r:id="rId8"/>
    <p:sldId id="261" r:id="rId9"/>
    <p:sldId id="262" r:id="rId10"/>
    <p:sldId id="269" r:id="rId11"/>
    <p:sldId id="270" r:id="rId12"/>
    <p:sldId id="271" r:id="rId13"/>
    <p:sldId id="273" r:id="rId14"/>
    <p:sldId id="272" r:id="rId15"/>
    <p:sldId id="263" r:id="rId16"/>
    <p:sldId id="264" r:id="rId17"/>
    <p:sldId id="265" r:id="rId18"/>
    <p:sldId id="275"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0" d="100"/>
          <a:sy n="80" d="100"/>
        </p:scale>
        <p:origin x="1522"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F537A94-7AE7-44DD-A7D5-E993D76130A7}" type="datetimeFigureOut">
              <a:rPr lang="en-IN" smtClean="0"/>
              <a:t>13-06-2024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9008EE8-AE1F-44DB-8487-7FB2EE30E30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537A94-7AE7-44DD-A7D5-E993D76130A7}"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537A94-7AE7-44DD-A7D5-E993D76130A7}"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537A94-7AE7-44DD-A7D5-E993D76130A7}"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537A94-7AE7-44DD-A7D5-E993D76130A7}"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08EE8-AE1F-44DB-8487-7FB2EE30E30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537A94-7AE7-44DD-A7D5-E993D76130A7}"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537A94-7AE7-44DD-A7D5-E993D76130A7}"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FF537A94-7AE7-44DD-A7D5-E993D76130A7}" type="datetimeFigureOut">
              <a:rPr lang="en-IN" smtClean="0"/>
              <a:t>13-06-2024</a:t>
            </a:fld>
            <a:endParaRPr lang="en-IN"/>
          </a:p>
        </p:txBody>
      </p:sp>
      <p:sp>
        <p:nvSpPr>
          <p:cNvPr id="8" name="Slide Number Placeholder 7"/>
          <p:cNvSpPr>
            <a:spLocks noGrp="1"/>
          </p:cNvSpPr>
          <p:nvPr>
            <p:ph type="sldNum" sz="quarter" idx="11"/>
          </p:nvPr>
        </p:nvSpPr>
        <p:spPr/>
        <p:txBody>
          <a:bodyPr/>
          <a:lstStyle/>
          <a:p>
            <a:fld id="{39008EE8-AE1F-44DB-8487-7FB2EE30E300}"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37A94-7AE7-44DD-A7D5-E993D76130A7}"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537A94-7AE7-44DD-A7D5-E993D76130A7}"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39008EE8-AE1F-44DB-8487-7FB2EE30E30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F537A94-7AE7-44DD-A7D5-E993D76130A7}"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08EE8-AE1F-44DB-8487-7FB2EE30E30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F537A94-7AE7-44DD-A7D5-E993D76130A7}" type="datetimeFigureOut">
              <a:rPr lang="en-IN" smtClean="0"/>
              <a:t>13-06-2024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9008EE8-AE1F-44DB-8487-7FB2EE30E300}"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20688"/>
            <a:ext cx="6480048" cy="2301240"/>
          </a:xfrm>
        </p:spPr>
        <p:txBody>
          <a:bodyPr>
            <a:normAutofit fontScale="90000"/>
          </a:bodyPr>
          <a:lstStyle/>
          <a:p>
            <a:r>
              <a:rPr lang="en-IN" b="1" dirty="0"/>
              <a:t>Prediction of Adverse Drug Reactions in </a:t>
            </a:r>
            <a:r>
              <a:rPr lang="en-IN" b="1" dirty="0" err="1"/>
              <a:t>Pharmacovigilance</a:t>
            </a:r>
            <a:br>
              <a:rPr lang="en-IN" b="1" dirty="0"/>
            </a:br>
            <a:endParaRPr lang="en-IN" dirty="0"/>
          </a:p>
        </p:txBody>
      </p:sp>
      <p:sp>
        <p:nvSpPr>
          <p:cNvPr id="3" name="Subtitle 2"/>
          <p:cNvSpPr>
            <a:spLocks noGrp="1"/>
          </p:cNvSpPr>
          <p:nvPr>
            <p:ph type="subTitle" idx="1"/>
          </p:nvPr>
        </p:nvSpPr>
        <p:spPr>
          <a:xfrm>
            <a:off x="539552" y="3861048"/>
            <a:ext cx="6480048" cy="1752600"/>
          </a:xfrm>
        </p:spPr>
        <p:txBody>
          <a:bodyPr/>
          <a:lstStyle/>
          <a:p>
            <a:r>
              <a:rPr lang="en-IN" dirty="0"/>
              <a:t>Group 7</a:t>
            </a:r>
          </a:p>
          <a:p>
            <a:r>
              <a:rPr lang="en-IN" dirty="0"/>
              <a:t>19CE018  </a:t>
            </a:r>
            <a:r>
              <a:rPr lang="en-IN" dirty="0" err="1"/>
              <a:t>Vansh</a:t>
            </a:r>
            <a:r>
              <a:rPr lang="en-IN" dirty="0"/>
              <a:t> Desai</a:t>
            </a:r>
          </a:p>
          <a:p>
            <a:r>
              <a:rPr lang="en-IN" dirty="0"/>
              <a:t>19CE129  </a:t>
            </a:r>
            <a:r>
              <a:rPr lang="en-IN" dirty="0" err="1"/>
              <a:t>Aman</a:t>
            </a:r>
            <a:r>
              <a:rPr lang="en-IN" dirty="0"/>
              <a:t> Shah</a:t>
            </a:r>
          </a:p>
        </p:txBody>
      </p:sp>
    </p:spTree>
    <p:extLst>
      <p:ext uri="{BB962C8B-B14F-4D97-AF65-F5344CB8AC3E}">
        <p14:creationId xmlns:p14="http://schemas.microsoft.com/office/powerpoint/2010/main" val="363041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Continued….</a:t>
            </a:r>
          </a:p>
        </p:txBody>
      </p:sp>
      <p:sp>
        <p:nvSpPr>
          <p:cNvPr id="3" name="Content Placeholder 2"/>
          <p:cNvSpPr>
            <a:spLocks noGrp="1"/>
          </p:cNvSpPr>
          <p:nvPr>
            <p:ph idx="1"/>
          </p:nvPr>
        </p:nvSpPr>
        <p:spPr/>
        <p:txBody>
          <a:bodyPr/>
          <a:lstStyle/>
          <a:p>
            <a:r>
              <a:rPr lang="en-IN" dirty="0"/>
              <a:t>Removing null values</a:t>
            </a:r>
          </a:p>
          <a:p>
            <a:pPr marL="36576" indent="0">
              <a:buNone/>
            </a:pPr>
            <a:r>
              <a:rPr lang="en-IN" dirty="0"/>
              <a:t>     to get an accurate prediction the first important step is to remove null values.</a:t>
            </a:r>
          </a:p>
        </p:txBody>
      </p:sp>
    </p:spTree>
    <p:extLst>
      <p:ext uri="{BB962C8B-B14F-4D97-AF65-F5344CB8AC3E}">
        <p14:creationId xmlns:p14="http://schemas.microsoft.com/office/powerpoint/2010/main" val="346840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6" y="1772816"/>
            <a:ext cx="3914166" cy="3295654"/>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88024" y="1700808"/>
            <a:ext cx="3657600" cy="3312368"/>
          </a:xfrm>
        </p:spPr>
      </p:pic>
    </p:spTree>
    <p:extLst>
      <p:ext uri="{BB962C8B-B14F-4D97-AF65-F5344CB8AC3E}">
        <p14:creationId xmlns:p14="http://schemas.microsoft.com/office/powerpoint/2010/main" val="103603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7584" y="332656"/>
            <a:ext cx="7283152" cy="6132276"/>
          </a:xfrm>
        </p:spPr>
      </p:pic>
    </p:spTree>
    <p:extLst>
      <p:ext uri="{BB962C8B-B14F-4D97-AF65-F5344CB8AC3E}">
        <p14:creationId xmlns:p14="http://schemas.microsoft.com/office/powerpoint/2010/main" val="134794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1520" y="2276872"/>
            <a:ext cx="8640960" cy="2952327"/>
          </a:xfrm>
        </p:spPr>
      </p:pic>
    </p:spTree>
    <p:extLst>
      <p:ext uri="{BB962C8B-B14F-4D97-AF65-F5344CB8AC3E}">
        <p14:creationId xmlns:p14="http://schemas.microsoft.com/office/powerpoint/2010/main" val="311920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7544" y="260648"/>
            <a:ext cx="8064896" cy="6475998"/>
          </a:xfrm>
        </p:spPr>
      </p:pic>
    </p:spTree>
    <p:extLst>
      <p:ext uri="{BB962C8B-B14F-4D97-AF65-F5344CB8AC3E}">
        <p14:creationId xmlns:p14="http://schemas.microsoft.com/office/powerpoint/2010/main" val="278747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a:t>Colaboratory</a:t>
            </a:r>
            <a:r>
              <a:rPr lang="en-US" sz="4400" dirty="0"/>
              <a:t>  or “</a:t>
            </a:r>
            <a:r>
              <a:rPr lang="en-US" sz="4400" dirty="0" err="1"/>
              <a:t>Colab</a:t>
            </a:r>
            <a:r>
              <a:rPr lang="en-US" sz="4400" dirty="0"/>
              <a:t>”</a:t>
            </a:r>
            <a:br>
              <a:rPr lang="en-US" sz="4800" dirty="0">
                <a:latin typeface="Segoe UI" panose="020B0502040204020203" pitchFamily="34" charset="0"/>
                <a:ea typeface="Cambria Math" panose="02040503050406030204" pitchFamily="18" charset="0"/>
                <a:cs typeface="Segoe UI" panose="020B0502040204020203" pitchFamily="34" charset="0"/>
              </a:rPr>
            </a:br>
            <a:endParaRPr lang="en-IN" dirty="0"/>
          </a:p>
        </p:txBody>
      </p:sp>
      <p:sp>
        <p:nvSpPr>
          <p:cNvPr id="3" name="Content Placeholder 2"/>
          <p:cNvSpPr>
            <a:spLocks noGrp="1"/>
          </p:cNvSpPr>
          <p:nvPr>
            <p:ph idx="1"/>
          </p:nvPr>
        </p:nvSpPr>
        <p:spPr/>
        <p:txBody>
          <a:bodyPr>
            <a:normAutofit/>
          </a:bodyPr>
          <a:lstStyle/>
          <a:p>
            <a:r>
              <a:rPr lang="en-US" sz="2000" dirty="0" err="1"/>
              <a:t>Colab</a:t>
            </a:r>
            <a:r>
              <a:rPr lang="en-US" sz="2000" dirty="0"/>
              <a:t> notebooks allow you to combine </a:t>
            </a:r>
            <a:r>
              <a:rPr lang="en-US" sz="2000" b="1" dirty="0"/>
              <a:t>executable code</a:t>
            </a:r>
            <a:r>
              <a:rPr lang="en-US" sz="2000" dirty="0"/>
              <a:t> and </a:t>
            </a:r>
            <a:r>
              <a:rPr lang="en-US" sz="2000" b="1" dirty="0"/>
              <a:t>rich text</a:t>
            </a:r>
            <a:r>
              <a:rPr lang="en-US" sz="2000" dirty="0"/>
              <a:t> in a single document, along with </a:t>
            </a:r>
            <a:r>
              <a:rPr lang="en-US" sz="2000" b="1" dirty="0"/>
              <a:t>images</a:t>
            </a:r>
            <a:r>
              <a:rPr lang="en-US" sz="2000" dirty="0"/>
              <a:t>, </a:t>
            </a:r>
            <a:r>
              <a:rPr lang="en-US" sz="2000" b="1" dirty="0"/>
              <a:t>HTML</a:t>
            </a:r>
            <a:r>
              <a:rPr lang="en-US" sz="2000" dirty="0"/>
              <a:t>, </a:t>
            </a:r>
            <a:r>
              <a:rPr lang="en-US" sz="2000" b="1" dirty="0" err="1"/>
              <a:t>LaTeX</a:t>
            </a:r>
            <a:r>
              <a:rPr lang="en-US" sz="2000" dirty="0"/>
              <a:t> and more. When you create your own </a:t>
            </a:r>
            <a:r>
              <a:rPr lang="en-US" sz="2000" dirty="0" err="1"/>
              <a:t>Colab</a:t>
            </a:r>
            <a:r>
              <a:rPr lang="en-US" sz="2000" dirty="0"/>
              <a:t> notebooks, they are stored in your Google Drive account</a:t>
            </a:r>
            <a:r>
              <a:rPr lang="en-US" sz="2400" dirty="0"/>
              <a:t>.</a:t>
            </a:r>
          </a:p>
          <a:p>
            <a:r>
              <a:rPr lang="en-US" sz="1800" dirty="0" err="1"/>
              <a:t>Colaboratory</a:t>
            </a:r>
            <a:r>
              <a:rPr lang="en-US" sz="1800" dirty="0"/>
              <a:t>, or "</a:t>
            </a:r>
            <a:r>
              <a:rPr lang="en-US" sz="1800" dirty="0" err="1"/>
              <a:t>Colab</a:t>
            </a:r>
            <a:r>
              <a:rPr lang="en-US" sz="1800" dirty="0"/>
              <a:t>" for short, allows you to write and execute Python in your browser, with</a:t>
            </a:r>
          </a:p>
          <a:p>
            <a:r>
              <a:rPr lang="en-US" sz="1800" dirty="0"/>
              <a:t>Zero configuration required</a:t>
            </a:r>
          </a:p>
          <a:p>
            <a:r>
              <a:rPr lang="en-US" sz="1800" dirty="0"/>
              <a:t>Free access to GPUs</a:t>
            </a:r>
          </a:p>
          <a:p>
            <a:r>
              <a:rPr lang="en-US" sz="1800" dirty="0"/>
              <a:t>Easy sharing</a:t>
            </a:r>
          </a:p>
          <a:p>
            <a:pPr marL="36576" indent="0">
              <a:buNone/>
            </a:pPr>
            <a:endParaRPr lang="en-IN" dirty="0"/>
          </a:p>
        </p:txBody>
      </p:sp>
    </p:spTree>
    <p:extLst>
      <p:ext uri="{BB962C8B-B14F-4D97-AF65-F5344CB8AC3E}">
        <p14:creationId xmlns:p14="http://schemas.microsoft.com/office/powerpoint/2010/main" val="421670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Microsoft Access</a:t>
            </a:r>
          </a:p>
        </p:txBody>
      </p:sp>
      <p:sp>
        <p:nvSpPr>
          <p:cNvPr id="3" name="Content Placeholder 2"/>
          <p:cNvSpPr>
            <a:spLocks noGrp="1"/>
          </p:cNvSpPr>
          <p:nvPr>
            <p:ph idx="1"/>
          </p:nvPr>
        </p:nvSpPr>
        <p:spPr/>
        <p:txBody>
          <a:bodyPr>
            <a:normAutofit/>
          </a:bodyPr>
          <a:lstStyle/>
          <a:p>
            <a:r>
              <a:rPr lang="en-US" sz="2300" dirty="0"/>
              <a:t>Microsoft Access is a database management system (DBMS) from Microsoft that combines the relational Microsoft Jet Database Engine with a graphical user interface and software-development tools. It is a member of the Microsoft 365 suite of applications, included in the Professional and higher editions or sold separately.</a:t>
            </a:r>
          </a:p>
          <a:p>
            <a:endParaRPr lang="en-US" sz="2300" dirty="0"/>
          </a:p>
          <a:p>
            <a:r>
              <a:rPr lang="en-US" sz="2300" dirty="0"/>
              <a:t>Microsoft Access stores data in its own format based on the Access Jet Database Engine. It can also import or link directly to data stored in other applications and databases</a:t>
            </a:r>
            <a:endParaRPr lang="en-IN" sz="2300" dirty="0"/>
          </a:p>
        </p:txBody>
      </p:sp>
    </p:spTree>
    <p:extLst>
      <p:ext uri="{BB962C8B-B14F-4D97-AF65-F5344CB8AC3E}">
        <p14:creationId xmlns:p14="http://schemas.microsoft.com/office/powerpoint/2010/main" val="251050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latin typeface="Segoe UI" panose="020B0502040204020203" pitchFamily="34" charset="0"/>
                <a:ea typeface="Cambria Math" panose="02040503050406030204" pitchFamily="18" charset="0"/>
                <a:cs typeface="Segoe UI" panose="020B0502040204020203" pitchFamily="34" charset="0"/>
              </a:rPr>
              <a:t>Challenges faced by us</a:t>
            </a:r>
            <a:br>
              <a:rPr lang="en-US" sz="4800" dirty="0">
                <a:latin typeface="Segoe UI" panose="020B0502040204020203" pitchFamily="34" charset="0"/>
                <a:ea typeface="Cambria Math" panose="02040503050406030204" pitchFamily="18" charset="0"/>
                <a:cs typeface="Segoe UI" panose="020B0502040204020203" pitchFamily="34" charset="0"/>
              </a:rPr>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sz="2400" dirty="0"/>
              <a:t>As there were thousands of data each data came with many null values and therefore it was very difficult to remove those values.</a:t>
            </a:r>
          </a:p>
          <a:p>
            <a:pPr fontAlgn="base"/>
            <a:r>
              <a:rPr lang="en-US" sz="2400" dirty="0"/>
              <a:t>After removing those values it was difficult to replace those values with the new values as this is a project related to the medical field now we have to choose our data wisely.</a:t>
            </a:r>
          </a:p>
          <a:p>
            <a:pPr fontAlgn="base"/>
            <a:r>
              <a:rPr lang="en-US" sz="2400" dirty="0"/>
              <a:t>The input to this transformer should be an array-like of integers or strings, denoting the values taken on by categorical (discrete) features. The features are encoded using a one-hot   encoding scheme. This creates a binary column for each category and returns a sparse matrix or dense array depending on the sparse parameter.</a:t>
            </a:r>
          </a:p>
          <a:p>
            <a:endParaRPr lang="en-IN" sz="2400" dirty="0"/>
          </a:p>
        </p:txBody>
      </p:sp>
    </p:spTree>
    <p:extLst>
      <p:ext uri="{BB962C8B-B14F-4D97-AF65-F5344CB8AC3E}">
        <p14:creationId xmlns:p14="http://schemas.microsoft.com/office/powerpoint/2010/main" val="278347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Continued…</a:t>
            </a:r>
          </a:p>
        </p:txBody>
      </p:sp>
      <p:sp>
        <p:nvSpPr>
          <p:cNvPr id="3" name="Content Placeholder 2"/>
          <p:cNvSpPr>
            <a:spLocks noGrp="1"/>
          </p:cNvSpPr>
          <p:nvPr>
            <p:ph idx="1"/>
          </p:nvPr>
        </p:nvSpPr>
        <p:spPr/>
        <p:txBody>
          <a:bodyPr>
            <a:normAutofit/>
          </a:bodyPr>
          <a:lstStyle/>
          <a:p>
            <a:pPr fontAlgn="base"/>
            <a:r>
              <a:rPr lang="en-US" sz="2400" dirty="0"/>
              <a:t>Correlation is an indication about the changes between two variables.</a:t>
            </a:r>
          </a:p>
          <a:p>
            <a:pPr fontAlgn="base"/>
            <a:r>
              <a:rPr lang="en-US" sz="2400" dirty="0"/>
              <a:t> We have discussed Pearson’s Correlation coefficients and the importance of Correlation too. We can plot correlation matrix to show which variable is having a high or low correlation in respect to another variable.</a:t>
            </a:r>
          </a:p>
          <a:p>
            <a:endParaRPr lang="en-IN" dirty="0"/>
          </a:p>
        </p:txBody>
      </p:sp>
    </p:spTree>
    <p:extLst>
      <p:ext uri="{BB962C8B-B14F-4D97-AF65-F5344CB8AC3E}">
        <p14:creationId xmlns:p14="http://schemas.microsoft.com/office/powerpoint/2010/main" val="307711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atin typeface="Segoe UI" panose="020B0502040204020203" pitchFamily="34" charset="0"/>
                <a:ea typeface="Cambria Math" panose="02040503050406030204" pitchFamily="18" charset="0"/>
                <a:cs typeface="Segoe UI" panose="020B0502040204020203" pitchFamily="34" charset="0"/>
              </a:rPr>
              <a:t>References</a:t>
            </a:r>
            <a:br>
              <a:rPr lang="en-US" sz="4800" dirty="0">
                <a:latin typeface="Segoe UI" panose="020B0502040204020203" pitchFamily="34" charset="0"/>
                <a:ea typeface="Cambria Math" panose="02040503050406030204" pitchFamily="18" charset="0"/>
                <a:cs typeface="Segoe UI" panose="020B0502040204020203" pitchFamily="34" charset="0"/>
              </a:rPr>
            </a:br>
            <a:endParaRPr lang="en-IN" dirty="0"/>
          </a:p>
        </p:txBody>
      </p:sp>
      <p:sp>
        <p:nvSpPr>
          <p:cNvPr id="3" name="Content Placeholder 2"/>
          <p:cNvSpPr>
            <a:spLocks noGrp="1"/>
          </p:cNvSpPr>
          <p:nvPr>
            <p:ph idx="1"/>
          </p:nvPr>
        </p:nvSpPr>
        <p:spPr/>
        <p:txBody>
          <a:bodyPr>
            <a:normAutofit/>
          </a:bodyPr>
          <a:lstStyle/>
          <a:p>
            <a:r>
              <a:rPr lang="en-US" sz="2400" i="1" dirty="0"/>
              <a:t>Edwards  IR,  Aronson  JK.  Adverse  drug  reactions: definitions,   diagnosis,   and   management.   Lancet. 2000;356:1255-9. </a:t>
            </a:r>
            <a:endParaRPr lang="en-IN" sz="2400" i="1" dirty="0"/>
          </a:p>
          <a:p>
            <a:r>
              <a:rPr lang="en-US" sz="2400" i="1" dirty="0" err="1"/>
              <a:t>Lazarou</a:t>
            </a:r>
            <a:r>
              <a:rPr lang="en-US" sz="2400" i="1" dirty="0"/>
              <a:t>  J,  </a:t>
            </a:r>
            <a:r>
              <a:rPr lang="en-US" sz="2400" i="1" dirty="0" err="1"/>
              <a:t>Pomeranz</a:t>
            </a:r>
            <a:r>
              <a:rPr lang="en-US" sz="2400" i="1" dirty="0"/>
              <a:t>  BH,  Corey  PN.  Incidence  of adverse  drug  reactions  in  hospitalized  patients:  A meta-analysis  of  prospective  studies.  Journal  of  the American Medical Association. 1998;279(15):1200-5. </a:t>
            </a:r>
            <a:endParaRPr lang="en-IN" sz="2400" i="1" dirty="0"/>
          </a:p>
          <a:p>
            <a:r>
              <a:rPr lang="en-US" sz="2400" i="1" dirty="0"/>
              <a:t>Sultana   J,   </a:t>
            </a:r>
            <a:r>
              <a:rPr lang="en-US" sz="2400" i="1" dirty="0" err="1"/>
              <a:t>Cutroneo</a:t>
            </a:r>
            <a:r>
              <a:rPr lang="en-US" sz="2400" i="1" dirty="0"/>
              <a:t>   </a:t>
            </a:r>
            <a:r>
              <a:rPr lang="en-US" sz="2400" i="1" dirty="0" err="1"/>
              <a:t>P,Trifiro</a:t>
            </a:r>
            <a:r>
              <a:rPr lang="en-US" sz="2400" i="1" dirty="0"/>
              <a:t>   G.   Clinical   and economic   burden   of   adverse   drug   reactions.   J </a:t>
            </a:r>
            <a:r>
              <a:rPr lang="en-US" sz="2400" i="1" dirty="0" err="1"/>
              <a:t>Pharmacol</a:t>
            </a:r>
            <a:r>
              <a:rPr lang="en-US" sz="2400" i="1" dirty="0"/>
              <a:t> </a:t>
            </a:r>
            <a:r>
              <a:rPr lang="en-US" sz="2400" i="1" dirty="0" err="1"/>
              <a:t>Pharmacother</a:t>
            </a:r>
            <a:r>
              <a:rPr lang="en-US" sz="2400" i="1" dirty="0"/>
              <a:t>. 2013;</a:t>
            </a:r>
            <a:endParaRPr lang="en-IN" sz="2400" i="1" dirty="0"/>
          </a:p>
          <a:p>
            <a:endParaRPr lang="en-IN" dirty="0"/>
          </a:p>
        </p:txBody>
      </p:sp>
    </p:spTree>
    <p:extLst>
      <p:ext uri="{BB962C8B-B14F-4D97-AF65-F5344CB8AC3E}">
        <p14:creationId xmlns:p14="http://schemas.microsoft.com/office/powerpoint/2010/main" val="22143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66130"/>
          </a:xfrm>
        </p:spPr>
        <p:txBody>
          <a:bodyPr>
            <a:normAutofit/>
          </a:bodyPr>
          <a:lstStyle/>
          <a:p>
            <a:r>
              <a:rPr lang="en-US" sz="2800" b="1" dirty="0">
                <a:latin typeface="Century Schoolbook" panose="02040604050505020304" pitchFamily="18" charset="0"/>
              </a:rPr>
              <a:t>P</a:t>
            </a:r>
            <a:r>
              <a:rPr lang="en-IN" sz="2800" b="1" dirty="0">
                <a:latin typeface="Century Schoolbook" panose="02040604050505020304" pitchFamily="18" charset="0"/>
              </a:rPr>
              <a:t>REAMBLE</a:t>
            </a:r>
            <a:br>
              <a:rPr lang="en-IN" sz="2000" dirty="0">
                <a:latin typeface="Century Schoolbook" panose="02040604050505020304" pitchFamily="18" charset="0"/>
              </a:rPr>
            </a:br>
            <a:endParaRPr lang="en-IN" sz="2000" dirty="0"/>
          </a:p>
        </p:txBody>
      </p:sp>
      <p:sp>
        <p:nvSpPr>
          <p:cNvPr id="3" name="Content Placeholder 2"/>
          <p:cNvSpPr>
            <a:spLocks noGrp="1"/>
          </p:cNvSpPr>
          <p:nvPr>
            <p:ph idx="1"/>
          </p:nvPr>
        </p:nvSpPr>
        <p:spPr/>
        <p:txBody>
          <a:bodyPr>
            <a:normAutofit/>
          </a:bodyPr>
          <a:lstStyle/>
          <a:p>
            <a:pPr marL="342900" indent="-342900">
              <a:buClr>
                <a:schemeClr val="tx2"/>
              </a:buCl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Project Definition</a:t>
            </a:r>
          </a:p>
          <a:p>
            <a:pPr marL="342900" indent="-342900">
              <a:buClr>
                <a:schemeClr val="tx2"/>
              </a:buCl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Project Description</a:t>
            </a:r>
          </a:p>
          <a:p>
            <a:pPr marL="342900" indent="-342900">
              <a:buClr>
                <a:schemeClr val="tx2"/>
              </a:buCl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Motivation behind the project</a:t>
            </a:r>
          </a:p>
          <a:p>
            <a:pPr marL="342900" indent="-342900">
              <a:buClr>
                <a:schemeClr val="tx2"/>
              </a:buClr>
              <a:buFont typeface="Wingdings" panose="05000000000000000000" pitchFamily="2" charset="2"/>
              <a:buChar char="Ø"/>
            </a:pPr>
            <a:r>
              <a:rPr lang="en-IN" sz="2100" dirty="0">
                <a:latin typeface="Segoe UI" panose="020B0502040204020203" pitchFamily="34" charset="0"/>
                <a:cs typeface="Segoe UI" panose="020B0502040204020203" pitchFamily="34" charset="0"/>
              </a:rPr>
              <a:t>Major Features</a:t>
            </a:r>
          </a:p>
          <a:p>
            <a:pPr marL="342900" indent="-342900">
              <a:buClr>
                <a:schemeClr val="tx2"/>
              </a:buClr>
              <a:buFont typeface="Wingdings" panose="05000000000000000000" pitchFamily="2" charset="2"/>
              <a:buChar char="Ø"/>
            </a:pPr>
            <a:r>
              <a:rPr lang="en-US" sz="2100" dirty="0">
                <a:latin typeface="Segoe UI" panose="020B0502040204020203" pitchFamily="34" charset="0"/>
                <a:ea typeface="Cambria Math" panose="02040503050406030204" pitchFamily="18" charset="0"/>
                <a:cs typeface="Segoe UI" panose="020B0502040204020203" pitchFamily="34" charset="0"/>
              </a:rPr>
              <a:t>Development Environment</a:t>
            </a:r>
          </a:p>
          <a:p>
            <a:pPr marL="342900" indent="-342900">
              <a:buClr>
                <a:schemeClr val="tx2"/>
              </a:buClr>
              <a:buFont typeface="Wingdings" panose="05000000000000000000" pitchFamily="2" charset="2"/>
              <a:buChar char="Ø"/>
            </a:pPr>
            <a:r>
              <a:rPr lang="en-US" sz="2100" dirty="0">
                <a:latin typeface="Segoe UI" panose="020B0502040204020203" pitchFamily="34" charset="0"/>
                <a:ea typeface="Cambria Math" panose="02040503050406030204" pitchFamily="18" charset="0"/>
                <a:cs typeface="Segoe UI" panose="020B0502040204020203" pitchFamily="34" charset="0"/>
              </a:rPr>
              <a:t>Contribution</a:t>
            </a:r>
          </a:p>
          <a:p>
            <a:pPr marL="342900" indent="-342900">
              <a:buClr>
                <a:schemeClr val="tx2"/>
              </a:buClr>
              <a:buFont typeface="Wingdings" panose="05000000000000000000" pitchFamily="2" charset="2"/>
              <a:buChar char="Ø"/>
            </a:pPr>
            <a:r>
              <a:rPr lang="en-US" sz="2100" dirty="0">
                <a:latin typeface="Segoe UI" panose="020B0502040204020203" pitchFamily="34" charset="0"/>
                <a:ea typeface="Cambria Math" panose="02040503050406030204" pitchFamily="18" charset="0"/>
                <a:cs typeface="Segoe UI" panose="020B0502040204020203" pitchFamily="34" charset="0"/>
              </a:rPr>
              <a:t>UI (Flow Chart)</a:t>
            </a:r>
          </a:p>
          <a:p>
            <a:pPr marL="342900" indent="-342900">
              <a:buClr>
                <a:schemeClr val="tx2"/>
              </a:buClr>
              <a:buFont typeface="Wingdings" panose="05000000000000000000" pitchFamily="2" charset="2"/>
              <a:buChar char="Ø"/>
            </a:pPr>
            <a:r>
              <a:rPr lang="en-US" sz="2100" dirty="0">
                <a:latin typeface="Segoe UI" panose="020B0502040204020203" pitchFamily="34" charset="0"/>
                <a:ea typeface="Cambria Math" panose="02040503050406030204" pitchFamily="18" charset="0"/>
                <a:cs typeface="Segoe UI" panose="020B0502040204020203" pitchFamily="34" charset="0"/>
              </a:rPr>
              <a:t>Challenges faced by us</a:t>
            </a:r>
          </a:p>
          <a:p>
            <a:pPr marL="342900" indent="-342900">
              <a:buClr>
                <a:schemeClr val="tx2"/>
              </a:buClr>
              <a:buFont typeface="Wingdings" panose="05000000000000000000" pitchFamily="2" charset="2"/>
              <a:buChar char="Ø"/>
            </a:pPr>
            <a:r>
              <a:rPr lang="en-US" sz="2100" dirty="0">
                <a:latin typeface="Segoe UI" panose="020B0502040204020203" pitchFamily="34" charset="0"/>
                <a:ea typeface="Cambria Math" panose="02040503050406030204" pitchFamily="18" charset="0"/>
                <a:cs typeface="Segoe UI" panose="020B0502040204020203" pitchFamily="34" charset="0"/>
              </a:rPr>
              <a:t>References</a:t>
            </a:r>
          </a:p>
          <a:p>
            <a:endParaRPr lang="en-IN" dirty="0"/>
          </a:p>
        </p:txBody>
      </p:sp>
    </p:spTree>
    <p:extLst>
      <p:ext uri="{BB962C8B-B14F-4D97-AF65-F5344CB8AC3E}">
        <p14:creationId xmlns:p14="http://schemas.microsoft.com/office/powerpoint/2010/main" val="261929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348880"/>
            <a:ext cx="7467600" cy="1143000"/>
          </a:xfrm>
        </p:spPr>
        <p:txBody>
          <a:bodyPr/>
          <a:lstStyle/>
          <a:p>
            <a:pPr algn="ctr"/>
            <a:r>
              <a:rPr lang="en-IN" dirty="0"/>
              <a:t>Thank You</a:t>
            </a:r>
          </a:p>
        </p:txBody>
      </p:sp>
    </p:spTree>
    <p:extLst>
      <p:ext uri="{BB962C8B-B14F-4D97-AF65-F5344CB8AC3E}">
        <p14:creationId xmlns:p14="http://schemas.microsoft.com/office/powerpoint/2010/main" val="177805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Project Definition</a:t>
            </a:r>
          </a:p>
        </p:txBody>
      </p:sp>
      <p:sp>
        <p:nvSpPr>
          <p:cNvPr id="3" name="Content Placeholder 2"/>
          <p:cNvSpPr>
            <a:spLocks noGrp="1"/>
          </p:cNvSpPr>
          <p:nvPr>
            <p:ph idx="1"/>
          </p:nvPr>
        </p:nvSpPr>
        <p:spPr/>
        <p:txBody>
          <a:bodyPr>
            <a:normAutofit/>
          </a:bodyPr>
          <a:lstStyle/>
          <a:p>
            <a:r>
              <a:rPr lang="en-IN" sz="2400" dirty="0">
                <a:latin typeface="+mj-lt"/>
              </a:rPr>
              <a:t>This project is a research work which contains information about all COVID vaccinations.</a:t>
            </a:r>
          </a:p>
          <a:p>
            <a:r>
              <a:rPr lang="en-IN" sz="2400" dirty="0">
                <a:latin typeface="+mj-lt"/>
              </a:rPr>
              <a:t>In this project we predict ADR(adverse drug reaction) of any particular patient by feeding the data about  their disease, medicine, other physical conditions.</a:t>
            </a:r>
          </a:p>
          <a:p>
            <a:r>
              <a:rPr lang="en-IN" sz="2400" dirty="0">
                <a:latin typeface="+mj-lt"/>
              </a:rPr>
              <a:t>This is a case study of </a:t>
            </a:r>
            <a:r>
              <a:rPr lang="en-IN" sz="2400" dirty="0" err="1">
                <a:latin typeface="+mj-lt"/>
              </a:rPr>
              <a:t>pfizer</a:t>
            </a:r>
            <a:r>
              <a:rPr lang="en-IN" sz="2400" dirty="0">
                <a:latin typeface="+mj-lt"/>
              </a:rPr>
              <a:t> vaccine which includes all data of its research work and experiments.</a:t>
            </a:r>
          </a:p>
          <a:p>
            <a:r>
              <a:rPr lang="en-IN" sz="2400" dirty="0">
                <a:latin typeface="+mj-lt"/>
              </a:rPr>
              <a:t>We try to predict ADRs of several patience through Machine Learning(ML).</a:t>
            </a:r>
          </a:p>
          <a:p>
            <a:pPr marL="36576" indent="0">
              <a:buNone/>
            </a:pPr>
            <a:r>
              <a:rPr lang="en-IN" sz="2400" dirty="0">
                <a:latin typeface="+mj-lt"/>
              </a:rPr>
              <a:t>  </a:t>
            </a:r>
          </a:p>
        </p:txBody>
      </p:sp>
    </p:spTree>
    <p:extLst>
      <p:ext uri="{BB962C8B-B14F-4D97-AF65-F5344CB8AC3E}">
        <p14:creationId xmlns:p14="http://schemas.microsoft.com/office/powerpoint/2010/main" val="183708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latin typeface="Segoe UI" panose="020B0502040204020203" pitchFamily="34" charset="0"/>
                <a:cs typeface="Segoe UI" panose="020B0502040204020203" pitchFamily="34" charset="0"/>
              </a:rPr>
              <a:t>Project Description</a:t>
            </a:r>
            <a:br>
              <a:rPr lang="en-IN" sz="4800" dirty="0">
                <a:latin typeface="Segoe UI" panose="020B0502040204020203" pitchFamily="34" charset="0"/>
                <a:cs typeface="Segoe UI" panose="020B0502040204020203" pitchFamily="34" charset="0"/>
              </a:rPr>
            </a:br>
            <a:endParaRPr lang="en-IN" dirty="0"/>
          </a:p>
        </p:txBody>
      </p:sp>
      <p:sp>
        <p:nvSpPr>
          <p:cNvPr id="3" name="Content Placeholder 2"/>
          <p:cNvSpPr>
            <a:spLocks noGrp="1"/>
          </p:cNvSpPr>
          <p:nvPr>
            <p:ph idx="1"/>
          </p:nvPr>
        </p:nvSpPr>
        <p:spPr/>
        <p:txBody>
          <a:bodyPr>
            <a:normAutofit fontScale="77500" lnSpcReduction="20000"/>
          </a:bodyPr>
          <a:lstStyle/>
          <a:p>
            <a:r>
              <a:rPr lang="en-US" i="1" dirty="0">
                <a:latin typeface="+mj-lt"/>
                <a:cs typeface="Segoe UI" pitchFamily="34" charset="0"/>
              </a:rPr>
              <a:t>Adverse  drug  reactions  (ADR),  defined  as  'appreciably harmful   or   unpleasant   reaction[s],   resulting   from   an intervention  related  to the use of a medicinal product' by Edwards   et   </a:t>
            </a:r>
            <a:r>
              <a:rPr lang="en-US" i="1" dirty="0" err="1">
                <a:latin typeface="+mj-lt"/>
                <a:cs typeface="Segoe UI" pitchFamily="34" charset="0"/>
              </a:rPr>
              <a:t>alaffect</a:t>
            </a:r>
            <a:r>
              <a:rPr lang="en-US" i="1" dirty="0">
                <a:latin typeface="+mj-lt"/>
                <a:cs typeface="Segoe UI" pitchFamily="34" charset="0"/>
              </a:rPr>
              <a:t>   millions  of  people   worldwide.</a:t>
            </a:r>
          </a:p>
          <a:p>
            <a:r>
              <a:rPr lang="en-US" i="1" dirty="0">
                <a:latin typeface="+mj-lt"/>
                <a:cs typeface="Segoe UI" pitchFamily="34" charset="0"/>
              </a:rPr>
              <a:t>The  project's  goal  is  to  build  predictive  models  that  can predict  ADR  outcomes  given  patient  demographics  and drug  prescription information with good accuracy. These models   include   supervised   machine   learning   models logistic  regression,  support  vector  machine,  as  well  as ensemble  models  random  forest  and  gradient  boosted tree. These models can then be used predict outcomes on an individual basis.</a:t>
            </a:r>
            <a:endParaRPr lang="en-IN" i="1" dirty="0">
              <a:latin typeface="+mj-lt"/>
              <a:cs typeface="Segoe UI" pitchFamily="34" charset="0"/>
            </a:endParaRPr>
          </a:p>
          <a:p>
            <a:endParaRPr lang="en-IN" dirty="0">
              <a:latin typeface="+mj-lt"/>
            </a:endParaRPr>
          </a:p>
        </p:txBody>
      </p:sp>
    </p:spTree>
    <p:extLst>
      <p:ext uri="{BB962C8B-B14F-4D97-AF65-F5344CB8AC3E}">
        <p14:creationId xmlns:p14="http://schemas.microsoft.com/office/powerpoint/2010/main" val="336268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10" y="327768"/>
            <a:ext cx="9002868" cy="6197576"/>
          </a:xfrm>
        </p:spPr>
      </p:pic>
    </p:spTree>
    <p:extLst>
      <p:ext uri="{BB962C8B-B14F-4D97-AF65-F5344CB8AC3E}">
        <p14:creationId xmlns:p14="http://schemas.microsoft.com/office/powerpoint/2010/main" val="349668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latin typeface="Segoe UI" panose="020B0502040204020203" pitchFamily="34" charset="0"/>
                <a:cs typeface="Segoe UI" panose="020B0502040204020203" pitchFamily="34" charset="0"/>
              </a:rPr>
              <a:t>Motivation behind the project</a:t>
            </a:r>
            <a:br>
              <a:rPr lang="en-IN" sz="4800" dirty="0">
                <a:latin typeface="Segoe UI" panose="020B0502040204020203" pitchFamily="34" charset="0"/>
                <a:cs typeface="Segoe UI" panose="020B0502040204020203" pitchFamily="34" charset="0"/>
              </a:rPr>
            </a:br>
            <a:endParaRPr lang="en-IN" dirty="0"/>
          </a:p>
        </p:txBody>
      </p:sp>
      <p:sp>
        <p:nvSpPr>
          <p:cNvPr id="3" name="Content Placeholder 2"/>
          <p:cNvSpPr>
            <a:spLocks noGrp="1"/>
          </p:cNvSpPr>
          <p:nvPr>
            <p:ph idx="1"/>
          </p:nvPr>
        </p:nvSpPr>
        <p:spPr/>
        <p:txBody>
          <a:bodyPr>
            <a:normAutofit fontScale="77500" lnSpcReduction="20000"/>
          </a:bodyPr>
          <a:lstStyle/>
          <a:p>
            <a:r>
              <a:rPr lang="en-US" dirty="0"/>
              <a:t> ADRs are a huge burden of financial resources and labor.</a:t>
            </a:r>
          </a:p>
          <a:p>
            <a:r>
              <a:rPr lang="en-US" dirty="0"/>
              <a:t> It was estimated by </a:t>
            </a:r>
            <a:r>
              <a:rPr lang="en-US" dirty="0" err="1"/>
              <a:t>Lazarou</a:t>
            </a:r>
            <a:r>
              <a:rPr lang="en-US" dirty="0"/>
              <a:t> et </a:t>
            </a:r>
            <a:r>
              <a:rPr lang="en-US" dirty="0" err="1"/>
              <a:t>althat</a:t>
            </a:r>
            <a:r>
              <a:rPr lang="en-US" dirty="0"/>
              <a:t> more than 100,000 die from ADRs </a:t>
            </a:r>
            <a:r>
              <a:rPr lang="en-US" dirty="0" err="1"/>
              <a:t>annually.Moreover</a:t>
            </a:r>
            <a:r>
              <a:rPr lang="en-US" dirty="0"/>
              <a:t>, Sultana et al found that  around  $30.1  billion  are  spent  annually  on  ADRs  in the  U.S.,  and  nearly  half  of  these  costs  can  be  prevented based  on  a  study  by  Bates  et  al.</a:t>
            </a:r>
          </a:p>
          <a:p>
            <a:r>
              <a:rPr lang="en-US" dirty="0"/>
              <a:t>The  unnecessary  high financial  costs  and  labor  spent  on  ADRs  provide  strong motivation  to  learn  more  about  ADRs  and  be able  to predict the probability of ADRs accurately.</a:t>
            </a:r>
          </a:p>
          <a:p>
            <a:r>
              <a:rPr lang="en-US" dirty="0"/>
              <a:t>And in these conditions where corona vaccines are very difficult to find scientist start recording their data for others to know the research work done by them.</a:t>
            </a:r>
            <a:endParaRPr lang="en-IN" dirty="0"/>
          </a:p>
        </p:txBody>
      </p:sp>
    </p:spTree>
    <p:extLst>
      <p:ext uri="{BB962C8B-B14F-4D97-AF65-F5344CB8AC3E}">
        <p14:creationId xmlns:p14="http://schemas.microsoft.com/office/powerpoint/2010/main" val="263153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sp>
        <p:nvSpPr>
          <p:cNvPr id="3" name="Content Placeholder 2"/>
          <p:cNvSpPr>
            <a:spLocks noGrp="1"/>
          </p:cNvSpPr>
          <p:nvPr>
            <p:ph idx="1"/>
          </p:nvPr>
        </p:nvSpPr>
        <p:spPr/>
        <p:txBody>
          <a:bodyPr>
            <a:normAutofit/>
          </a:bodyPr>
          <a:lstStyle/>
          <a:p>
            <a:r>
              <a:rPr lang="en-IN" sz="2400" dirty="0"/>
              <a:t>As in these conditions people get infected easily and the virus spread in the body very rapidly so there was less time and it was difficult to find vaccine, so in these conditions scientist record their experiment and share their data so that others can start their research from where others have left this can save a lot of time, money and resources.</a:t>
            </a:r>
          </a:p>
          <a:p>
            <a:endParaRPr lang="en-IN" sz="2400" dirty="0"/>
          </a:p>
        </p:txBody>
      </p:sp>
    </p:spTree>
    <p:extLst>
      <p:ext uri="{BB962C8B-B14F-4D97-AF65-F5344CB8AC3E}">
        <p14:creationId xmlns:p14="http://schemas.microsoft.com/office/powerpoint/2010/main" val="38161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latin typeface="Segoe UI" panose="020B0502040204020203" pitchFamily="34" charset="0"/>
                <a:cs typeface="Segoe UI" panose="020B0502040204020203" pitchFamily="34" charset="0"/>
              </a:rPr>
              <a:t>Major Features</a:t>
            </a:r>
            <a:br>
              <a:rPr lang="en-IN" sz="4800" dirty="0">
                <a:latin typeface="Segoe UI" panose="020B0502040204020203" pitchFamily="34" charset="0"/>
                <a:cs typeface="Segoe UI" panose="020B0502040204020203" pitchFamily="34" charset="0"/>
              </a:rPr>
            </a:br>
            <a:endParaRPr lang="en-IN" dirty="0"/>
          </a:p>
        </p:txBody>
      </p:sp>
      <p:sp>
        <p:nvSpPr>
          <p:cNvPr id="3" name="Content Placeholder 2"/>
          <p:cNvSpPr>
            <a:spLocks noGrp="1"/>
          </p:cNvSpPr>
          <p:nvPr>
            <p:ph idx="1"/>
          </p:nvPr>
        </p:nvSpPr>
        <p:spPr/>
        <p:txBody>
          <a:bodyPr>
            <a:normAutofit fontScale="92500" lnSpcReduction="20000"/>
          </a:bodyPr>
          <a:lstStyle/>
          <a:p>
            <a:r>
              <a:rPr lang="en-US" sz="2400" dirty="0"/>
              <a:t>This project is all about prediction of adverse reaction of covid-19 vaccine. We downloaded  three excel files from VARS for data symptoms and vaccines and we generated a relation between them through primary key </a:t>
            </a:r>
            <a:r>
              <a:rPr lang="en-US" sz="2400" dirty="0" err="1"/>
              <a:t>patient_id</a:t>
            </a:r>
            <a:r>
              <a:rPr lang="en-US" sz="2400" dirty="0"/>
              <a:t>.  Our project has all the records of covid-19 vaccines till date which are accurate and are recorded by worlds best doctors.</a:t>
            </a:r>
          </a:p>
          <a:p>
            <a:r>
              <a:rPr lang="en-US" sz="2400" dirty="0"/>
              <a:t>We used Machine learning to build this project our data was stored in </a:t>
            </a:r>
            <a:r>
              <a:rPr lang="en-US" sz="2400" dirty="0" err="1"/>
              <a:t>microsoft</a:t>
            </a:r>
            <a:r>
              <a:rPr lang="en-US" sz="2400" dirty="0"/>
              <a:t> excel later on through panda we called every data in </a:t>
            </a:r>
            <a:r>
              <a:rPr lang="en-US" sz="2400" dirty="0" err="1"/>
              <a:t>google</a:t>
            </a:r>
            <a:r>
              <a:rPr lang="en-US" sz="2400" dirty="0"/>
              <a:t> </a:t>
            </a:r>
            <a:r>
              <a:rPr lang="en-US" sz="2400" dirty="0" err="1"/>
              <a:t>colab</a:t>
            </a:r>
            <a:r>
              <a:rPr lang="en-US" sz="2400" dirty="0"/>
              <a:t> and this is how using above </a:t>
            </a:r>
            <a:r>
              <a:rPr lang="en-US" sz="2400" dirty="0" err="1"/>
              <a:t>softwares</a:t>
            </a:r>
            <a:r>
              <a:rPr lang="en-US" sz="2400" dirty="0"/>
              <a:t> we build this project.</a:t>
            </a:r>
          </a:p>
          <a:p>
            <a:r>
              <a:rPr lang="en-US" sz="2400" dirty="0"/>
              <a:t>Our main space for working was </a:t>
            </a:r>
            <a:r>
              <a:rPr lang="en-US" sz="2400" dirty="0" err="1"/>
              <a:t>google</a:t>
            </a:r>
            <a:r>
              <a:rPr lang="en-US" sz="2400" dirty="0"/>
              <a:t> </a:t>
            </a:r>
            <a:r>
              <a:rPr lang="en-US" sz="2400" dirty="0" err="1"/>
              <a:t>colab</a:t>
            </a:r>
            <a:r>
              <a:rPr lang="en-US" sz="2400" dirty="0"/>
              <a:t> where we used python as our language and with this it makes our project a perfect example of </a:t>
            </a:r>
            <a:r>
              <a:rPr lang="en-US" sz="2400" dirty="0" err="1"/>
              <a:t>python+machine</a:t>
            </a:r>
            <a:r>
              <a:rPr lang="en-US" sz="2400" dirty="0"/>
              <a:t> learning projects.   </a:t>
            </a:r>
          </a:p>
        </p:txBody>
      </p:sp>
    </p:spTree>
    <p:extLst>
      <p:ext uri="{BB962C8B-B14F-4D97-AF65-F5344CB8AC3E}">
        <p14:creationId xmlns:p14="http://schemas.microsoft.com/office/powerpoint/2010/main" val="346783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Continued….</a:t>
            </a:r>
          </a:p>
        </p:txBody>
      </p:sp>
      <p:sp>
        <p:nvSpPr>
          <p:cNvPr id="3" name="Content Placeholder 2"/>
          <p:cNvSpPr>
            <a:spLocks noGrp="1"/>
          </p:cNvSpPr>
          <p:nvPr>
            <p:ph idx="1"/>
          </p:nvPr>
        </p:nvSpPr>
        <p:spPr/>
        <p:txBody>
          <a:bodyPr>
            <a:normAutofit/>
          </a:bodyPr>
          <a:lstStyle/>
          <a:p>
            <a:r>
              <a:rPr lang="en-IN" sz="2400" dirty="0"/>
              <a:t>About the data </a:t>
            </a:r>
          </a:p>
          <a:p>
            <a:pPr marL="36576" indent="0">
              <a:buNone/>
            </a:pPr>
            <a:r>
              <a:rPr lang="en-IN" sz="2400" dirty="0"/>
              <a:t>     this is a excel file of data set which we have converted into panda the size of data sets is approx.  8640 rows X 40 columns with null values</a:t>
            </a:r>
          </a:p>
          <a:p>
            <a:pPr marL="36576" indent="0">
              <a:buNone/>
            </a:pPr>
            <a:r>
              <a:rPr lang="en-IN" sz="2400" dirty="0"/>
              <a:t>In VAERS there is a two data set first in information of patience and second is a symptoms of patience we made primary relation between there two data set with the help of </a:t>
            </a:r>
            <a:r>
              <a:rPr lang="en-IN" sz="2400" dirty="0" err="1"/>
              <a:t>VAERS_id</a:t>
            </a:r>
            <a:r>
              <a:rPr lang="en-IN" sz="2400" dirty="0"/>
              <a:t> and make a combined data set.</a:t>
            </a:r>
          </a:p>
          <a:p>
            <a:pPr marL="36576" indent="0">
              <a:buNone/>
            </a:pPr>
            <a:endParaRPr lang="en-IN" dirty="0"/>
          </a:p>
        </p:txBody>
      </p:sp>
    </p:spTree>
    <p:extLst>
      <p:ext uri="{BB962C8B-B14F-4D97-AF65-F5344CB8AC3E}">
        <p14:creationId xmlns:p14="http://schemas.microsoft.com/office/powerpoint/2010/main" val="473497102"/>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636</TotalTime>
  <Words>1075</Words>
  <Application>Microsoft Office PowerPoint</Application>
  <PresentationFormat>On-screen Show (4:3)</PresentationFormat>
  <Paragraphs>63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Schoolbook</vt:lpstr>
      <vt:lpstr>Franklin Gothic Book</vt:lpstr>
      <vt:lpstr>Segoe UI</vt:lpstr>
      <vt:lpstr>Wingdings</vt:lpstr>
      <vt:lpstr>Wingdings 2</vt:lpstr>
      <vt:lpstr>Technic</vt:lpstr>
      <vt:lpstr>Prediction of Adverse Drug Reactions in Pharmacovigilance </vt:lpstr>
      <vt:lpstr>PREAMBLE </vt:lpstr>
      <vt:lpstr>Project Definition</vt:lpstr>
      <vt:lpstr>Project Description </vt:lpstr>
      <vt:lpstr>PowerPoint Presentation</vt:lpstr>
      <vt:lpstr>Motivation behind the project </vt:lpstr>
      <vt:lpstr>Continued….</vt:lpstr>
      <vt:lpstr>Major Features </vt:lpstr>
      <vt:lpstr>Continued….</vt:lpstr>
      <vt:lpstr>Continued….</vt:lpstr>
      <vt:lpstr>PowerPoint Presentation</vt:lpstr>
      <vt:lpstr>PowerPoint Presentation</vt:lpstr>
      <vt:lpstr>PowerPoint Presentation</vt:lpstr>
      <vt:lpstr>PowerPoint Presentation</vt:lpstr>
      <vt:lpstr>Colaboratory  or “Colab” </vt:lpstr>
      <vt:lpstr>Microsoft Access</vt:lpstr>
      <vt:lpstr>Challenges faced by us </vt:lpstr>
      <vt:lpstr>Continued…</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Adverse Drug Reactions in Pharmacovigilance</dc:title>
  <dc:creator>Aman Shah</dc:creator>
  <cp:lastModifiedBy>Vansh Brijesh Desai</cp:lastModifiedBy>
  <cp:revision>15</cp:revision>
  <dcterms:created xsi:type="dcterms:W3CDTF">2021-03-18T15:30:35Z</dcterms:created>
  <dcterms:modified xsi:type="dcterms:W3CDTF">2024-06-13T16:51:43Z</dcterms:modified>
</cp:coreProperties>
</file>