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6"/>
  </p:notesMasterIdLst>
  <p:handoutMasterIdLst>
    <p:handoutMasterId r:id="rId17"/>
  </p:handoutMasterIdLst>
  <p:sldIdLst>
    <p:sldId id="556" r:id="rId2"/>
    <p:sldId id="565" r:id="rId3"/>
    <p:sldId id="558" r:id="rId4"/>
    <p:sldId id="559" r:id="rId5"/>
    <p:sldId id="570" r:id="rId6"/>
    <p:sldId id="571" r:id="rId7"/>
    <p:sldId id="572" r:id="rId8"/>
    <p:sldId id="560" r:id="rId9"/>
    <p:sldId id="573" r:id="rId10"/>
    <p:sldId id="574" r:id="rId11"/>
    <p:sldId id="561" r:id="rId12"/>
    <p:sldId id="569" r:id="rId13"/>
    <p:sldId id="575" r:id="rId14"/>
    <p:sldId id="576" r:id="rId15"/>
  </p:sldIdLst>
  <p:sldSz cx="10561638" cy="7921625"/>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790" userDrawn="1">
          <p15:clr>
            <a:srgbClr val="A4A3A4"/>
          </p15:clr>
        </p15:guide>
        <p15:guide id="3" orient="horz" pos="2593" userDrawn="1">
          <p15:clr>
            <a:srgbClr val="A4A3A4"/>
          </p15:clr>
        </p15:guide>
        <p15:guide id="4" pos="3327" userDrawn="1">
          <p15:clr>
            <a:srgbClr val="A4A3A4"/>
          </p15:clr>
        </p15:guide>
        <p15:guide id="5" orient="horz" pos="2079" userDrawn="1">
          <p15:clr>
            <a:srgbClr val="A4A3A4"/>
          </p15:clr>
        </p15:guide>
        <p15:guide id="6" orient="horz" pos="24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ilpi Harnal" initials="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EAC"/>
    <a:srgbClr val="FFCC99"/>
    <a:srgbClr val="99FFCC"/>
    <a:srgbClr val="FF3300"/>
    <a:srgbClr val="F139E4"/>
    <a:srgbClr val="3A30FA"/>
    <a:srgbClr val="FF6600"/>
    <a:srgbClr val="B8525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56" autoAdjust="0"/>
    <p:restoredTop sz="86323" autoAdjust="0"/>
  </p:normalViewPr>
  <p:slideViewPr>
    <p:cSldViewPr>
      <p:cViewPr varScale="1">
        <p:scale>
          <a:sx n="71" d="100"/>
          <a:sy n="71" d="100"/>
        </p:scale>
        <p:origin x="1339" y="62"/>
      </p:cViewPr>
      <p:guideLst>
        <p:guide orient="horz" pos="2160"/>
        <p:guide pos="2790"/>
        <p:guide orient="horz" pos="2593"/>
        <p:guide pos="3327"/>
        <p:guide orient="horz" pos="2079"/>
        <p:guide orient="horz" pos="2496"/>
      </p:guideLst>
    </p:cSldViewPr>
  </p:slideViewPr>
  <p:outlineViewPr>
    <p:cViewPr>
      <p:scale>
        <a:sx n="33" d="100"/>
        <a:sy n="33" d="100"/>
      </p:scale>
      <p:origin x="0" y="43236"/>
    </p:cViewPr>
  </p:outlin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shika Duggal" userId="bc0d2f2ec4640af3" providerId="LiveId" clId="{1A8C2B1C-B37D-4AE5-981D-D1381A551CE1}"/>
    <pc:docChg chg="modSld">
      <pc:chgData name="Vanshika Duggal" userId="bc0d2f2ec4640af3" providerId="LiveId" clId="{1A8C2B1C-B37D-4AE5-981D-D1381A551CE1}" dt="2024-10-10T09:41:20.123" v="10" actId="20577"/>
      <pc:docMkLst>
        <pc:docMk/>
      </pc:docMkLst>
      <pc:sldChg chg="modSp mod">
        <pc:chgData name="Vanshika Duggal" userId="bc0d2f2ec4640af3" providerId="LiveId" clId="{1A8C2B1C-B37D-4AE5-981D-D1381A551CE1}" dt="2024-10-10T09:41:20.123" v="10" actId="20577"/>
        <pc:sldMkLst>
          <pc:docMk/>
          <pc:sldMk cId="0" sldId="556"/>
        </pc:sldMkLst>
        <pc:spChg chg="mod">
          <ac:chgData name="Vanshika Duggal" userId="bc0d2f2ec4640af3" providerId="LiveId" clId="{1A8C2B1C-B37D-4AE5-981D-D1381A551CE1}" dt="2024-10-10T09:41:20.123" v="10" actId="20577"/>
          <ac:spMkLst>
            <pc:docMk/>
            <pc:sldMk cId="0" sldId="556"/>
            <ac:spMk id="2" creationId="{F47B8945-7DD8-18EA-8901-9ABA3DBD226E}"/>
          </ac:spMkLst>
        </pc:spChg>
      </pc:sldChg>
      <pc:sldChg chg="modSp mod">
        <pc:chgData name="Vanshika Duggal" userId="bc0d2f2ec4640af3" providerId="LiveId" clId="{1A8C2B1C-B37D-4AE5-981D-D1381A551CE1}" dt="2024-09-28T15:38:42.590" v="2" actId="20577"/>
        <pc:sldMkLst>
          <pc:docMk/>
          <pc:sldMk cId="993337896" sldId="558"/>
        </pc:sldMkLst>
        <pc:spChg chg="mod">
          <ac:chgData name="Vanshika Duggal" userId="bc0d2f2ec4640af3" providerId="LiveId" clId="{1A8C2B1C-B37D-4AE5-981D-D1381A551CE1}" dt="2024-09-28T15:38:42.590" v="2" actId="20577"/>
          <ac:spMkLst>
            <pc:docMk/>
            <pc:sldMk cId="993337896" sldId="558"/>
            <ac:spMk id="3" creationId="{A7D60DB3-1F0D-7FB4-1FB0-02A00EB5409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D2DCCA-6CA6-4809-9791-9F24A8695380}" type="datetimeFigureOut">
              <a:rPr lang="en-US" smtClean="0"/>
              <a:pPr/>
              <a:t>10/10/2024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1</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A3C69C9-B3D7-4862-83BA-7284A1C158AC}" type="slidenum">
              <a:rPr lang="en-US" smtClean="0"/>
              <a:pPr/>
              <a:t>‹#›</a:t>
            </a:fld>
            <a:endParaRPr lang="en-US"/>
          </a:p>
        </p:txBody>
      </p:sp>
    </p:spTree>
    <p:extLst>
      <p:ext uri="{BB962C8B-B14F-4D97-AF65-F5344CB8AC3E}">
        <p14:creationId xmlns:p14="http://schemas.microsoft.com/office/powerpoint/2010/main" val="4414109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10/10/2024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r>
              <a:rPr lang="en-US"/>
              <a:t>1</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3558019836"/>
      </p:ext>
    </p:extLst>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D112868-65FD-4572-A383-97DC0EC9B913}" type="slidenum">
              <a:rPr lang="en-US" smtClean="0"/>
              <a:pPr/>
              <a:t>1</a:t>
            </a:fld>
            <a:endParaRPr lang="en-US" dirty="0"/>
          </a:p>
        </p:txBody>
      </p:sp>
      <p:sp>
        <p:nvSpPr>
          <p:cNvPr id="5" name="Footer Placeholder 4"/>
          <p:cNvSpPr>
            <a:spLocks noGrp="1"/>
          </p:cNvSpPr>
          <p:nvPr>
            <p:ph type="ftr" sz="quarter" idx="11"/>
          </p:nvPr>
        </p:nvSpPr>
        <p:spPr/>
        <p:txBody>
          <a:bodyPr/>
          <a:lstStyle/>
          <a:p>
            <a:pPr>
              <a:defRPr/>
            </a:pPr>
            <a:r>
              <a:rPr lang="en-US" dirty="0"/>
              <a:t>1</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 y="5"/>
            <a:ext cx="6336983" cy="1056217"/>
          </a:xfrm>
        </p:spPr>
        <p:txBody>
          <a:bodyPr/>
          <a:lstStyle/>
          <a:p>
            <a:r>
              <a:rPr lang="en-US" dirty="0"/>
              <a:t>Click to edit Master title style</a:t>
            </a:r>
          </a:p>
        </p:txBody>
      </p:sp>
      <p:sp>
        <p:nvSpPr>
          <p:cNvPr id="3" name="Subtitle 2"/>
          <p:cNvSpPr>
            <a:spLocks noGrp="1"/>
          </p:cNvSpPr>
          <p:nvPr>
            <p:ph type="subTitle" idx="1"/>
          </p:nvPr>
        </p:nvSpPr>
        <p:spPr>
          <a:xfrm>
            <a:off x="616096" y="1584330"/>
            <a:ext cx="9417461" cy="5457119"/>
          </a:xfrm>
        </p:spPr>
        <p:txBody>
          <a:bodyPr/>
          <a:lstStyle>
            <a:lvl1pPr marL="0" indent="0" algn="ctr">
              <a:buNone/>
              <a:defRPr>
                <a:solidFill>
                  <a:schemeClr val="tx1">
                    <a:tint val="75000"/>
                  </a:schemeClr>
                </a:solidFill>
              </a:defRPr>
            </a:lvl1pPr>
            <a:lvl2pPr marL="442890" indent="0" algn="ctr">
              <a:buNone/>
              <a:defRPr>
                <a:solidFill>
                  <a:schemeClr val="tx1">
                    <a:tint val="75000"/>
                  </a:schemeClr>
                </a:solidFill>
              </a:defRPr>
            </a:lvl2pPr>
            <a:lvl3pPr marL="885779" indent="0" algn="ctr">
              <a:buNone/>
              <a:defRPr>
                <a:solidFill>
                  <a:schemeClr val="tx1">
                    <a:tint val="75000"/>
                  </a:schemeClr>
                </a:solidFill>
              </a:defRPr>
            </a:lvl3pPr>
            <a:lvl4pPr marL="1328669" indent="0" algn="ctr">
              <a:buNone/>
              <a:defRPr>
                <a:solidFill>
                  <a:schemeClr val="tx1">
                    <a:tint val="75000"/>
                  </a:schemeClr>
                </a:solidFill>
              </a:defRPr>
            </a:lvl4pPr>
            <a:lvl5pPr marL="1771559" indent="0" algn="ctr">
              <a:buNone/>
              <a:defRPr>
                <a:solidFill>
                  <a:schemeClr val="tx1">
                    <a:tint val="75000"/>
                  </a:schemeClr>
                </a:solidFill>
              </a:defRPr>
            </a:lvl5pPr>
            <a:lvl6pPr marL="2214448" indent="0" algn="ctr">
              <a:buNone/>
              <a:defRPr>
                <a:solidFill>
                  <a:schemeClr val="tx1">
                    <a:tint val="75000"/>
                  </a:schemeClr>
                </a:solidFill>
              </a:defRPr>
            </a:lvl6pPr>
            <a:lvl7pPr marL="2657338" indent="0" algn="ctr">
              <a:buNone/>
              <a:defRPr>
                <a:solidFill>
                  <a:schemeClr val="tx1">
                    <a:tint val="75000"/>
                  </a:schemeClr>
                </a:solidFill>
              </a:defRPr>
            </a:lvl7pPr>
            <a:lvl8pPr marL="3100227" indent="0" algn="ctr">
              <a:buNone/>
              <a:defRPr>
                <a:solidFill>
                  <a:schemeClr val="tx1">
                    <a:tint val="75000"/>
                  </a:schemeClr>
                </a:solidFill>
              </a:defRPr>
            </a:lvl8pPr>
            <a:lvl9pPr marL="3543117"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BCC5FDDD-1FD6-4DF7-8AF5-7C8C006F78A2}" type="datetime1">
              <a:rPr lang="en-US" smtClean="0"/>
              <a:pPr/>
              <a:t>10/10/2024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7569178" y="264054"/>
            <a:ext cx="2376368" cy="733484"/>
          </a:xfrm>
          <a:prstGeom prst="rect">
            <a:avLst/>
          </a:prstGeom>
          <a:noFill/>
          <a:ln w="9525">
            <a:noFill/>
            <a:miter lim="800000"/>
            <a:headEnd/>
            <a:tailEnd/>
          </a:ln>
        </p:spPr>
      </p:pic>
      <p:grpSp>
        <p:nvGrpSpPr>
          <p:cNvPr id="5" name="Group 7"/>
          <p:cNvGrpSpPr>
            <a:grpSpLocks/>
          </p:cNvGrpSpPr>
          <p:nvPr userDrawn="1"/>
        </p:nvGrpSpPr>
        <p:grpSpPr bwMode="auto">
          <a:xfrm>
            <a:off x="7099769" y="1"/>
            <a:ext cx="3461871" cy="1012208"/>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7569176" y="264054"/>
            <a:ext cx="2218678" cy="704144"/>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A48F6386-4703-4FB1-926A-B954F88E6580}" type="datetime1">
              <a:rPr lang="en-US" smtClean="0"/>
              <a:pPr/>
              <a:t>10/10/2024</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5"/>
            <a:ext cx="7481160" cy="96819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528085" y="1584330"/>
            <a:ext cx="9505474" cy="522790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28083" y="7342182"/>
            <a:ext cx="2464383" cy="421753"/>
          </a:xfrm>
          <a:prstGeom prst="rect">
            <a:avLst/>
          </a:prstGeom>
        </p:spPr>
        <p:txBody>
          <a:bodyPr vert="horz" wrap="square" lIns="91440" tIns="45720" rIns="91440" bIns="45720" numCol="1" anchor="ctr" anchorCtr="0" compatLnSpc="1">
            <a:prstTxWarp prst="textNoShape">
              <a:avLst/>
            </a:prstTxWarp>
          </a:bodyPr>
          <a:lstStyle>
            <a:lvl1pPr>
              <a:defRPr sz="1162">
                <a:solidFill>
                  <a:srgbClr val="898989"/>
                </a:solidFill>
                <a:latin typeface="Calibri" pitchFamily="34" charset="0"/>
              </a:defRPr>
            </a:lvl1pPr>
          </a:lstStyle>
          <a:p>
            <a:fld id="{6503B275-8BCE-439E-9C2A-3EFE483E439D}" type="datetime1">
              <a:rPr lang="en-US" smtClean="0"/>
              <a:pPr/>
              <a:t>10/10/2024</a:t>
            </a:fld>
            <a:endParaRPr lang="en-US"/>
          </a:p>
        </p:txBody>
      </p:sp>
      <p:sp>
        <p:nvSpPr>
          <p:cNvPr id="5" name="Footer Placeholder 4"/>
          <p:cNvSpPr>
            <a:spLocks noGrp="1"/>
          </p:cNvSpPr>
          <p:nvPr>
            <p:ph type="ftr" sz="quarter" idx="3"/>
          </p:nvPr>
        </p:nvSpPr>
        <p:spPr>
          <a:xfrm>
            <a:off x="3608563" y="7342182"/>
            <a:ext cx="3344519" cy="421753"/>
          </a:xfrm>
          <a:prstGeom prst="rect">
            <a:avLst/>
          </a:prstGeom>
        </p:spPr>
        <p:txBody>
          <a:bodyPr vert="horz" wrap="square" lIns="91440" tIns="45720" rIns="91440" bIns="45720" numCol="1" anchor="ctr" anchorCtr="0" compatLnSpc="1">
            <a:prstTxWarp prst="textNoShape">
              <a:avLst/>
            </a:prstTxWarp>
          </a:bodyPr>
          <a:lstStyle>
            <a:lvl1pPr algn="ctr">
              <a:defRPr sz="1162">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7569175" y="7342182"/>
            <a:ext cx="2464383" cy="421753"/>
          </a:xfrm>
          <a:prstGeom prst="rect">
            <a:avLst/>
          </a:prstGeom>
        </p:spPr>
        <p:txBody>
          <a:bodyPr vert="horz" wrap="square" lIns="91440" tIns="45720" rIns="91440" bIns="45720" numCol="1" anchor="ctr" anchorCtr="0" compatLnSpc="1">
            <a:prstTxWarp prst="textNoShape">
              <a:avLst/>
            </a:prstTxWarp>
          </a:bodyPr>
          <a:lstStyle>
            <a:lvl1pPr algn="r">
              <a:defRPr sz="1162">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3" y="5"/>
            <a:ext cx="10561638" cy="968199"/>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3" y="7745593"/>
            <a:ext cx="10561638" cy="228843"/>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cstate="print"/>
          <a:srcRect b="10713"/>
          <a:stretch>
            <a:fillRect/>
          </a:stretch>
        </p:blipFill>
        <p:spPr bwMode="auto">
          <a:xfrm>
            <a:off x="7569178" y="264054"/>
            <a:ext cx="2376368" cy="733484"/>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7569178" y="264054"/>
            <a:ext cx="2376368" cy="733484"/>
          </a:xfrm>
          <a:prstGeom prst="rect">
            <a:avLst/>
          </a:prstGeom>
          <a:noFill/>
          <a:ln w="9525">
            <a:noFill/>
            <a:miter lim="800000"/>
            <a:headEnd/>
            <a:tailEnd/>
          </a:ln>
        </p:spPr>
      </p:pic>
      <p:grpSp>
        <p:nvGrpSpPr>
          <p:cNvPr id="1037" name="Group 7"/>
          <p:cNvGrpSpPr>
            <a:grpSpLocks/>
          </p:cNvGrpSpPr>
          <p:nvPr/>
        </p:nvGrpSpPr>
        <p:grpSpPr bwMode="auto">
          <a:xfrm>
            <a:off x="7099769" y="1"/>
            <a:ext cx="3461871" cy="1012208"/>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7569176" y="264054"/>
            <a:ext cx="2218678" cy="704144"/>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hf hdr="0" ftr="0" dt="0"/>
  <p:txStyles>
    <p:titleStyle>
      <a:lvl1pPr algn="ctr" rtl="0" eaLnBrk="0" fontAlgn="base" hangingPunct="0">
        <a:spcBef>
          <a:spcPct val="0"/>
        </a:spcBef>
        <a:spcAft>
          <a:spcPct val="0"/>
        </a:spcAft>
        <a:defRPr sz="2906" kern="1200">
          <a:solidFill>
            <a:schemeClr val="tx1"/>
          </a:solidFill>
          <a:latin typeface="+mj-lt"/>
          <a:ea typeface="MS PGothic"/>
          <a:cs typeface="MS PGothic"/>
        </a:defRPr>
      </a:lvl1pPr>
      <a:lvl2pPr algn="ctr" rtl="0" eaLnBrk="0" fontAlgn="base" hangingPunct="0">
        <a:spcBef>
          <a:spcPct val="0"/>
        </a:spcBef>
        <a:spcAft>
          <a:spcPct val="0"/>
        </a:spcAft>
        <a:defRPr sz="2906">
          <a:solidFill>
            <a:schemeClr val="tx1"/>
          </a:solidFill>
          <a:latin typeface="Calibri" charset="0"/>
          <a:ea typeface="MS PGothic"/>
          <a:cs typeface="MS PGothic"/>
        </a:defRPr>
      </a:lvl2pPr>
      <a:lvl3pPr algn="ctr" rtl="0" eaLnBrk="0" fontAlgn="base" hangingPunct="0">
        <a:spcBef>
          <a:spcPct val="0"/>
        </a:spcBef>
        <a:spcAft>
          <a:spcPct val="0"/>
        </a:spcAft>
        <a:defRPr sz="2906">
          <a:solidFill>
            <a:schemeClr val="tx1"/>
          </a:solidFill>
          <a:latin typeface="Calibri" charset="0"/>
          <a:ea typeface="MS PGothic"/>
          <a:cs typeface="MS PGothic"/>
        </a:defRPr>
      </a:lvl3pPr>
      <a:lvl4pPr algn="ctr" rtl="0" eaLnBrk="0" fontAlgn="base" hangingPunct="0">
        <a:spcBef>
          <a:spcPct val="0"/>
        </a:spcBef>
        <a:spcAft>
          <a:spcPct val="0"/>
        </a:spcAft>
        <a:defRPr sz="2906">
          <a:solidFill>
            <a:schemeClr val="tx1"/>
          </a:solidFill>
          <a:latin typeface="Calibri" charset="0"/>
          <a:ea typeface="MS PGothic"/>
          <a:cs typeface="MS PGothic"/>
        </a:defRPr>
      </a:lvl4pPr>
      <a:lvl5pPr algn="ctr" rtl="0" eaLnBrk="0" fontAlgn="base" hangingPunct="0">
        <a:spcBef>
          <a:spcPct val="0"/>
        </a:spcBef>
        <a:spcAft>
          <a:spcPct val="0"/>
        </a:spcAft>
        <a:defRPr sz="2906">
          <a:solidFill>
            <a:schemeClr val="tx1"/>
          </a:solidFill>
          <a:latin typeface="Calibri" charset="0"/>
          <a:ea typeface="MS PGothic"/>
          <a:cs typeface="MS PGothic"/>
        </a:defRPr>
      </a:lvl5pPr>
      <a:lvl6pPr marL="442890" algn="ctr" rtl="0" fontAlgn="base">
        <a:spcBef>
          <a:spcPct val="0"/>
        </a:spcBef>
        <a:spcAft>
          <a:spcPct val="0"/>
        </a:spcAft>
        <a:defRPr sz="2906">
          <a:solidFill>
            <a:schemeClr val="tx1"/>
          </a:solidFill>
          <a:latin typeface="Calibri" charset="0"/>
          <a:ea typeface="ＭＳ Ｐゴシック" charset="-128"/>
        </a:defRPr>
      </a:lvl6pPr>
      <a:lvl7pPr marL="885779" algn="ctr" rtl="0" fontAlgn="base">
        <a:spcBef>
          <a:spcPct val="0"/>
        </a:spcBef>
        <a:spcAft>
          <a:spcPct val="0"/>
        </a:spcAft>
        <a:defRPr sz="2906">
          <a:solidFill>
            <a:schemeClr val="tx1"/>
          </a:solidFill>
          <a:latin typeface="Calibri" charset="0"/>
          <a:ea typeface="ＭＳ Ｐゴシック" charset="-128"/>
        </a:defRPr>
      </a:lvl7pPr>
      <a:lvl8pPr marL="1328669" algn="ctr" rtl="0" fontAlgn="base">
        <a:spcBef>
          <a:spcPct val="0"/>
        </a:spcBef>
        <a:spcAft>
          <a:spcPct val="0"/>
        </a:spcAft>
        <a:defRPr sz="2906">
          <a:solidFill>
            <a:schemeClr val="tx1"/>
          </a:solidFill>
          <a:latin typeface="Calibri" charset="0"/>
          <a:ea typeface="ＭＳ Ｐゴシック" charset="-128"/>
        </a:defRPr>
      </a:lvl8pPr>
      <a:lvl9pPr marL="1771559" algn="ctr" rtl="0" fontAlgn="base">
        <a:spcBef>
          <a:spcPct val="0"/>
        </a:spcBef>
        <a:spcAft>
          <a:spcPct val="0"/>
        </a:spcAft>
        <a:defRPr sz="2906">
          <a:solidFill>
            <a:schemeClr val="tx1"/>
          </a:solidFill>
          <a:latin typeface="Calibri" charset="0"/>
          <a:ea typeface="ＭＳ Ｐゴシック" charset="-128"/>
        </a:defRPr>
      </a:lvl9pPr>
    </p:titleStyle>
    <p:bodyStyle>
      <a:lvl1pPr marL="332167" indent="-332167" algn="l" rtl="0" eaLnBrk="0" fontAlgn="base" hangingPunct="0">
        <a:spcBef>
          <a:spcPct val="20000"/>
        </a:spcBef>
        <a:spcAft>
          <a:spcPct val="0"/>
        </a:spcAft>
        <a:buFont typeface="Arial" pitchFamily="34" charset="0"/>
        <a:buChar char="•"/>
        <a:defRPr sz="3100" kern="1200">
          <a:solidFill>
            <a:schemeClr val="tx1"/>
          </a:solidFill>
          <a:latin typeface="+mn-lt"/>
          <a:ea typeface="MS PGothic"/>
          <a:cs typeface="MS PGothic"/>
        </a:defRPr>
      </a:lvl1pPr>
      <a:lvl2pPr marL="719696" indent="-276806" algn="l" rtl="0" eaLnBrk="0" fontAlgn="base" hangingPunct="0">
        <a:spcBef>
          <a:spcPct val="20000"/>
        </a:spcBef>
        <a:spcAft>
          <a:spcPct val="0"/>
        </a:spcAft>
        <a:buFont typeface="Arial" pitchFamily="34" charset="0"/>
        <a:buChar char="–"/>
        <a:defRPr sz="2712" kern="1200">
          <a:solidFill>
            <a:schemeClr val="tx1"/>
          </a:solidFill>
          <a:latin typeface="+mn-lt"/>
          <a:ea typeface="MS PGothic"/>
          <a:cs typeface="MS PGothic"/>
        </a:defRPr>
      </a:lvl2pPr>
      <a:lvl3pPr marL="1107224" indent="-221445" algn="l" rtl="0" eaLnBrk="0" fontAlgn="base" hangingPunct="0">
        <a:spcBef>
          <a:spcPct val="20000"/>
        </a:spcBef>
        <a:spcAft>
          <a:spcPct val="0"/>
        </a:spcAft>
        <a:buFont typeface="Arial" pitchFamily="34" charset="0"/>
        <a:buChar char="•"/>
        <a:defRPr sz="2325" kern="1200">
          <a:solidFill>
            <a:schemeClr val="tx1"/>
          </a:solidFill>
          <a:latin typeface="+mn-lt"/>
          <a:ea typeface="MS PGothic"/>
          <a:cs typeface="MS PGothic"/>
        </a:defRPr>
      </a:lvl3pPr>
      <a:lvl4pPr marL="1550114" indent="-221445" algn="l" rtl="0" eaLnBrk="0" fontAlgn="base" hangingPunct="0">
        <a:spcBef>
          <a:spcPct val="20000"/>
        </a:spcBef>
        <a:spcAft>
          <a:spcPct val="0"/>
        </a:spcAft>
        <a:buFont typeface="Arial" pitchFamily="34" charset="0"/>
        <a:buChar char="–"/>
        <a:defRPr sz="1937" kern="1200">
          <a:solidFill>
            <a:schemeClr val="tx1"/>
          </a:solidFill>
          <a:latin typeface="+mn-lt"/>
          <a:ea typeface="MS PGothic"/>
          <a:cs typeface="MS PGothic"/>
        </a:defRPr>
      </a:lvl4pPr>
      <a:lvl5pPr marL="1993003" indent="-221445" algn="l" rtl="0" eaLnBrk="0" fontAlgn="base" hangingPunct="0">
        <a:spcBef>
          <a:spcPct val="20000"/>
        </a:spcBef>
        <a:spcAft>
          <a:spcPct val="0"/>
        </a:spcAft>
        <a:buFont typeface="Arial" pitchFamily="34" charset="0"/>
        <a:buChar char="»"/>
        <a:defRPr sz="1937" kern="1200">
          <a:solidFill>
            <a:schemeClr val="tx1"/>
          </a:solidFill>
          <a:latin typeface="+mn-lt"/>
          <a:ea typeface="MS PGothic"/>
          <a:cs typeface="MS PGothic"/>
        </a:defRPr>
      </a:lvl5pPr>
      <a:lvl6pPr marL="2435893" indent="-221445" algn="l" defTabSz="885779" rtl="0" eaLnBrk="1" latinLnBrk="0" hangingPunct="1">
        <a:spcBef>
          <a:spcPct val="20000"/>
        </a:spcBef>
        <a:buFont typeface="Arial" pitchFamily="34" charset="0"/>
        <a:buChar char="•"/>
        <a:defRPr sz="1937" kern="1200">
          <a:solidFill>
            <a:schemeClr val="tx1"/>
          </a:solidFill>
          <a:latin typeface="+mn-lt"/>
          <a:ea typeface="+mn-ea"/>
          <a:cs typeface="+mn-cs"/>
        </a:defRPr>
      </a:lvl6pPr>
      <a:lvl7pPr marL="2878783" indent="-221445" algn="l" defTabSz="885779" rtl="0" eaLnBrk="1" latinLnBrk="0" hangingPunct="1">
        <a:spcBef>
          <a:spcPct val="20000"/>
        </a:spcBef>
        <a:buFont typeface="Arial" pitchFamily="34" charset="0"/>
        <a:buChar char="•"/>
        <a:defRPr sz="1937" kern="1200">
          <a:solidFill>
            <a:schemeClr val="tx1"/>
          </a:solidFill>
          <a:latin typeface="+mn-lt"/>
          <a:ea typeface="+mn-ea"/>
          <a:cs typeface="+mn-cs"/>
        </a:defRPr>
      </a:lvl7pPr>
      <a:lvl8pPr marL="3321672" indent="-221445" algn="l" defTabSz="885779" rtl="0" eaLnBrk="1" latinLnBrk="0" hangingPunct="1">
        <a:spcBef>
          <a:spcPct val="20000"/>
        </a:spcBef>
        <a:buFont typeface="Arial" pitchFamily="34" charset="0"/>
        <a:buChar char="•"/>
        <a:defRPr sz="1937" kern="1200">
          <a:solidFill>
            <a:schemeClr val="tx1"/>
          </a:solidFill>
          <a:latin typeface="+mn-lt"/>
          <a:ea typeface="+mn-ea"/>
          <a:cs typeface="+mn-cs"/>
        </a:defRPr>
      </a:lvl8pPr>
      <a:lvl9pPr marL="3764562" indent="-221445" algn="l" defTabSz="885779" rtl="0" eaLnBrk="1" latinLnBrk="0" hangingPunct="1">
        <a:spcBef>
          <a:spcPct val="20000"/>
        </a:spcBef>
        <a:buFont typeface="Arial" pitchFamily="34" charset="0"/>
        <a:buChar char="•"/>
        <a:defRPr sz="1937" kern="1200">
          <a:solidFill>
            <a:schemeClr val="tx1"/>
          </a:solidFill>
          <a:latin typeface="+mn-lt"/>
          <a:ea typeface="+mn-ea"/>
          <a:cs typeface="+mn-cs"/>
        </a:defRPr>
      </a:lvl9pPr>
    </p:bodyStyle>
    <p:otherStyle>
      <a:defPPr>
        <a:defRPr lang="en-US"/>
      </a:defPPr>
      <a:lvl1pPr marL="0" algn="l" defTabSz="885779" rtl="0" eaLnBrk="1" latinLnBrk="0" hangingPunct="1">
        <a:defRPr sz="1744" kern="1200">
          <a:solidFill>
            <a:schemeClr val="tx1"/>
          </a:solidFill>
          <a:latin typeface="+mn-lt"/>
          <a:ea typeface="+mn-ea"/>
          <a:cs typeface="+mn-cs"/>
        </a:defRPr>
      </a:lvl1pPr>
      <a:lvl2pPr marL="442890" algn="l" defTabSz="885779" rtl="0" eaLnBrk="1" latinLnBrk="0" hangingPunct="1">
        <a:defRPr sz="1744" kern="1200">
          <a:solidFill>
            <a:schemeClr val="tx1"/>
          </a:solidFill>
          <a:latin typeface="+mn-lt"/>
          <a:ea typeface="+mn-ea"/>
          <a:cs typeface="+mn-cs"/>
        </a:defRPr>
      </a:lvl2pPr>
      <a:lvl3pPr marL="885779" algn="l" defTabSz="885779" rtl="0" eaLnBrk="1" latinLnBrk="0" hangingPunct="1">
        <a:defRPr sz="1744" kern="1200">
          <a:solidFill>
            <a:schemeClr val="tx1"/>
          </a:solidFill>
          <a:latin typeface="+mn-lt"/>
          <a:ea typeface="+mn-ea"/>
          <a:cs typeface="+mn-cs"/>
        </a:defRPr>
      </a:lvl3pPr>
      <a:lvl4pPr marL="1328669" algn="l" defTabSz="885779" rtl="0" eaLnBrk="1" latinLnBrk="0" hangingPunct="1">
        <a:defRPr sz="1744" kern="1200">
          <a:solidFill>
            <a:schemeClr val="tx1"/>
          </a:solidFill>
          <a:latin typeface="+mn-lt"/>
          <a:ea typeface="+mn-ea"/>
          <a:cs typeface="+mn-cs"/>
        </a:defRPr>
      </a:lvl4pPr>
      <a:lvl5pPr marL="1771559" algn="l" defTabSz="885779" rtl="0" eaLnBrk="1" latinLnBrk="0" hangingPunct="1">
        <a:defRPr sz="1744" kern="1200">
          <a:solidFill>
            <a:schemeClr val="tx1"/>
          </a:solidFill>
          <a:latin typeface="+mn-lt"/>
          <a:ea typeface="+mn-ea"/>
          <a:cs typeface="+mn-cs"/>
        </a:defRPr>
      </a:lvl5pPr>
      <a:lvl6pPr marL="2214448" algn="l" defTabSz="885779" rtl="0" eaLnBrk="1" latinLnBrk="0" hangingPunct="1">
        <a:defRPr sz="1744" kern="1200">
          <a:solidFill>
            <a:schemeClr val="tx1"/>
          </a:solidFill>
          <a:latin typeface="+mn-lt"/>
          <a:ea typeface="+mn-ea"/>
          <a:cs typeface="+mn-cs"/>
        </a:defRPr>
      </a:lvl6pPr>
      <a:lvl7pPr marL="2657338" algn="l" defTabSz="885779" rtl="0" eaLnBrk="1" latinLnBrk="0" hangingPunct="1">
        <a:defRPr sz="1744" kern="1200">
          <a:solidFill>
            <a:schemeClr val="tx1"/>
          </a:solidFill>
          <a:latin typeface="+mn-lt"/>
          <a:ea typeface="+mn-ea"/>
          <a:cs typeface="+mn-cs"/>
        </a:defRPr>
      </a:lvl7pPr>
      <a:lvl8pPr marL="3100227" algn="l" defTabSz="885779" rtl="0" eaLnBrk="1" latinLnBrk="0" hangingPunct="1">
        <a:defRPr sz="1744" kern="1200">
          <a:solidFill>
            <a:schemeClr val="tx1"/>
          </a:solidFill>
          <a:latin typeface="+mn-lt"/>
          <a:ea typeface="+mn-ea"/>
          <a:cs typeface="+mn-cs"/>
        </a:defRPr>
      </a:lvl8pPr>
      <a:lvl9pPr marL="3543117" algn="l" defTabSz="885779" rtl="0" eaLnBrk="1" latinLnBrk="0" hangingPunct="1">
        <a:defRPr sz="17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98056" y="6683891"/>
            <a:ext cx="8009543" cy="461665"/>
          </a:xfrm>
          <a:prstGeom prst="rect">
            <a:avLst/>
          </a:prstGeom>
          <a:noFill/>
        </p:spPr>
        <p:txBody>
          <a:bodyPr wrap="square" rtlCol="0">
            <a:spAutoFit/>
          </a:bodyPr>
          <a:lstStyle/>
          <a:p>
            <a:pPr algn="ctr"/>
            <a:r>
              <a:rPr lang="en-IN" sz="2400" b="1" dirty="0" err="1">
                <a:latin typeface="Times New Roman" pitchFamily="18" charset="0"/>
                <a:cs typeface="Times New Roman" pitchFamily="18" charset="0"/>
              </a:rPr>
              <a:t>Chitkara</a:t>
            </a:r>
            <a:r>
              <a:rPr lang="en-IN" sz="2400" b="1" dirty="0">
                <a:latin typeface="Times New Roman" pitchFamily="18" charset="0"/>
                <a:cs typeface="Times New Roman" pitchFamily="18" charset="0"/>
              </a:rPr>
              <a:t> University, Punjab, India</a:t>
            </a:r>
            <a:endParaRPr lang="en-US" sz="2400" dirty="0">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8BD8F058-9003-4658-AA47-7D4800AF7EA2}" type="slidenum">
              <a:rPr lang="en-US" smtClean="0"/>
              <a:pPr/>
              <a:t>1</a:t>
            </a:fld>
            <a:endParaRPr lang="en-US" dirty="0"/>
          </a:p>
        </p:txBody>
      </p:sp>
      <p:sp>
        <p:nvSpPr>
          <p:cNvPr id="10" name="Rectangle 9">
            <a:extLst>
              <a:ext uri="{FF2B5EF4-FFF2-40B4-BE49-F238E27FC236}">
                <a16:creationId xmlns:a16="http://schemas.microsoft.com/office/drawing/2014/main" id="{68BF3F38-AE07-733C-D4D3-96B9B69C2110}"/>
              </a:ext>
            </a:extLst>
          </p:cNvPr>
          <p:cNvSpPr/>
          <p:nvPr/>
        </p:nvSpPr>
        <p:spPr>
          <a:xfrm>
            <a:off x="1455442" y="6162554"/>
            <a:ext cx="7694770" cy="52133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Times New Roman" pitchFamily="18" charset="0"/>
                <a:cs typeface="Times New Roman" pitchFamily="18" charset="0"/>
              </a:rPr>
              <a:t>Department of Computer Science &amp; Engineering</a:t>
            </a:r>
          </a:p>
        </p:txBody>
      </p:sp>
      <p:sp>
        <p:nvSpPr>
          <p:cNvPr id="7" name="TextBox 6">
            <a:extLst>
              <a:ext uri="{FF2B5EF4-FFF2-40B4-BE49-F238E27FC236}">
                <a16:creationId xmlns:a16="http://schemas.microsoft.com/office/drawing/2014/main" id="{CD896D3A-151D-FADF-C06E-FC52CC7ED4C5}"/>
              </a:ext>
            </a:extLst>
          </p:cNvPr>
          <p:cNvSpPr txBox="1"/>
          <p:nvPr/>
        </p:nvSpPr>
        <p:spPr>
          <a:xfrm>
            <a:off x="0" y="1184674"/>
            <a:ext cx="10561637" cy="921855"/>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Project Presentation of Back End Engineering Project (BEE) (22CS026)</a:t>
            </a:r>
          </a:p>
          <a:p>
            <a:pPr algn="ctr">
              <a:lnSpc>
                <a:spcPct val="200000"/>
              </a:lnSpc>
            </a:pPr>
            <a:r>
              <a:rPr lang="en-US" sz="2000" dirty="0">
                <a:latin typeface="Times New Roman" panose="02020603050405020304" pitchFamily="18" charset="0"/>
                <a:cs typeface="Times New Roman" panose="02020603050405020304" pitchFamily="18" charset="0"/>
              </a:rPr>
              <a:t>On </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78AC4D4-9F3A-3095-574C-4A71F3B4A3EB}"/>
              </a:ext>
            </a:extLst>
          </p:cNvPr>
          <p:cNvSpPr txBox="1"/>
          <p:nvPr/>
        </p:nvSpPr>
        <p:spPr>
          <a:xfrm>
            <a:off x="1298054" y="2251266"/>
            <a:ext cx="8009543" cy="769441"/>
          </a:xfrm>
          <a:prstGeom prst="rect">
            <a:avLst/>
          </a:prstGeom>
          <a:noFill/>
        </p:spPr>
        <p:txBody>
          <a:bodyPr wrap="square" rtlCol="0">
            <a:spAutoFit/>
          </a:bodyPr>
          <a:lstStyle/>
          <a:p>
            <a:pPr algn="ctr"/>
            <a:r>
              <a:rPr lang="en-US" sz="4400" b="1" dirty="0" err="1">
                <a:latin typeface="Times New Roman" panose="02020603050405020304" pitchFamily="18" charset="0"/>
                <a:cs typeface="Times New Roman" panose="02020603050405020304" pitchFamily="18" charset="0"/>
              </a:rPr>
              <a:t>eduMe</a:t>
            </a:r>
            <a:r>
              <a:rPr lang="en-US" sz="4400" b="1" dirty="0">
                <a:latin typeface="Times New Roman" panose="02020603050405020304" pitchFamily="18" charset="0"/>
                <a:cs typeface="Times New Roman" panose="02020603050405020304" pitchFamily="18" charset="0"/>
              </a:rPr>
              <a:t> – Learning Website</a:t>
            </a:r>
          </a:p>
        </p:txBody>
      </p:sp>
      <p:sp>
        <p:nvSpPr>
          <p:cNvPr id="2" name="TextBox 1">
            <a:extLst>
              <a:ext uri="{FF2B5EF4-FFF2-40B4-BE49-F238E27FC236}">
                <a16:creationId xmlns:a16="http://schemas.microsoft.com/office/drawing/2014/main" id="{F47B8945-7DD8-18EA-8901-9ABA3DBD226E}"/>
              </a:ext>
            </a:extLst>
          </p:cNvPr>
          <p:cNvSpPr txBox="1"/>
          <p:nvPr/>
        </p:nvSpPr>
        <p:spPr>
          <a:xfrm>
            <a:off x="22006" y="3553722"/>
            <a:ext cx="10561638" cy="2215991"/>
          </a:xfrm>
          <a:prstGeom prst="rect">
            <a:avLst/>
          </a:prstGeom>
          <a:noFill/>
        </p:spPr>
        <p:txBody>
          <a:bodyPr wrap="square" rtlCol="0">
            <a:spAutoFit/>
          </a:bodyPr>
          <a:lstStyle/>
          <a:p>
            <a:pPr algn="ctr"/>
            <a:r>
              <a:rPr lang="en-US" sz="2000" b="0">
                <a:latin typeface="Times New Roman" panose="02020603050405020304" pitchFamily="18" charset="0"/>
                <a:cs typeface="Times New Roman" panose="02020603050405020304" pitchFamily="18" charset="0"/>
              </a:rPr>
              <a:t>Vanshika</a:t>
            </a:r>
            <a:endParaRPr lang="en-US" sz="2000" b="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(2210990944)</a:t>
            </a:r>
          </a:p>
          <a:p>
            <a:pPr algn="ctr"/>
            <a:endParaRPr lang="en-US" sz="2000" b="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Supervised By</a:t>
            </a:r>
          </a:p>
          <a:p>
            <a:pPr algn="ctr"/>
            <a:r>
              <a:rPr lang="en-US" sz="2000" b="0" dirty="0">
                <a:latin typeface="Times New Roman" panose="02020603050405020304" pitchFamily="18" charset="0"/>
                <a:cs typeface="Times New Roman" panose="02020603050405020304" pitchFamily="18" charset="0"/>
              </a:rPr>
              <a:t>Dr. </a:t>
            </a:r>
            <a:r>
              <a:rPr lang="en-US" sz="2000" b="0" dirty="0" err="1">
                <a:latin typeface="Times New Roman" panose="02020603050405020304" pitchFamily="18" charset="0"/>
                <a:cs typeface="Times New Roman" panose="02020603050405020304" pitchFamily="18" charset="0"/>
              </a:rPr>
              <a:t>Prabhnoor</a:t>
            </a:r>
            <a:r>
              <a:rPr lang="en-US" sz="2000" b="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Bachhal</a:t>
            </a:r>
            <a:endParaRPr lang="en-US" sz="2000" b="0" dirty="0">
              <a:latin typeface="Times New Roman" panose="02020603050405020304" pitchFamily="18" charset="0"/>
              <a:cs typeface="Times New Roman" panose="02020603050405020304" pitchFamily="18" charset="0"/>
            </a:endParaRPr>
          </a:p>
          <a:p>
            <a:pPr algn="ctr"/>
            <a:endParaRPr lang="en-US" sz="2000" b="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D1EA-55B8-1637-230A-1D6557738804}"/>
              </a:ext>
            </a:extLst>
          </p:cNvPr>
          <p:cNvSpPr>
            <a:spLocks noGrp="1"/>
          </p:cNvSpPr>
          <p:nvPr>
            <p:ph type="title"/>
          </p:nvPr>
        </p:nvSpPr>
        <p:spPr/>
        <p:txBody>
          <a:bodyPr/>
          <a:lstStyle/>
          <a:p>
            <a:pPr algn="l"/>
            <a:r>
              <a:rPr lang="en-IN" sz="3600" b="1" dirty="0">
                <a:latin typeface="Times New Roman" panose="02020603050405020304" pitchFamily="18" charset="0"/>
                <a:cs typeface="Times New Roman" panose="02020603050405020304" pitchFamily="18" charset="0"/>
              </a:rPr>
              <a:t>    Design</a:t>
            </a:r>
          </a:p>
        </p:txBody>
      </p:sp>
      <p:sp>
        <p:nvSpPr>
          <p:cNvPr id="3" name="Content Placeholder 2">
            <a:extLst>
              <a:ext uri="{FF2B5EF4-FFF2-40B4-BE49-F238E27FC236}">
                <a16:creationId xmlns:a16="http://schemas.microsoft.com/office/drawing/2014/main" id="{28A4505A-DC21-912E-BF24-C820318D04F0}"/>
              </a:ext>
            </a:extLst>
          </p:cNvPr>
          <p:cNvSpPr>
            <a:spLocks noGrp="1"/>
          </p:cNvSpPr>
          <p:nvPr>
            <p:ph idx="1"/>
          </p:nvPr>
        </p:nvSpPr>
        <p:spPr>
          <a:xfrm>
            <a:off x="528082" y="1346859"/>
            <a:ext cx="9505474" cy="5227906"/>
          </a:xfrm>
        </p:spPr>
        <p:txBody>
          <a:bodyPr/>
          <a:lstStyle/>
          <a:p>
            <a:pPr marL="0" indent="0">
              <a:lnSpc>
                <a:spcPct val="150000"/>
              </a:lnSpc>
              <a:spcAft>
                <a:spcPts val="1200"/>
              </a:spcAft>
              <a:buNone/>
            </a:pPr>
            <a:r>
              <a:rPr lang="en-US" sz="1800" dirty="0">
                <a:latin typeface="Times New Roman" panose="02020603050405020304" pitchFamily="18" charset="0"/>
                <a:cs typeface="Times New Roman" panose="02020603050405020304" pitchFamily="18" charset="0"/>
              </a:rPr>
              <a:t>The design of </a:t>
            </a:r>
            <a:r>
              <a:rPr lang="en-US" sz="1800" b="1" dirty="0" err="1">
                <a:latin typeface="Times New Roman" panose="02020603050405020304" pitchFamily="18" charset="0"/>
                <a:cs typeface="Times New Roman" panose="02020603050405020304" pitchFamily="18" charset="0"/>
              </a:rPr>
              <a:t>eduMe</a:t>
            </a:r>
            <a:r>
              <a:rPr lang="en-US" sz="1800" b="1" dirty="0">
                <a:latin typeface="Times New Roman" panose="02020603050405020304" pitchFamily="18" charset="0"/>
                <a:cs typeface="Times New Roman" panose="02020603050405020304" pitchFamily="18" charset="0"/>
              </a:rPr>
              <a:t>- Learning Website </a:t>
            </a:r>
            <a:r>
              <a:rPr lang="en-US" sz="1800" dirty="0">
                <a:latin typeface="Times New Roman" panose="02020603050405020304" pitchFamily="18" charset="0"/>
                <a:cs typeface="Times New Roman" panose="02020603050405020304" pitchFamily="18" charset="0"/>
              </a:rPr>
              <a:t>encompasses both the architectural design of the application and the user interface design.</a:t>
            </a:r>
            <a:endParaRPr lang="en-US" sz="1800" b="1" dirty="0">
              <a:latin typeface="Times New Roman" panose="02020603050405020304" pitchFamily="18" charset="0"/>
              <a:cs typeface="Times New Roman" panose="02020603050405020304" pitchFamily="18" charset="0"/>
            </a:endParaRPr>
          </a:p>
          <a:p>
            <a:pPr>
              <a:lnSpc>
                <a:spcPct val="150000"/>
              </a:lnSpc>
              <a:spcAft>
                <a:spcPts val="1200"/>
              </a:spcAft>
            </a:pPr>
            <a:r>
              <a:rPr lang="en-US" sz="2400" b="1" dirty="0">
                <a:latin typeface="Times New Roman" panose="02020603050405020304" pitchFamily="18" charset="0"/>
                <a:cs typeface="Times New Roman" panose="02020603050405020304" pitchFamily="18" charset="0"/>
              </a:rPr>
              <a:t>Architectural Design</a:t>
            </a:r>
          </a:p>
          <a:p>
            <a:pPr lvl="1">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Client-Server Architecture</a:t>
            </a:r>
            <a:r>
              <a:rPr lang="en-US" sz="1800" dirty="0">
                <a:latin typeface="Times New Roman" panose="02020603050405020304" pitchFamily="18" charset="0"/>
                <a:cs typeface="Times New Roman" panose="02020603050405020304" pitchFamily="18" charset="0"/>
              </a:rPr>
              <a:t>: The application is structured using a client-server architecture where the frontend (React) communicates with the backend (Node.js and Express) via RESTful APIs.</a:t>
            </a:r>
          </a:p>
          <a:p>
            <a:pPr lvl="1">
              <a:lnSpc>
                <a:spcPct val="150000"/>
              </a:lnSpc>
              <a:spcBef>
                <a:spcPts val="1200"/>
              </a:spcBef>
              <a:spcAft>
                <a:spcPts val="1200"/>
              </a:spcAf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Database Layer</a:t>
            </a:r>
            <a:r>
              <a:rPr lang="en-US" sz="1800" dirty="0">
                <a:latin typeface="Times New Roman" panose="02020603050405020304" pitchFamily="18" charset="0"/>
                <a:cs typeface="Times New Roman" panose="02020603050405020304" pitchFamily="18" charset="0"/>
              </a:rPr>
              <a:t>: MongoDB serves as the database layer to store user, courses, lessons, quizzes, performance , and review information.</a:t>
            </a:r>
          </a:p>
          <a:p>
            <a:pPr marL="0" indent="0">
              <a:buNone/>
            </a:pPr>
            <a:endParaRPr lang="en-US" sz="1800" b="1" dirty="0">
              <a:latin typeface="Times New Roman" panose="02020603050405020304" pitchFamily="18" charset="0"/>
              <a:cs typeface="Times New Roman" panose="02020603050405020304" pitchFamily="18" charset="0"/>
            </a:endParaRPr>
          </a:p>
          <a:p>
            <a:pPr marL="0" indent="0">
              <a:buNone/>
            </a:pP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IN" sz="1800" b="0" i="0" u="none" strike="noStrike" kern="1200" cap="none" spc="0" normalizeH="0" baseline="0" noProof="0" dirty="0">
                <a:ln>
                  <a:noFill/>
                </a:ln>
                <a:solidFill>
                  <a:srgbClr val="1F2C8F"/>
                </a:solidFill>
                <a:effectLst/>
                <a:uLnTx/>
                <a:uFillTx/>
                <a:latin typeface="Times New Roman" panose="02020603050405020304" pitchFamily="18" charset="0"/>
                <a:ea typeface="+mn-ea"/>
                <a:cs typeface="Times New Roman" panose="02020603050405020304" pitchFamily="18" charset="0"/>
              </a:rPr>
              <a:t>	</a:t>
            </a: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CE90776-54B4-D9F4-D001-0655312FF0DA}"/>
              </a:ext>
            </a:extLst>
          </p:cNvPr>
          <p:cNvSpPr>
            <a:spLocks noGrp="1"/>
          </p:cNvSpPr>
          <p:nvPr>
            <p:ph type="sldNum" sz="quarter" idx="12"/>
          </p:nvPr>
        </p:nvSpPr>
        <p:spPr/>
        <p:txBody>
          <a:bodyPr/>
          <a:lstStyle/>
          <a:p>
            <a:fld id="{8BD8F058-9003-4658-AA47-7D4800AF7EA2}" type="slidenum">
              <a:rPr lang="en-US" smtClean="0"/>
              <a:pPr/>
              <a:t>10</a:t>
            </a:fld>
            <a:endParaRPr lang="en-US"/>
          </a:p>
        </p:txBody>
      </p:sp>
      <p:pic>
        <p:nvPicPr>
          <p:cNvPr id="4098" name="Picture 2" descr="Hand drawn flat design api illustration">
            <a:extLst>
              <a:ext uri="{FF2B5EF4-FFF2-40B4-BE49-F238E27FC236}">
                <a16:creationId xmlns:a16="http://schemas.microsoft.com/office/drawing/2014/main" id="{F4712E20-1AAF-C00D-EE62-06BDDAFF1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8611" y="5025116"/>
            <a:ext cx="3794945" cy="2527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36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D1EA-55B8-1637-230A-1D6557738804}"/>
              </a:ext>
            </a:extLst>
          </p:cNvPr>
          <p:cNvSpPr>
            <a:spLocks noGrp="1"/>
          </p:cNvSpPr>
          <p:nvPr>
            <p:ph type="title"/>
          </p:nvPr>
        </p:nvSpPr>
        <p:spPr/>
        <p:txBody>
          <a:bodyPr/>
          <a:lstStyle/>
          <a:p>
            <a:pPr algn="l"/>
            <a:r>
              <a:rPr lang="en-IN" sz="4000" dirty="0">
                <a:latin typeface="Times New Roman" panose="02020603050405020304" pitchFamily="18" charset="0"/>
                <a:cs typeface="Times New Roman" panose="02020603050405020304" pitchFamily="18" charset="0"/>
              </a:rPr>
              <a:t>    Entity-Relationship Diagram</a:t>
            </a:r>
          </a:p>
        </p:txBody>
      </p:sp>
      <p:sp>
        <p:nvSpPr>
          <p:cNvPr id="3" name="Content Placeholder 2">
            <a:extLst>
              <a:ext uri="{FF2B5EF4-FFF2-40B4-BE49-F238E27FC236}">
                <a16:creationId xmlns:a16="http://schemas.microsoft.com/office/drawing/2014/main" id="{28A4505A-DC21-912E-BF24-C820318D04F0}"/>
              </a:ext>
            </a:extLst>
          </p:cNvPr>
          <p:cNvSpPr>
            <a:spLocks noGrp="1"/>
          </p:cNvSpPr>
          <p:nvPr>
            <p:ph idx="1"/>
          </p:nvPr>
        </p:nvSpPr>
        <p:spPr>
          <a:xfrm>
            <a:off x="175419" y="1346859"/>
            <a:ext cx="9505474" cy="5227906"/>
          </a:xfrm>
        </p:spPr>
        <p:txBody>
          <a:bodyPr/>
          <a:lstStyle/>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rgbClr val="000000"/>
              </a:solidFill>
              <a:effectLst/>
              <a:uLnTx/>
              <a:uFillTx/>
              <a:latin typeface="Sabon Next LT"/>
              <a:ea typeface="+mn-ea"/>
              <a:cs typeface="+mn-cs"/>
            </a:endParaRP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IN" sz="2000" b="0" i="0" u="none" strike="noStrike" kern="1200" cap="none" spc="0" normalizeH="0" baseline="0" noProof="0" dirty="0">
                <a:ln>
                  <a:noFill/>
                </a:ln>
                <a:solidFill>
                  <a:srgbClr val="1F2C8F"/>
                </a:solidFill>
                <a:effectLst/>
                <a:uLnTx/>
                <a:uFillTx/>
                <a:latin typeface="Sabon Next LT"/>
                <a:ea typeface="+mn-ea"/>
                <a:cs typeface="+mn-cs"/>
              </a:rPr>
              <a:t>                             </a:t>
            </a:r>
          </a:p>
          <a:p>
            <a:pPr marL="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rgbClr val="1F2C8F"/>
              </a:solidFill>
              <a:effectLst/>
              <a:uLnTx/>
              <a:uFillTx/>
              <a:latin typeface="Sabon Next LT"/>
              <a:ea typeface="+mn-ea"/>
              <a:cs typeface="+mn-cs"/>
            </a:endParaRPr>
          </a:p>
          <a:p>
            <a:endParaRPr lang="en-US" sz="2400" dirty="0"/>
          </a:p>
        </p:txBody>
      </p:sp>
      <p:sp>
        <p:nvSpPr>
          <p:cNvPr id="4" name="Slide Number Placeholder 3">
            <a:extLst>
              <a:ext uri="{FF2B5EF4-FFF2-40B4-BE49-F238E27FC236}">
                <a16:creationId xmlns:a16="http://schemas.microsoft.com/office/drawing/2014/main" id="{1CE90776-54B4-D9F4-D001-0655312FF0DA}"/>
              </a:ext>
            </a:extLst>
          </p:cNvPr>
          <p:cNvSpPr>
            <a:spLocks noGrp="1"/>
          </p:cNvSpPr>
          <p:nvPr>
            <p:ph type="sldNum" sz="quarter" idx="12"/>
          </p:nvPr>
        </p:nvSpPr>
        <p:spPr/>
        <p:txBody>
          <a:bodyPr/>
          <a:lstStyle/>
          <a:p>
            <a:fld id="{8BD8F058-9003-4658-AA47-7D4800AF7EA2}" type="slidenum">
              <a:rPr lang="en-US" smtClean="0"/>
              <a:pPr/>
              <a:t>11</a:t>
            </a:fld>
            <a:endParaRPr lang="en-US"/>
          </a:p>
        </p:txBody>
      </p:sp>
      <p:pic>
        <p:nvPicPr>
          <p:cNvPr id="10" name="Picture 9">
            <a:extLst>
              <a:ext uri="{FF2B5EF4-FFF2-40B4-BE49-F238E27FC236}">
                <a16:creationId xmlns:a16="http://schemas.microsoft.com/office/drawing/2014/main" id="{87533890-FF80-96B7-0144-7A16FC1C7B9F}"/>
              </a:ext>
            </a:extLst>
          </p:cNvPr>
          <p:cNvPicPr>
            <a:picLocks noChangeAspect="1"/>
          </p:cNvPicPr>
          <p:nvPr/>
        </p:nvPicPr>
        <p:blipFill>
          <a:blip r:embed="rId2"/>
          <a:stretch>
            <a:fillRect/>
          </a:stretch>
        </p:blipFill>
        <p:spPr>
          <a:xfrm>
            <a:off x="1242219" y="1313895"/>
            <a:ext cx="7878274" cy="6068272"/>
          </a:xfrm>
          <a:prstGeom prst="rect">
            <a:avLst/>
          </a:prstGeom>
        </p:spPr>
      </p:pic>
    </p:spTree>
    <p:extLst>
      <p:ext uri="{BB962C8B-B14F-4D97-AF65-F5344CB8AC3E}">
        <p14:creationId xmlns:p14="http://schemas.microsoft.com/office/powerpoint/2010/main" val="3775415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E4A9D-545F-3363-4DBB-4E37ED912D74}"/>
              </a:ext>
            </a:extLst>
          </p:cNvPr>
          <p:cNvSpPr>
            <a:spLocks noGrp="1"/>
          </p:cNvSpPr>
          <p:nvPr>
            <p:ph type="title"/>
          </p:nvPr>
        </p:nvSpPr>
        <p:spPr/>
        <p:txBody>
          <a:bodyPr/>
          <a:lstStyle/>
          <a:p>
            <a:pPr algn="l"/>
            <a:r>
              <a:rPr kumimoji="0" lang="en-US" sz="3600" b="1" i="0" u="none" strike="noStrike" kern="1200" cap="all" spc="0" normalizeH="0" baseline="0" noProof="0" dirty="0">
                <a:ln>
                  <a:noFill/>
                </a:ln>
                <a:effectLst/>
                <a:uLnTx/>
                <a:uFillTx/>
                <a:latin typeface="Times New Roman" panose="02020603050405020304" pitchFamily="18" charset="0"/>
                <a:ea typeface="+mj-ea"/>
                <a:cs typeface="Times New Roman" panose="02020603050405020304" pitchFamily="18" charset="0"/>
              </a:rPr>
              <a:t>     results</a:t>
            </a:r>
            <a:endParaRPr lang="en-IN" dirty="0"/>
          </a:p>
        </p:txBody>
      </p:sp>
      <p:sp>
        <p:nvSpPr>
          <p:cNvPr id="3" name="Content Placeholder 2">
            <a:extLst>
              <a:ext uri="{FF2B5EF4-FFF2-40B4-BE49-F238E27FC236}">
                <a16:creationId xmlns:a16="http://schemas.microsoft.com/office/drawing/2014/main" id="{021FDE8B-7590-579D-A204-CF21048BFCEE}"/>
              </a:ext>
            </a:extLst>
          </p:cNvPr>
          <p:cNvSpPr>
            <a:spLocks noGrp="1"/>
          </p:cNvSpPr>
          <p:nvPr>
            <p:ph idx="1"/>
          </p:nvPr>
        </p:nvSpPr>
        <p:spPr>
          <a:xfrm>
            <a:off x="404019" y="1446212"/>
            <a:ext cx="9753600" cy="5227906"/>
          </a:xfrm>
        </p:spPr>
        <p:txBody>
          <a:bodyPr/>
          <a:lstStyle/>
          <a:p>
            <a:pPr marL="342900" marR="0" lvl="0" indent="-342900" algn="just" defTabSz="457200" rtl="0" eaLnBrk="1" fontAlgn="auto" latinLnBrk="0" hangingPunct="1">
              <a:lnSpc>
                <a:spcPct val="100000"/>
              </a:lnSpc>
              <a:spcBef>
                <a:spcPts val="0"/>
              </a:spcBef>
              <a:spcAft>
                <a:spcPts val="0"/>
              </a:spcAft>
              <a:buClrTx/>
              <a:buSzTx/>
              <a:buFont typeface="+mj-lt"/>
              <a:buAutoNum type="arabicPeriod"/>
              <a:tabLst/>
              <a:defRPr/>
            </a:pPr>
            <a:r>
              <a:rPr kumimoji="0" lang="en-I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System Functionality :-</a:t>
            </a:r>
          </a:p>
          <a:p>
            <a:pPr marL="342900" marR="0" lvl="0" indent="-342900" algn="just" defTabSz="457200" rtl="0" eaLnBrk="1" fontAlgn="auto" latinLnBrk="0" hangingPunct="1">
              <a:lnSpc>
                <a:spcPct val="100000"/>
              </a:lnSpc>
              <a:spcBef>
                <a:spcPts val="0"/>
              </a:spcBef>
              <a:spcAft>
                <a:spcPts val="0"/>
              </a:spcAft>
              <a:buClrTx/>
              <a:buSzTx/>
              <a:buFont typeface="+mj-lt"/>
              <a:buAutoNum type="arabicPeriod"/>
              <a:tabLst/>
              <a:defRPr/>
            </a:pPr>
            <a:endParaRPr kumimoji="0" lang="en-IN" sz="2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algn="just"/>
            <a:r>
              <a:rPr lang="en-IN" sz="1800" b="1" dirty="0">
                <a:latin typeface="Times New Roman" panose="02020603050405020304" pitchFamily="18" charset="0"/>
                <a:cs typeface="Times New Roman" panose="02020603050405020304" pitchFamily="18" charset="0"/>
              </a:rPr>
              <a:t>User Management:</a:t>
            </a:r>
          </a:p>
          <a:p>
            <a:pPr lvl="1" algn="just">
              <a:buFont typeface="Wingdings" panose="05000000000000000000" pitchFamily="2" charset="2"/>
              <a:buChar char="q"/>
            </a:pPr>
            <a:r>
              <a:rPr lang="en-US" sz="1400" dirty="0">
                <a:latin typeface="Times New Roman" panose="02020603050405020304" pitchFamily="18" charset="0"/>
                <a:cs typeface="Times New Roman" panose="02020603050405020304" pitchFamily="18" charset="0"/>
              </a:rPr>
              <a:t>Allow users to create new accounts with name, email, and password</a:t>
            </a:r>
            <a:r>
              <a:rPr lang="en-US" sz="28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Support password reset and recovery.</a:t>
            </a:r>
            <a:r>
              <a:rPr lang="en-US" sz="28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Enable users to update their bio and other personal information. Enable users to update their bio and other personal information.</a:t>
            </a:r>
            <a:endParaRPr lang="en-US" sz="2800" dirty="0">
              <a:latin typeface="Times New Roman" panose="02020603050405020304" pitchFamily="18" charset="0"/>
              <a:cs typeface="Times New Roman" panose="02020603050405020304" pitchFamily="18" charset="0"/>
            </a:endParaRPr>
          </a:p>
          <a:p>
            <a:pPr algn="just" defTabSz="457200" eaLnBrk="1" fontAlgn="auto" hangingPunct="1">
              <a:spcBef>
                <a:spcPts val="1200"/>
              </a:spcBef>
              <a:spcAft>
                <a:spcPts val="0"/>
              </a:spcAft>
              <a:defRPr/>
            </a:pPr>
            <a:r>
              <a:rPr lang="en-IN" sz="1800" b="1" dirty="0">
                <a:latin typeface="Times New Roman" panose="02020603050405020304" pitchFamily="18" charset="0"/>
                <a:cs typeface="Times New Roman" panose="02020603050405020304" pitchFamily="18" charset="0"/>
              </a:rPr>
              <a:t>Course Management:</a:t>
            </a:r>
          </a:p>
          <a:p>
            <a:pPr lvl="1" algn="just" defTabSz="457200" eaLnBrk="1" fontAlgn="auto" hangingPunct="1">
              <a:spcBef>
                <a:spcPts val="1200"/>
              </a:spcBef>
              <a:spcAft>
                <a:spcPts val="0"/>
              </a:spcAft>
              <a:buFont typeface="Wingdings" panose="05000000000000000000" pitchFamily="2" charset="2"/>
              <a:buChar char="q"/>
              <a:defRPr/>
            </a:pPr>
            <a:r>
              <a:rPr lang="en-US" sz="1400" dirty="0">
                <a:latin typeface="Times New Roman" panose="02020603050405020304" pitchFamily="18" charset="0"/>
                <a:cs typeface="Times New Roman" panose="02020603050405020304" pitchFamily="18" charset="0"/>
              </a:rPr>
              <a:t>Create new courses with title, description, and category. Track completed lessons and overall course progress. Allow students to enroll in courses. Set course order within a category.</a:t>
            </a:r>
            <a:endParaRPr lang="en-US" sz="3600" dirty="0">
              <a:latin typeface="Times New Roman" panose="02020603050405020304" pitchFamily="18" charset="0"/>
              <a:cs typeface="Times New Roman" panose="02020603050405020304" pitchFamily="18" charset="0"/>
            </a:endParaRPr>
          </a:p>
          <a:p>
            <a:pPr algn="just" defTabSz="457200" eaLnBrk="1" fontAlgn="auto" hangingPunct="1">
              <a:spcBef>
                <a:spcPts val="1200"/>
              </a:spcBef>
              <a:spcAft>
                <a:spcPts val="0"/>
              </a:spcAft>
              <a:defRPr/>
            </a:pPr>
            <a:r>
              <a:rPr lang="en-IN" sz="1800" b="1" dirty="0">
                <a:latin typeface="Times New Roman" panose="02020603050405020304" pitchFamily="18" charset="0"/>
                <a:cs typeface="Times New Roman" panose="02020603050405020304" pitchFamily="18" charset="0"/>
              </a:rPr>
              <a:t>Lesson Management:</a:t>
            </a:r>
          </a:p>
          <a:p>
            <a:pPr lvl="1" algn="just" defTabSz="457200" eaLnBrk="1" fontAlgn="auto" hangingPunct="1">
              <a:spcBef>
                <a:spcPts val="1200"/>
              </a:spcBef>
              <a:spcAft>
                <a:spcPts val="0"/>
              </a:spcAft>
              <a:buFont typeface="Wingdings" panose="05000000000000000000" pitchFamily="2" charset="2"/>
              <a:buChar char="q"/>
              <a:defRPr/>
            </a:pPr>
            <a:r>
              <a:rPr lang="en-US" sz="1400" dirty="0">
                <a:latin typeface="Times New Roman" panose="02020603050405020304" pitchFamily="18" charset="0"/>
                <a:cs typeface="Times New Roman" panose="02020603050405020304" pitchFamily="18" charset="0"/>
              </a:rPr>
              <a:t>Add lessons to courses with title and content. Set lesson order within a course. Allow students to access and view lesson content.</a:t>
            </a:r>
            <a:r>
              <a:rPr lang="en-IN" sz="1400" dirty="0">
                <a:latin typeface="Times New Roman" panose="02020603050405020304" pitchFamily="18" charset="0"/>
                <a:cs typeface="Times New Roman" panose="02020603050405020304" pitchFamily="18" charset="0"/>
              </a:rPr>
              <a:t> Mark lessons as completed</a:t>
            </a:r>
            <a:r>
              <a:rPr lang="en-US" sz="2000" dirty="0">
                <a:latin typeface="Times New Roman" panose="02020603050405020304" pitchFamily="18" charset="0"/>
                <a:cs typeface="Times New Roman" panose="02020603050405020304" pitchFamily="18" charset="0"/>
              </a:rPr>
              <a:t>.</a:t>
            </a:r>
          </a:p>
          <a:p>
            <a:pPr algn="just" defTabSz="457200" eaLnBrk="1" fontAlgn="auto" hangingPunct="1">
              <a:spcBef>
                <a:spcPts val="1200"/>
              </a:spcBef>
              <a:spcAft>
                <a:spcPts val="0"/>
              </a:spcAft>
              <a:defRPr/>
            </a:pPr>
            <a:r>
              <a:rPr lang="en-IN" sz="1800" b="1" dirty="0">
                <a:latin typeface="Times New Roman" panose="02020603050405020304" pitchFamily="18" charset="0"/>
                <a:cs typeface="Times New Roman" panose="02020603050405020304" pitchFamily="18" charset="0"/>
              </a:rPr>
              <a:t>Quiz System </a:t>
            </a: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t>
            </a:r>
          </a:p>
          <a:p>
            <a:pPr lvl="1" algn="just" defTabSz="457200" eaLnBrk="1" fontAlgn="auto" hangingPunct="1">
              <a:spcBef>
                <a:spcPts val="1200"/>
              </a:spcBef>
              <a:spcAft>
                <a:spcPts val="0"/>
              </a:spcAft>
              <a:buFont typeface="Wingdings" panose="05000000000000000000" pitchFamily="2" charset="2"/>
              <a:buChar char="q"/>
              <a:defRPr/>
            </a:pPr>
            <a:r>
              <a:rPr lang="en-US" sz="1400" dirty="0">
                <a:latin typeface="Times New Roman" panose="02020603050405020304" pitchFamily="18" charset="0"/>
                <a:cs typeface="Times New Roman" panose="02020603050405020304" pitchFamily="18" charset="0"/>
              </a:rPr>
              <a:t>Create quizzes for courses or individual lessons . Add multiple-choice questions with options and correct answers Provide immediate feedback on quiz performance</a:t>
            </a:r>
            <a:r>
              <a:rPr lang="en-US" sz="9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Automatically grade quizzes based on correct answers</a:t>
            </a:r>
          </a:p>
        </p:txBody>
      </p:sp>
      <p:sp>
        <p:nvSpPr>
          <p:cNvPr id="4" name="Slide Number Placeholder 3">
            <a:extLst>
              <a:ext uri="{FF2B5EF4-FFF2-40B4-BE49-F238E27FC236}">
                <a16:creationId xmlns:a16="http://schemas.microsoft.com/office/drawing/2014/main" id="{108384AD-301A-16ED-4A3D-9EFE97E4F6FB}"/>
              </a:ext>
            </a:extLst>
          </p:cNvPr>
          <p:cNvSpPr>
            <a:spLocks noGrp="1"/>
          </p:cNvSpPr>
          <p:nvPr>
            <p:ph type="sldNum" sz="quarter" idx="12"/>
          </p:nvPr>
        </p:nvSpPr>
        <p:spPr/>
        <p:txBody>
          <a:bodyPr/>
          <a:lstStyle/>
          <a:p>
            <a:fld id="{8BD8F058-9003-4658-AA47-7D4800AF7EA2}" type="slidenum">
              <a:rPr lang="en-US" smtClean="0"/>
              <a:pPr/>
              <a:t>12</a:t>
            </a:fld>
            <a:endParaRPr lang="en-US"/>
          </a:p>
        </p:txBody>
      </p:sp>
    </p:spTree>
    <p:extLst>
      <p:ext uri="{BB962C8B-B14F-4D97-AF65-F5344CB8AC3E}">
        <p14:creationId xmlns:p14="http://schemas.microsoft.com/office/powerpoint/2010/main" val="3364824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E4A9D-545F-3363-4DBB-4E37ED912D74}"/>
              </a:ext>
            </a:extLst>
          </p:cNvPr>
          <p:cNvSpPr>
            <a:spLocks noGrp="1"/>
          </p:cNvSpPr>
          <p:nvPr>
            <p:ph type="title"/>
          </p:nvPr>
        </p:nvSpPr>
        <p:spPr/>
        <p:txBody>
          <a:bodyPr/>
          <a:lstStyle/>
          <a:p>
            <a:pPr algn="l"/>
            <a:r>
              <a:rPr kumimoji="0" lang="en-US" sz="3600" b="1" i="0" u="none" strike="noStrike" kern="1200" cap="all" spc="0" normalizeH="0" baseline="0" noProof="0" dirty="0">
                <a:ln>
                  <a:noFill/>
                </a:ln>
                <a:effectLst/>
                <a:uLnTx/>
                <a:uFillTx/>
                <a:latin typeface="Times New Roman" panose="02020603050405020304" pitchFamily="18" charset="0"/>
                <a:ea typeface="+mj-ea"/>
                <a:cs typeface="Times New Roman" panose="02020603050405020304" pitchFamily="18" charset="0"/>
              </a:rPr>
              <a:t>     results</a:t>
            </a:r>
            <a:endParaRPr lang="en-IN" dirty="0"/>
          </a:p>
        </p:txBody>
      </p:sp>
      <p:sp>
        <p:nvSpPr>
          <p:cNvPr id="3" name="Content Placeholder 2">
            <a:extLst>
              <a:ext uri="{FF2B5EF4-FFF2-40B4-BE49-F238E27FC236}">
                <a16:creationId xmlns:a16="http://schemas.microsoft.com/office/drawing/2014/main" id="{021FDE8B-7590-579D-A204-CF21048BFCEE}"/>
              </a:ext>
            </a:extLst>
          </p:cNvPr>
          <p:cNvSpPr>
            <a:spLocks noGrp="1"/>
          </p:cNvSpPr>
          <p:nvPr>
            <p:ph idx="1"/>
          </p:nvPr>
        </p:nvSpPr>
        <p:spPr>
          <a:xfrm>
            <a:off x="404019" y="1446212"/>
            <a:ext cx="9753600" cy="5227906"/>
          </a:xfrm>
        </p:spPr>
        <p:txBody>
          <a:bodyPr/>
          <a:lstStyle/>
          <a:p>
            <a:pPr algn="just"/>
            <a:r>
              <a:rPr lang="en-IN" sz="1800" b="1" dirty="0">
                <a:latin typeface="Times New Roman" panose="02020603050405020304" pitchFamily="18" charset="0"/>
                <a:cs typeface="Times New Roman" panose="02020603050405020304" pitchFamily="18" charset="0"/>
              </a:rPr>
              <a:t>Feedback and Rating System:</a:t>
            </a:r>
          </a:p>
          <a:p>
            <a:pPr lvl="1" algn="just" defTabSz="457200" eaLnBrk="1" fontAlgn="auto" hangingPunct="1">
              <a:spcBef>
                <a:spcPts val="1200"/>
              </a:spcBef>
              <a:spcAft>
                <a:spcPts val="0"/>
              </a:spcAft>
              <a:buFont typeface="Wingdings" panose="05000000000000000000" pitchFamily="2" charset="2"/>
              <a:buChar char="q"/>
              <a:defRPr/>
            </a:pPr>
            <a:r>
              <a:rPr lang="en-IN" sz="1600" b="1" dirty="0">
                <a:latin typeface="Times New Roman" panose="02020603050405020304" pitchFamily="18" charset="0"/>
                <a:cs typeface="Times New Roman" panose="02020603050405020304" pitchFamily="18" charset="0"/>
              </a:rPr>
              <a:t>Course Feedback </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Allow students to provide ratings and comments for courses </a:t>
            </a:r>
          </a:p>
          <a:p>
            <a:pPr lvl="1" algn="just" defTabSz="457200" eaLnBrk="1" fontAlgn="auto" hangingPunct="1">
              <a:spcBef>
                <a:spcPts val="1200"/>
              </a:spcBef>
              <a:spcAft>
                <a:spcPts val="0"/>
              </a:spcAft>
              <a:buFont typeface="Wingdings" panose="05000000000000000000" pitchFamily="2" charset="2"/>
              <a:buChar char="q"/>
              <a:defRPr/>
            </a:pPr>
            <a:r>
              <a:rPr lang="en-IN" sz="1600" b="1" dirty="0">
                <a:latin typeface="Times New Roman" panose="02020603050405020304" pitchFamily="18" charset="0"/>
                <a:cs typeface="Times New Roman" panose="02020603050405020304" pitchFamily="18" charset="0"/>
              </a:rPr>
              <a:t>Feedback Analysis</a:t>
            </a:r>
            <a:r>
              <a:rPr lang="en-US" sz="1600" dirty="0">
                <a:latin typeface="Times New Roman" panose="02020603050405020304" pitchFamily="18" charset="0"/>
                <a:cs typeface="Times New Roman" panose="02020603050405020304" pitchFamily="18" charset="0"/>
              </a:rPr>
              <a:t>: Aggregate and display course ratings.</a:t>
            </a:r>
            <a:r>
              <a:rPr lang="en-US" sz="11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Show instructor performance based on course feedback.</a:t>
            </a:r>
            <a:endParaRPr lang="en-US" sz="3600" dirty="0">
              <a:solidFill>
                <a:srgbClr val="000000"/>
              </a:solidFill>
              <a:latin typeface="Times New Roman" panose="02020603050405020304" pitchFamily="18" charset="0"/>
              <a:ea typeface="+mn-ea"/>
              <a:cs typeface="Times New Roman" panose="02020603050405020304" pitchFamily="18" charset="0"/>
            </a:endParaRPr>
          </a:p>
          <a:p>
            <a:pPr marL="342900" indent="-342900" algn="just" defTabSz="457200" eaLnBrk="1" fontAlgn="auto" hangingPunct="1">
              <a:spcBef>
                <a:spcPts val="1800"/>
              </a:spcBef>
              <a:spcAft>
                <a:spcPts val="0"/>
              </a:spcAft>
              <a:buFont typeface="+mj-lt"/>
              <a:buAutoNum type="arabicPeriod" startAt="2"/>
              <a:defRPr/>
            </a:pPr>
            <a:r>
              <a:rPr lang="en-US" sz="2400" b="1" dirty="0">
                <a:solidFill>
                  <a:srgbClr val="000000"/>
                </a:solidFill>
                <a:latin typeface="Times New Roman" panose="02020603050405020304" pitchFamily="18" charset="0"/>
                <a:ea typeface="+mn-ea"/>
                <a:cs typeface="Times New Roman" panose="02020603050405020304" pitchFamily="18" charset="0"/>
              </a:rPr>
              <a:t>Security Measures :</a:t>
            </a:r>
          </a:p>
          <a:p>
            <a:pPr algn="just" defTabSz="457200" eaLnBrk="1" fontAlgn="auto" hangingPunct="1">
              <a:spcBef>
                <a:spcPts val="1800"/>
              </a:spcBef>
              <a:spcAft>
                <a:spcPts val="0"/>
              </a:spcAft>
              <a:defRPr/>
            </a:pPr>
            <a:r>
              <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Data Protection :</a:t>
            </a:r>
          </a:p>
          <a:p>
            <a:pPr lvl="1" algn="just" defTabSz="457200" eaLnBrk="1" fontAlgn="auto" hangingPunct="1">
              <a:spcBef>
                <a:spcPts val="1800"/>
              </a:spcBef>
              <a:spcAft>
                <a:spcPts val="1200"/>
              </a:spcAft>
              <a:buFont typeface="Wingdings" panose="05000000000000000000" pitchFamily="2" charset="2"/>
              <a:buChar char="q"/>
              <a:defRPr/>
            </a:pPr>
            <a:r>
              <a:rPr lang="en-US" sz="1600" dirty="0">
                <a:latin typeface="Times New Roman" panose="02020603050405020304" pitchFamily="18" charset="0"/>
                <a:cs typeface="Times New Roman" panose="02020603050405020304" pitchFamily="18" charset="0"/>
              </a:rPr>
              <a:t>Implemented robust security measures, including JWT-based authentication for secure user sessions and encrypted storage for sensitive user information.</a:t>
            </a:r>
          </a:p>
          <a:p>
            <a:pPr marL="0" indent="0" algn="just" defTabSz="457200" eaLnBrk="1" fontAlgn="auto" hangingPunct="1">
              <a:spcBef>
                <a:spcPts val="3000"/>
              </a:spcBef>
              <a:spcAft>
                <a:spcPts val="0"/>
              </a:spcAft>
              <a:buNone/>
              <a:defRPr/>
            </a:pPr>
            <a:r>
              <a:rPr lang="en-US" sz="1800" dirty="0">
                <a:latin typeface="Times New Roman" panose="02020603050405020304" pitchFamily="18" charset="0"/>
                <a:cs typeface="Times New Roman" panose="02020603050405020304" pitchFamily="18" charset="0"/>
              </a:rPr>
              <a:t>The results demonstrate that the </a:t>
            </a:r>
            <a:r>
              <a:rPr lang="en-US" sz="1800" b="1" dirty="0" err="1">
                <a:latin typeface="Times New Roman" panose="02020603050405020304" pitchFamily="18" charset="0"/>
                <a:cs typeface="Times New Roman" panose="02020603050405020304" pitchFamily="18" charset="0"/>
              </a:rPr>
              <a:t>eduMe</a:t>
            </a:r>
            <a:r>
              <a:rPr lang="en-US" sz="1800" dirty="0">
                <a:latin typeface="Times New Roman" panose="02020603050405020304" pitchFamily="18" charset="0"/>
                <a:cs typeface="Times New Roman" panose="02020603050405020304" pitchFamily="18" charset="0"/>
              </a:rPr>
              <a:t> platform effectively meets its objectives by providing a comprehensive solution for online learning and education. The successful integration of core functionalities, combined with positive user feedback and strong performance metrics, validates the design and implementation choices made throughout the project.</a:t>
            </a:r>
            <a:endParaRPr kumimoji="0" lang="en-US" sz="44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4" name="Slide Number Placeholder 3">
            <a:extLst>
              <a:ext uri="{FF2B5EF4-FFF2-40B4-BE49-F238E27FC236}">
                <a16:creationId xmlns:a16="http://schemas.microsoft.com/office/drawing/2014/main" id="{108384AD-301A-16ED-4A3D-9EFE97E4F6FB}"/>
              </a:ext>
            </a:extLst>
          </p:cNvPr>
          <p:cNvSpPr>
            <a:spLocks noGrp="1"/>
          </p:cNvSpPr>
          <p:nvPr>
            <p:ph type="sldNum" sz="quarter" idx="12"/>
          </p:nvPr>
        </p:nvSpPr>
        <p:spPr/>
        <p:txBody>
          <a:bodyPr/>
          <a:lstStyle/>
          <a:p>
            <a:fld id="{8BD8F058-9003-4658-AA47-7D4800AF7EA2}" type="slidenum">
              <a:rPr lang="en-US" smtClean="0"/>
              <a:pPr/>
              <a:t>13</a:t>
            </a:fld>
            <a:endParaRPr lang="en-US"/>
          </a:p>
        </p:txBody>
      </p:sp>
    </p:spTree>
    <p:extLst>
      <p:ext uri="{BB962C8B-B14F-4D97-AF65-F5344CB8AC3E}">
        <p14:creationId xmlns:p14="http://schemas.microsoft.com/office/powerpoint/2010/main" val="1610194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E4A9D-545F-3363-4DBB-4E37ED912D74}"/>
              </a:ext>
            </a:extLst>
          </p:cNvPr>
          <p:cNvSpPr>
            <a:spLocks noGrp="1"/>
          </p:cNvSpPr>
          <p:nvPr>
            <p:ph type="title"/>
          </p:nvPr>
        </p:nvSpPr>
        <p:spPr/>
        <p:txBody>
          <a:bodyPr/>
          <a:lstStyle/>
          <a:p>
            <a:pPr algn="l"/>
            <a:r>
              <a:rPr kumimoji="0" lang="en-US" sz="3600" b="1" i="0" u="none" strike="noStrike" kern="1200" cap="all" spc="0" normalizeH="0" baseline="0" noProof="0" dirty="0">
                <a:ln>
                  <a:noFill/>
                </a:ln>
                <a:effectLst/>
                <a:uLnTx/>
                <a:uFillTx/>
                <a:latin typeface="Times New Roman" panose="02020603050405020304" pitchFamily="18" charset="0"/>
                <a:ea typeface="+mj-ea"/>
                <a:cs typeface="Times New Roman" panose="02020603050405020304" pitchFamily="18" charset="0"/>
              </a:rPr>
              <a:t>     Conclusion</a:t>
            </a:r>
            <a:endParaRPr lang="en-IN" dirty="0"/>
          </a:p>
        </p:txBody>
      </p:sp>
      <p:sp>
        <p:nvSpPr>
          <p:cNvPr id="3" name="Content Placeholder 2">
            <a:extLst>
              <a:ext uri="{FF2B5EF4-FFF2-40B4-BE49-F238E27FC236}">
                <a16:creationId xmlns:a16="http://schemas.microsoft.com/office/drawing/2014/main" id="{021FDE8B-7590-579D-A204-CF21048BFCEE}"/>
              </a:ext>
            </a:extLst>
          </p:cNvPr>
          <p:cNvSpPr>
            <a:spLocks noGrp="1"/>
          </p:cNvSpPr>
          <p:nvPr>
            <p:ph idx="1"/>
          </p:nvPr>
        </p:nvSpPr>
        <p:spPr>
          <a:xfrm>
            <a:off x="175419" y="1065212"/>
            <a:ext cx="9753600" cy="6553200"/>
          </a:xfrm>
        </p:spPr>
        <p:txBody>
          <a:bodyPr/>
          <a:lstStyle/>
          <a:p>
            <a:pPr marL="0" indent="0" algn="just" defTabSz="457200" eaLnBrk="1" fontAlgn="auto" hangingPunct="1">
              <a:lnSpc>
                <a:spcPct val="150000"/>
              </a:lnSpc>
              <a:spcBef>
                <a:spcPts val="1200"/>
              </a:spcBef>
              <a:spcAft>
                <a:spcPts val="0"/>
              </a:spcAft>
              <a:buNone/>
              <a:defRPr/>
            </a:pPr>
            <a:r>
              <a:rPr lang="en-US" sz="1600" dirty="0">
                <a:latin typeface="Times New Roman" panose="02020603050405020304" pitchFamily="18" charset="0"/>
                <a:cs typeface="Times New Roman" panose="02020603050405020304" pitchFamily="18" charset="0"/>
              </a:rPr>
              <a:t>The </a:t>
            </a:r>
            <a:r>
              <a:rPr lang="en-US" sz="1600" b="1" dirty="0" err="1">
                <a:latin typeface="Times New Roman" panose="02020603050405020304" pitchFamily="18" charset="0"/>
                <a:cs typeface="Times New Roman" panose="02020603050405020304" pitchFamily="18" charset="0"/>
              </a:rPr>
              <a:t>eduMe</a:t>
            </a:r>
            <a:r>
              <a:rPr lang="en-US" sz="1600" b="1" dirty="0">
                <a:latin typeface="Times New Roman" panose="02020603050405020304" pitchFamily="18" charset="0"/>
                <a:cs typeface="Times New Roman" panose="02020603050405020304" pitchFamily="18" charset="0"/>
              </a:rPr>
              <a:t>- Learning Website </a:t>
            </a:r>
            <a:r>
              <a:rPr lang="en-US" sz="1600" dirty="0">
                <a:latin typeface="Times New Roman" panose="02020603050405020304" pitchFamily="18" charset="0"/>
                <a:cs typeface="Times New Roman" panose="02020603050405020304" pitchFamily="18" charset="0"/>
              </a:rPr>
              <a:t>project successfully addresses the growing need for accessible healthcare services through a user-friendly telemedicine platform</a:t>
            </a:r>
            <a:r>
              <a:rPr lang="en-US" sz="2000" dirty="0">
                <a:latin typeface="Agency FB" panose="020B0503020202020204" pitchFamily="34"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User feedback indicates high satisfaction among both students and instructors, with metrics showing strong engagement and course completion rates. The platform's success is evident in its growing user base and positive performance indicators. </a:t>
            </a:r>
          </a:p>
          <a:p>
            <a:pPr marL="0" indent="0" algn="just" defTabSz="457200" eaLnBrk="1" fontAlgn="auto" hangingPunct="1">
              <a:lnSpc>
                <a:spcPct val="150000"/>
              </a:lnSpc>
              <a:spcBef>
                <a:spcPts val="1200"/>
              </a:spcBef>
              <a:spcAft>
                <a:spcPts val="0"/>
              </a:spcAft>
              <a:buNone/>
              <a:defRPr/>
            </a:pPr>
            <a:r>
              <a:rPr lang="en-US" sz="1800" b="1" dirty="0">
                <a:latin typeface="Times New Roman" panose="02020603050405020304" pitchFamily="18" charset="0"/>
                <a:cs typeface="Times New Roman" panose="02020603050405020304" pitchFamily="18" charset="0"/>
              </a:rPr>
              <a:t>Key Achievements:</a:t>
            </a:r>
            <a:endParaRPr lang="en-US" sz="1600" b="1"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400" b="1" dirty="0"/>
              <a:t>Comprehensive User Management</a:t>
            </a:r>
            <a:r>
              <a:rPr lang="en-US" sz="1400" dirty="0"/>
              <a:t>: The platform's robust user registration, authentication, and profile management systems ensure a personalized and secure experience for both students and instructors.</a:t>
            </a:r>
          </a:p>
          <a:p>
            <a:pPr marL="342900" indent="-342900" algn="just">
              <a:lnSpc>
                <a:spcPct val="150000"/>
              </a:lnSpc>
              <a:buFont typeface="+mj-lt"/>
              <a:buAutoNum type="arabicPeriod"/>
            </a:pPr>
            <a:r>
              <a:rPr lang="en-US" sz="1400" b="1" dirty="0"/>
              <a:t>Efficient Course and Lesson Management</a:t>
            </a:r>
            <a:r>
              <a:rPr lang="en-US" sz="1400" dirty="0"/>
              <a:t>: The intuitive course creation, enrollment, and progress tracking features have streamlined the learning process, making it easier for instructors to deliver content and for students to engage with it.</a:t>
            </a:r>
          </a:p>
          <a:p>
            <a:pPr marL="342900" indent="-342900" algn="just">
              <a:lnSpc>
                <a:spcPct val="150000"/>
              </a:lnSpc>
              <a:buFont typeface="+mj-lt"/>
              <a:buAutoNum type="arabicPeriod"/>
            </a:pPr>
            <a:r>
              <a:rPr lang="en-US" sz="1400" b="1" dirty="0"/>
              <a:t>Interactive Learning Tools</a:t>
            </a:r>
            <a:r>
              <a:rPr lang="en-US" sz="1400" dirty="0"/>
              <a:t>: The integration of quizzes, assignments, and immediate feedback mechanisms has enhanced the learning experience, promoting active engagement and knowledge retention.	</a:t>
            </a:r>
          </a:p>
          <a:p>
            <a:pPr marL="342900" indent="-342900" algn="just">
              <a:lnSpc>
                <a:spcPct val="150000"/>
              </a:lnSpc>
              <a:buFont typeface="+mj-lt"/>
              <a:buAutoNum type="arabicPeriod"/>
            </a:pPr>
            <a:r>
              <a:rPr lang="en-US" sz="1400" b="1" dirty="0"/>
              <a:t>Personalized Learning Paths</a:t>
            </a:r>
            <a:r>
              <a:rPr lang="en-US" sz="1400" dirty="0"/>
              <a:t>: The system's ability to track individual progress and provide tailored notifications has supported adaptive learning, allowing students to learn at their own pace.</a:t>
            </a:r>
          </a:p>
          <a:p>
            <a:pPr marL="342900" indent="-342900" algn="just">
              <a:lnSpc>
                <a:spcPct val="150000"/>
              </a:lnSpc>
              <a:buFont typeface="+mj-lt"/>
              <a:buAutoNum type="arabicPeriod"/>
            </a:pPr>
            <a:r>
              <a:rPr lang="en-US" sz="1400" b="1" dirty="0"/>
              <a:t>Community and Feedback</a:t>
            </a:r>
            <a:r>
              <a:rPr lang="en-US" sz="1400" dirty="0"/>
              <a:t>: The implementation of a course rating and feedback system has fostered a sense of community and continuous improvement, benefiting both students and instructors.</a:t>
            </a:r>
          </a:p>
          <a:p>
            <a:pPr marL="342900" indent="-342900" algn="just">
              <a:lnSpc>
                <a:spcPct val="150000"/>
              </a:lnSpc>
              <a:buFont typeface="+mj-lt"/>
              <a:buAutoNum type="arabicPeriod"/>
            </a:pPr>
            <a:r>
              <a:rPr lang="en-US" sz="1400" b="1" dirty="0"/>
              <a:t>Scalable Content Organization</a:t>
            </a:r>
            <a:r>
              <a:rPr lang="en-US" sz="1400" dirty="0"/>
              <a:t>: The category management and search functionality have made it easy for users to discover relevant courses, supporting the platform's growth and diversity of offerings.</a:t>
            </a:r>
            <a:endParaRPr lang="en-US" sz="2400" dirty="0"/>
          </a:p>
        </p:txBody>
      </p:sp>
      <p:sp>
        <p:nvSpPr>
          <p:cNvPr id="4" name="Slide Number Placeholder 3">
            <a:extLst>
              <a:ext uri="{FF2B5EF4-FFF2-40B4-BE49-F238E27FC236}">
                <a16:creationId xmlns:a16="http://schemas.microsoft.com/office/drawing/2014/main" id="{108384AD-301A-16ED-4A3D-9EFE97E4F6FB}"/>
              </a:ext>
            </a:extLst>
          </p:cNvPr>
          <p:cNvSpPr>
            <a:spLocks noGrp="1"/>
          </p:cNvSpPr>
          <p:nvPr>
            <p:ph type="sldNum" sz="quarter" idx="12"/>
          </p:nvPr>
        </p:nvSpPr>
        <p:spPr/>
        <p:txBody>
          <a:bodyPr/>
          <a:lstStyle/>
          <a:p>
            <a:fld id="{8BD8F058-9003-4658-AA47-7D4800AF7EA2}" type="slidenum">
              <a:rPr lang="en-US" smtClean="0"/>
              <a:pPr/>
              <a:t>14</a:t>
            </a:fld>
            <a:endParaRPr lang="en-US"/>
          </a:p>
        </p:txBody>
      </p:sp>
    </p:spTree>
    <p:extLst>
      <p:ext uri="{BB962C8B-B14F-4D97-AF65-F5344CB8AC3E}">
        <p14:creationId xmlns:p14="http://schemas.microsoft.com/office/powerpoint/2010/main" val="252307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6A540-5E67-AE9E-7FC7-8D526DAEF286}"/>
              </a:ext>
            </a:extLst>
          </p:cNvPr>
          <p:cNvSpPr>
            <a:spLocks noGrp="1"/>
          </p:cNvSpPr>
          <p:nvPr>
            <p:ph type="title"/>
          </p:nvPr>
        </p:nvSpPr>
        <p:spPr/>
        <p:txBody>
          <a:bodyPr/>
          <a:lstStyle/>
          <a:p>
            <a:r>
              <a:rPr kumimoji="0" lang="en-US" sz="2400" b="1" i="0" u="none" strike="noStrike" kern="1200" cap="all" spc="0" normalizeH="0" baseline="0" noProof="0" dirty="0">
                <a:ln>
                  <a:noFill/>
                </a:ln>
                <a:effectLst/>
                <a:uLnTx/>
                <a:uFillTx/>
                <a:latin typeface="Times New Roman" panose="02020603050405020304" pitchFamily="18" charset="0"/>
                <a:ea typeface="+mj-ea"/>
                <a:cs typeface="Times New Roman" panose="02020603050405020304" pitchFamily="18" charset="0"/>
              </a:rPr>
              <a:t>INDEX</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5DC8A9E-BC0F-28B7-1613-C7FF64363D0C}"/>
              </a:ext>
            </a:extLst>
          </p:cNvPr>
          <p:cNvSpPr>
            <a:spLocks noGrp="1"/>
          </p:cNvSpPr>
          <p:nvPr>
            <p:ph type="sldNum" sz="quarter" idx="12"/>
          </p:nvPr>
        </p:nvSpPr>
        <p:spPr/>
        <p:txBody>
          <a:bodyPr/>
          <a:lstStyle/>
          <a:p>
            <a:fld id="{8BD8F058-9003-4658-AA47-7D4800AF7EA2}" type="slidenum">
              <a:rPr lang="en-US" smtClean="0"/>
              <a:pPr/>
              <a:t>2</a:t>
            </a:fld>
            <a:endParaRPr lang="en-US" dirty="0"/>
          </a:p>
        </p:txBody>
      </p:sp>
      <p:graphicFrame>
        <p:nvGraphicFramePr>
          <p:cNvPr id="6" name="Table 5">
            <a:extLst>
              <a:ext uri="{FF2B5EF4-FFF2-40B4-BE49-F238E27FC236}">
                <a16:creationId xmlns:a16="http://schemas.microsoft.com/office/drawing/2014/main" id="{4BF88875-AAC2-6440-AE52-D05E7E18A345}"/>
              </a:ext>
            </a:extLst>
          </p:cNvPr>
          <p:cNvGraphicFramePr>
            <a:graphicFrameLocks/>
          </p:cNvGraphicFramePr>
          <p:nvPr>
            <p:extLst>
              <p:ext uri="{D42A27DB-BD31-4B8C-83A1-F6EECF244321}">
                <p14:modId xmlns:p14="http://schemas.microsoft.com/office/powerpoint/2010/main" val="423352033"/>
              </p:ext>
            </p:extLst>
          </p:nvPr>
        </p:nvGraphicFramePr>
        <p:xfrm>
          <a:off x="1470819" y="1812691"/>
          <a:ext cx="7800741" cy="4197920"/>
        </p:xfrm>
        <a:graphic>
          <a:graphicData uri="http://schemas.openxmlformats.org/drawingml/2006/table">
            <a:tbl>
              <a:tblPr firstRow="1" bandRow="1">
                <a:tableStyleId>{16D9F66E-5EB9-4882-86FB-DCBF35E3C3E4}</a:tableStyleId>
              </a:tblPr>
              <a:tblGrid>
                <a:gridCol w="1600200">
                  <a:extLst>
                    <a:ext uri="{9D8B030D-6E8A-4147-A177-3AD203B41FA5}">
                      <a16:colId xmlns:a16="http://schemas.microsoft.com/office/drawing/2014/main" val="1592183939"/>
                    </a:ext>
                  </a:extLst>
                </a:gridCol>
                <a:gridCol w="4038600">
                  <a:extLst>
                    <a:ext uri="{9D8B030D-6E8A-4147-A177-3AD203B41FA5}">
                      <a16:colId xmlns:a16="http://schemas.microsoft.com/office/drawing/2014/main" val="1741127845"/>
                    </a:ext>
                  </a:extLst>
                </a:gridCol>
                <a:gridCol w="2161941">
                  <a:extLst>
                    <a:ext uri="{9D8B030D-6E8A-4147-A177-3AD203B41FA5}">
                      <a16:colId xmlns:a16="http://schemas.microsoft.com/office/drawing/2014/main" val="2680910822"/>
                    </a:ext>
                  </a:extLst>
                </a:gridCol>
              </a:tblGrid>
              <a:tr h="524740">
                <a:tc>
                  <a:txBody>
                    <a:bodyPr/>
                    <a:lstStyle/>
                    <a:p>
                      <a:pPr algn="ctr"/>
                      <a:r>
                        <a:rPr lang="en-US" dirty="0">
                          <a:latin typeface="Times New Roman" panose="02020603050405020304" pitchFamily="18" charset="0"/>
                          <a:cs typeface="Times New Roman" panose="02020603050405020304" pitchFamily="18" charset="0"/>
                        </a:rPr>
                        <a:t>Sr. no.</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Topic</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Page No</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30928689"/>
                  </a:ext>
                </a:extLst>
              </a:tr>
              <a:tr h="524740">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endParaRPr lang="en-IN" dirty="0"/>
                    </a:p>
                  </a:txBody>
                  <a:tcPr anchor="ctr"/>
                </a:tc>
                <a:extLst>
                  <a:ext uri="{0D108BD9-81ED-4DB2-BD59-A6C34878D82A}">
                    <a16:rowId xmlns:a16="http://schemas.microsoft.com/office/drawing/2014/main" val="785627609"/>
                  </a:ext>
                </a:extLst>
              </a:tr>
              <a:tr h="524740">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Software, Hardware Requirement</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endParaRPr lang="en-IN" dirty="0"/>
                    </a:p>
                  </a:txBody>
                  <a:tcPr anchor="ctr"/>
                </a:tc>
                <a:extLst>
                  <a:ext uri="{0D108BD9-81ED-4DB2-BD59-A6C34878D82A}">
                    <a16:rowId xmlns:a16="http://schemas.microsoft.com/office/drawing/2014/main" val="2672659692"/>
                  </a:ext>
                </a:extLst>
              </a:tr>
              <a:tr h="524740">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 Feasibility study</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endParaRPr lang="en-IN" dirty="0"/>
                    </a:p>
                  </a:txBody>
                  <a:tcPr anchor="ctr"/>
                </a:tc>
                <a:extLst>
                  <a:ext uri="{0D108BD9-81ED-4DB2-BD59-A6C34878D82A}">
                    <a16:rowId xmlns:a16="http://schemas.microsoft.com/office/drawing/2014/main" val="439974763"/>
                  </a:ext>
                </a:extLst>
              </a:tr>
              <a:tr h="524740">
                <a:tc>
                  <a:txBody>
                    <a:bodyPr/>
                    <a:lstStyle/>
                    <a:p>
                      <a:pPr algn="ctr"/>
                      <a:r>
                        <a:rPr lang="en-US" dirty="0">
                          <a:latin typeface="Times New Roman" panose="02020603050405020304" pitchFamily="18" charset="0"/>
                          <a:cs typeface="Times New Roman" panose="02020603050405020304" pitchFamily="18" charset="0"/>
                        </a:rPr>
                        <a:t>4</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Techniques and Tool Used</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endParaRPr lang="en-IN" dirty="0"/>
                    </a:p>
                  </a:txBody>
                  <a:tcPr anchor="ctr"/>
                </a:tc>
                <a:extLst>
                  <a:ext uri="{0D108BD9-81ED-4DB2-BD59-A6C34878D82A}">
                    <a16:rowId xmlns:a16="http://schemas.microsoft.com/office/drawing/2014/main" val="2701989229"/>
                  </a:ext>
                </a:extLst>
              </a:tr>
              <a:tr h="524740">
                <a:tc>
                  <a:txBody>
                    <a:bodyPr/>
                    <a:lstStyle/>
                    <a:p>
                      <a:pPr algn="ctr"/>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Design / ER Diagram</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endParaRPr lang="en-IN" dirty="0"/>
                    </a:p>
                  </a:txBody>
                  <a:tcPr anchor="ctr"/>
                </a:tc>
                <a:extLst>
                  <a:ext uri="{0D108BD9-81ED-4DB2-BD59-A6C34878D82A}">
                    <a16:rowId xmlns:a16="http://schemas.microsoft.com/office/drawing/2014/main" val="1445369983"/>
                  </a:ext>
                </a:extLst>
              </a:tr>
              <a:tr h="524740">
                <a:tc>
                  <a:txBody>
                    <a:bodyPr/>
                    <a:lstStyle/>
                    <a:p>
                      <a:pPr algn="ctr"/>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Results</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endParaRPr lang="en-IN" dirty="0"/>
                    </a:p>
                  </a:txBody>
                  <a:tcPr anchor="ctr"/>
                </a:tc>
                <a:extLst>
                  <a:ext uri="{0D108BD9-81ED-4DB2-BD59-A6C34878D82A}">
                    <a16:rowId xmlns:a16="http://schemas.microsoft.com/office/drawing/2014/main" val="952704176"/>
                  </a:ext>
                </a:extLst>
              </a:tr>
              <a:tr h="524740">
                <a:tc>
                  <a:txBody>
                    <a:bodyPr/>
                    <a:lstStyle/>
                    <a:p>
                      <a:pPr algn="ctr"/>
                      <a:r>
                        <a:rPr lang="en-US" dirty="0"/>
                        <a:t>7</a:t>
                      </a:r>
                      <a:endParaRPr lang="en-IN" dirty="0"/>
                    </a:p>
                  </a:txBody>
                  <a:tcPr anchor="ctr"/>
                </a:tc>
                <a:tc>
                  <a:txBody>
                    <a:bodyPr/>
                    <a:lstStyle/>
                    <a:p>
                      <a:pPr algn="ctr"/>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endParaRPr lang="en-IN" dirty="0"/>
                    </a:p>
                  </a:txBody>
                  <a:tcPr anchor="ctr"/>
                </a:tc>
                <a:extLst>
                  <a:ext uri="{0D108BD9-81ED-4DB2-BD59-A6C34878D82A}">
                    <a16:rowId xmlns:a16="http://schemas.microsoft.com/office/drawing/2014/main" val="2168002011"/>
                  </a:ext>
                </a:extLst>
              </a:tr>
            </a:tbl>
          </a:graphicData>
        </a:graphic>
      </p:graphicFrame>
    </p:spTree>
    <p:extLst>
      <p:ext uri="{BB962C8B-B14F-4D97-AF65-F5344CB8AC3E}">
        <p14:creationId xmlns:p14="http://schemas.microsoft.com/office/powerpoint/2010/main" val="2918899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905AC-0C48-44AF-B5C9-119D16B045FA}"/>
              </a:ext>
            </a:extLst>
          </p:cNvPr>
          <p:cNvSpPr>
            <a:spLocks noGrp="1"/>
          </p:cNvSpPr>
          <p:nvPr>
            <p:ph type="title"/>
          </p:nvPr>
        </p:nvSpPr>
        <p:spPr/>
        <p:txBody>
          <a:bodyPr/>
          <a:lstStyle/>
          <a:p>
            <a:pPr algn="l"/>
            <a:r>
              <a:rPr lang="en-US" sz="4800" dirty="0"/>
              <a:t>    </a:t>
            </a:r>
            <a:r>
              <a:rPr kumimoji="0" lang="en-US" sz="3200" b="1" i="0" u="none" strike="noStrike" kern="1200" cap="all" spc="0" normalizeH="0" baseline="0" noProof="0" dirty="0">
                <a:ln>
                  <a:noFill/>
                </a:ln>
                <a:effectLst/>
                <a:uLnTx/>
                <a:uFillTx/>
                <a:latin typeface="Times New Roman" panose="02020603050405020304" pitchFamily="18" charset="0"/>
                <a:ea typeface="+mj-ea"/>
                <a:cs typeface="Times New Roman" panose="02020603050405020304" pitchFamily="18" charset="0"/>
              </a:rPr>
              <a:t>INTRODUCTION</a:t>
            </a:r>
            <a:endParaRPr lang="en-IN" sz="3200" dirty="0"/>
          </a:p>
        </p:txBody>
      </p:sp>
      <p:sp>
        <p:nvSpPr>
          <p:cNvPr id="3" name="Content Placeholder 2">
            <a:extLst>
              <a:ext uri="{FF2B5EF4-FFF2-40B4-BE49-F238E27FC236}">
                <a16:creationId xmlns:a16="http://schemas.microsoft.com/office/drawing/2014/main" id="{A7D60DB3-1F0D-7FB4-1FB0-02A00EB5409B}"/>
              </a:ext>
            </a:extLst>
          </p:cNvPr>
          <p:cNvSpPr>
            <a:spLocks noGrp="1"/>
          </p:cNvSpPr>
          <p:nvPr>
            <p:ph idx="1"/>
          </p:nvPr>
        </p:nvSpPr>
        <p:spPr>
          <a:xfrm>
            <a:off x="365919" y="1217612"/>
            <a:ext cx="9829800" cy="5715000"/>
          </a:xfrm>
        </p:spPr>
        <p:txBody>
          <a:bodyPr/>
          <a:lstStyle/>
          <a:p>
            <a:r>
              <a:rPr lang="en-US" sz="2000" b="1" dirty="0">
                <a:latin typeface="Times New Roman" panose="02020603050405020304" pitchFamily="18" charset="0"/>
                <a:cs typeface="Times New Roman" panose="02020603050405020304" pitchFamily="18" charset="0"/>
              </a:rPr>
              <a:t>Welcome to </a:t>
            </a:r>
            <a:r>
              <a:rPr lang="en-US" sz="2000" b="1" dirty="0" err="1">
                <a:latin typeface="Times New Roman" panose="02020603050405020304" pitchFamily="18" charset="0"/>
                <a:cs typeface="Times New Roman" panose="02020603050405020304" pitchFamily="18" charset="0"/>
              </a:rPr>
              <a:t>eduMe</a:t>
            </a:r>
            <a:r>
              <a:rPr lang="en-US" sz="2000" b="1" dirty="0">
                <a:latin typeface="Times New Roman" panose="02020603050405020304" pitchFamily="18" charset="0"/>
                <a:cs typeface="Times New Roman" panose="02020603050405020304" pitchFamily="18" charset="0"/>
              </a:rPr>
              <a:t>: Empowering Your Learning Journey</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At </a:t>
            </a:r>
            <a:r>
              <a:rPr lang="en-US" sz="2000" b="1" dirty="0" err="1">
                <a:latin typeface="Times New Roman" panose="02020603050405020304" pitchFamily="18" charset="0"/>
                <a:cs typeface="Times New Roman" panose="02020603050405020304" pitchFamily="18" charset="0"/>
              </a:rPr>
              <a:t>eduMe</a:t>
            </a:r>
            <a:r>
              <a:rPr lang="en-US" sz="2000" dirty="0">
                <a:latin typeface="Times New Roman" panose="02020603050405020304" pitchFamily="18" charset="0"/>
                <a:cs typeface="Times New Roman" panose="02020603050405020304" pitchFamily="18" charset="0"/>
              </a:rPr>
              <a:t>, we believe that education should be accessible, interactive, and personalized to meet your unique learning goals. Our platform is designed to provide learners of all levels with the tools and resources they need to excel in a wide range of subjects. Whether you're mastering new skills, preparing for exams, or deepening your knowledge in your field of interest, </a:t>
            </a:r>
            <a:r>
              <a:rPr lang="en-US" sz="2000" dirty="0" err="1">
                <a:latin typeface="Times New Roman" panose="02020603050405020304" pitchFamily="18" charset="0"/>
                <a:cs typeface="Times New Roman" panose="02020603050405020304" pitchFamily="18" charset="0"/>
              </a:rPr>
              <a:t>eduMe</a:t>
            </a:r>
            <a:r>
              <a:rPr lang="en-US" sz="2000" dirty="0">
                <a:latin typeface="Times New Roman" panose="02020603050405020304" pitchFamily="18" charset="0"/>
                <a:cs typeface="Times New Roman" panose="02020603050405020304" pitchFamily="18" charset="0"/>
              </a:rPr>
              <a:t> is here to guide you every step of the way.</a:t>
            </a:r>
          </a:p>
          <a:p>
            <a:pPr marL="0" indent="0">
              <a:buNone/>
            </a:pPr>
            <a:r>
              <a:rPr lang="en-US" sz="2000" dirty="0">
                <a:latin typeface="Times New Roman" panose="02020603050405020304" pitchFamily="18" charset="0"/>
                <a:cs typeface="Times New Roman" panose="02020603050405020304" pitchFamily="18" charset="0"/>
              </a:rPr>
              <a:t>With expert-led courses, interactive </a:t>
            </a:r>
            <a:r>
              <a:rPr lang="en-US" sz="2000" dirty="0" err="1">
                <a:latin typeface="Times New Roman" panose="02020603050405020304" pitchFamily="18" charset="0"/>
                <a:cs typeface="Times New Roman" panose="02020603050405020304" pitchFamily="18" charset="0"/>
              </a:rPr>
              <a:t>lessons,and</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practical challenges, you'll not only learn </a:t>
            </a:r>
          </a:p>
          <a:p>
            <a:pPr marL="0" indent="0">
              <a:buNone/>
            </a:pPr>
            <a:r>
              <a:rPr lang="en-US" sz="2000" dirty="0">
                <a:latin typeface="Times New Roman" panose="02020603050405020304" pitchFamily="18" charset="0"/>
                <a:cs typeface="Times New Roman" panose="02020603050405020304" pitchFamily="18" charset="0"/>
              </a:rPr>
              <a:t>but also apply what you've learned in </a:t>
            </a:r>
          </a:p>
          <a:p>
            <a:pPr marL="0" indent="0">
              <a:buNone/>
            </a:pPr>
            <a:r>
              <a:rPr lang="en-US" sz="2000" dirty="0">
                <a:latin typeface="Times New Roman" panose="02020603050405020304" pitchFamily="18" charset="0"/>
                <a:cs typeface="Times New Roman" panose="02020603050405020304" pitchFamily="18" charset="0"/>
              </a:rPr>
              <a:t>real-world scenarios. Join a community of </a:t>
            </a:r>
          </a:p>
          <a:p>
            <a:pPr marL="0" indent="0">
              <a:buNone/>
            </a:pPr>
            <a:r>
              <a:rPr lang="en-US" sz="2000" dirty="0">
                <a:latin typeface="Times New Roman" panose="02020603050405020304" pitchFamily="18" charset="0"/>
                <a:cs typeface="Times New Roman" panose="02020603050405020304" pitchFamily="18" charset="0"/>
              </a:rPr>
              <a:t>passionate learners, and let's embark </a:t>
            </a:r>
          </a:p>
          <a:p>
            <a:pPr marL="0" indent="0">
              <a:buNone/>
            </a:pPr>
            <a:r>
              <a:rPr lang="en-US" sz="2000" dirty="0">
                <a:latin typeface="Times New Roman" panose="02020603050405020304" pitchFamily="18" charset="0"/>
                <a:cs typeface="Times New Roman" panose="02020603050405020304" pitchFamily="18" charset="0"/>
              </a:rPr>
              <a:t>on a journey of growth and success—together.</a:t>
            </a:r>
          </a:p>
        </p:txBody>
      </p:sp>
      <p:sp>
        <p:nvSpPr>
          <p:cNvPr id="4" name="Slide Number Placeholder 3">
            <a:extLst>
              <a:ext uri="{FF2B5EF4-FFF2-40B4-BE49-F238E27FC236}">
                <a16:creationId xmlns:a16="http://schemas.microsoft.com/office/drawing/2014/main" id="{D980F97A-8D72-0CAB-1406-E15DFA503479}"/>
              </a:ext>
            </a:extLst>
          </p:cNvPr>
          <p:cNvSpPr>
            <a:spLocks noGrp="1"/>
          </p:cNvSpPr>
          <p:nvPr>
            <p:ph type="sldNum" sz="quarter" idx="12"/>
          </p:nvPr>
        </p:nvSpPr>
        <p:spPr/>
        <p:txBody>
          <a:bodyPr/>
          <a:lstStyle/>
          <a:p>
            <a:fld id="{8BD8F058-9003-4658-AA47-7D4800AF7EA2}" type="slidenum">
              <a:rPr lang="en-US" smtClean="0"/>
              <a:pPr/>
              <a:t>3</a:t>
            </a:fld>
            <a:endParaRPr lang="en-US"/>
          </a:p>
        </p:txBody>
      </p:sp>
      <p:pic>
        <p:nvPicPr>
          <p:cNvPr id="9" name="Picture 8">
            <a:extLst>
              <a:ext uri="{FF2B5EF4-FFF2-40B4-BE49-F238E27FC236}">
                <a16:creationId xmlns:a16="http://schemas.microsoft.com/office/drawing/2014/main" id="{48755DBC-9D3F-8873-BA3F-ABBCBA619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1788" y="3198812"/>
            <a:ext cx="5042803" cy="4458922"/>
          </a:xfrm>
          <a:prstGeom prst="rect">
            <a:avLst/>
          </a:prstGeom>
        </p:spPr>
      </p:pic>
    </p:spTree>
    <p:extLst>
      <p:ext uri="{BB962C8B-B14F-4D97-AF65-F5344CB8AC3E}">
        <p14:creationId xmlns:p14="http://schemas.microsoft.com/office/powerpoint/2010/main" val="993337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D1EA-55B8-1637-230A-1D6557738804}"/>
              </a:ext>
            </a:extLst>
          </p:cNvPr>
          <p:cNvSpPr>
            <a:spLocks noGrp="1"/>
          </p:cNvSpPr>
          <p:nvPr>
            <p:ph type="title"/>
          </p:nvPr>
        </p:nvSpPr>
        <p:spPr/>
        <p:txBody>
          <a:bodyPr/>
          <a:lstStyle/>
          <a:p>
            <a:pPr algn="l"/>
            <a:r>
              <a:rPr lang="en-US" sz="4400" dirty="0"/>
              <a:t>    </a:t>
            </a:r>
            <a:r>
              <a:rPr kumimoji="0" lang="en-US" sz="2800" b="1" i="0" u="none" strike="noStrike" kern="1200" spc="0" normalizeH="0" baseline="0" noProof="0" dirty="0">
                <a:ln>
                  <a:noFill/>
                </a:ln>
                <a:effectLst/>
                <a:uLnTx/>
                <a:uFillTx/>
                <a:latin typeface="Times New Roman" panose="02020603050405020304" pitchFamily="18" charset="0"/>
                <a:ea typeface="+mj-ea"/>
                <a:cs typeface="Times New Roman" panose="02020603050405020304" pitchFamily="18" charset="0"/>
              </a:rPr>
              <a:t>Software/ </a:t>
            </a:r>
            <a:r>
              <a:rPr kumimoji="0" lang="en-US" sz="2800" b="1" i="0" u="none" strike="noStrike" kern="1200" spc="0" normalizeH="0" baseline="0" noProof="0" dirty="0" err="1">
                <a:ln>
                  <a:noFill/>
                </a:ln>
                <a:effectLst/>
                <a:uLnTx/>
                <a:uFillTx/>
                <a:latin typeface="Times New Roman" panose="02020603050405020304" pitchFamily="18" charset="0"/>
                <a:ea typeface="+mj-ea"/>
                <a:cs typeface="Times New Roman" panose="02020603050405020304" pitchFamily="18" charset="0"/>
              </a:rPr>
              <a:t>Hardwork</a:t>
            </a:r>
            <a:r>
              <a:rPr kumimoji="0" lang="en-US" sz="2800" b="1" i="0" u="none" strike="noStrike" kern="1200" spc="0" normalizeH="0" baseline="0" noProof="0" dirty="0">
                <a:ln>
                  <a:noFill/>
                </a:ln>
                <a:effectLst/>
                <a:uLnTx/>
                <a:uFillTx/>
                <a:latin typeface="Times New Roman" panose="02020603050405020304" pitchFamily="18" charset="0"/>
                <a:ea typeface="+mj-ea"/>
                <a:cs typeface="Times New Roman" panose="02020603050405020304" pitchFamily="18" charset="0"/>
              </a:rPr>
              <a:t> Requirements</a:t>
            </a:r>
            <a:endParaRPr lang="en-IN" sz="2800" b="1" dirty="0"/>
          </a:p>
        </p:txBody>
      </p:sp>
      <p:sp>
        <p:nvSpPr>
          <p:cNvPr id="3" name="Content Placeholder 2">
            <a:extLst>
              <a:ext uri="{FF2B5EF4-FFF2-40B4-BE49-F238E27FC236}">
                <a16:creationId xmlns:a16="http://schemas.microsoft.com/office/drawing/2014/main" id="{28A4505A-DC21-912E-BF24-C820318D04F0}"/>
              </a:ext>
            </a:extLst>
          </p:cNvPr>
          <p:cNvSpPr>
            <a:spLocks noGrp="1"/>
          </p:cNvSpPr>
          <p:nvPr>
            <p:ph idx="1"/>
          </p:nvPr>
        </p:nvSpPr>
        <p:spPr>
          <a:xfrm>
            <a:off x="327819" y="1293812"/>
            <a:ext cx="9906000" cy="5562600"/>
          </a:xfrm>
        </p:spPr>
        <p:txBody>
          <a:bodyPr/>
          <a:lstStyle/>
          <a:p>
            <a:pPr marL="0" indent="0">
              <a:spcAft>
                <a:spcPts val="600"/>
              </a:spcAft>
              <a:buNone/>
            </a:pPr>
            <a:r>
              <a:rPr lang="en-IN" sz="2400" b="1" dirty="0">
                <a:latin typeface="Times New Roman" panose="02020603050405020304" pitchFamily="18" charset="0"/>
                <a:cs typeface="Times New Roman" panose="02020603050405020304" pitchFamily="18" charset="0"/>
              </a:rPr>
              <a:t>Software requirements:</a:t>
            </a:r>
          </a:p>
          <a:p>
            <a:pPr marL="0" indent="0" algn="just">
              <a:buNone/>
            </a:pPr>
            <a:r>
              <a:rPr lang="en-IN" sz="2000" b="1" dirty="0">
                <a:latin typeface="Times New Roman" panose="02020603050405020304" pitchFamily="18" charset="0"/>
                <a:cs typeface="Times New Roman" panose="02020603050405020304" pitchFamily="18" charset="0"/>
              </a:rPr>
              <a:t>Frontend: </a:t>
            </a:r>
          </a:p>
          <a:p>
            <a:pPr marL="0" indent="0" algn="just">
              <a:buNone/>
            </a:pPr>
            <a:r>
              <a:rPr lang="en-IN" sz="1800" dirty="0">
                <a:latin typeface="Times New Roman" panose="02020603050405020304" pitchFamily="18" charset="0"/>
                <a:cs typeface="Times New Roman" panose="02020603050405020304" pitchFamily="18" charset="0"/>
              </a:rPr>
              <a:t>React.js: A JavaScript library for building user interfaces. </a:t>
            </a:r>
          </a:p>
          <a:p>
            <a:pPr marL="0" indent="0" algn="just">
              <a:buNone/>
            </a:pPr>
            <a:r>
              <a:rPr lang="en-IN" sz="1800" dirty="0">
                <a:latin typeface="Times New Roman" panose="02020603050405020304" pitchFamily="18" charset="0"/>
                <a:cs typeface="Times New Roman" panose="02020603050405020304" pitchFamily="18" charset="0"/>
              </a:rPr>
              <a:t>React Router: For handling routing in the application. </a:t>
            </a:r>
          </a:p>
          <a:p>
            <a:pPr marL="0" indent="0" algn="just">
              <a:buNone/>
            </a:pPr>
            <a:r>
              <a:rPr lang="en-IN" sz="1800" dirty="0">
                <a:latin typeface="Times New Roman" panose="02020603050405020304" pitchFamily="18" charset="0"/>
                <a:cs typeface="Times New Roman" panose="02020603050405020304" pitchFamily="18" charset="0"/>
              </a:rPr>
              <a:t>Tailwind CSS (or any CSS framework): For styling the application. </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Backend: </a:t>
            </a:r>
          </a:p>
          <a:p>
            <a:pPr marL="0" indent="0" algn="just">
              <a:buNone/>
            </a:pPr>
            <a:r>
              <a:rPr lang="en-IN" sz="1800" dirty="0">
                <a:latin typeface="Times New Roman" panose="02020603050405020304" pitchFamily="18" charset="0"/>
                <a:cs typeface="Times New Roman" panose="02020603050405020304" pitchFamily="18" charset="0"/>
              </a:rPr>
              <a:t>Node.js: JavaScript runtime for server-side development. </a:t>
            </a:r>
          </a:p>
          <a:p>
            <a:pPr marL="0" indent="0" algn="just">
              <a:buNone/>
            </a:pPr>
            <a:r>
              <a:rPr lang="en-IN" sz="1800" dirty="0">
                <a:latin typeface="Times New Roman" panose="02020603050405020304" pitchFamily="18" charset="0"/>
                <a:cs typeface="Times New Roman" panose="02020603050405020304" pitchFamily="18" charset="0"/>
              </a:rPr>
              <a:t>Express.js: Web framework for Node.js to build APIs. </a:t>
            </a:r>
          </a:p>
          <a:p>
            <a:pPr marL="0" indent="0" algn="just">
              <a:buNone/>
            </a:pPr>
            <a:r>
              <a:rPr lang="en-IN" sz="1800" dirty="0">
                <a:latin typeface="Times New Roman" panose="02020603050405020304" pitchFamily="18" charset="0"/>
                <a:cs typeface="Times New Roman" panose="02020603050405020304" pitchFamily="18" charset="0"/>
              </a:rPr>
              <a:t>MongoDB: NoSQL database for data storage. </a:t>
            </a:r>
          </a:p>
          <a:p>
            <a:pPr marL="0" indent="0" algn="just">
              <a:buNone/>
            </a:pPr>
            <a:endParaRPr lang="en-IN" sz="1800"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Development Tools: </a:t>
            </a:r>
          </a:p>
          <a:p>
            <a:pPr marL="0" indent="0" algn="just">
              <a:buNone/>
            </a:pPr>
            <a:r>
              <a:rPr lang="en-IN" sz="1800" dirty="0">
                <a:latin typeface="Times New Roman" panose="02020603050405020304" pitchFamily="18" charset="0"/>
                <a:cs typeface="Times New Roman" panose="02020603050405020304" pitchFamily="18" charset="0"/>
              </a:rPr>
              <a:t>Code Editor: Visual Studio Code (or any preferred IDE). </a:t>
            </a:r>
          </a:p>
          <a:p>
            <a:pPr marL="0" indent="0" algn="just">
              <a:buNone/>
            </a:pPr>
            <a:r>
              <a:rPr lang="en-IN" sz="1800" dirty="0">
                <a:latin typeface="Times New Roman" panose="02020603050405020304" pitchFamily="18" charset="0"/>
                <a:cs typeface="Times New Roman" panose="02020603050405020304" pitchFamily="18" charset="0"/>
              </a:rPr>
              <a:t>Postman: For testing API endpoints. </a:t>
            </a:r>
          </a:p>
          <a:p>
            <a:pPr marL="0" indent="0" algn="just">
              <a:buNone/>
            </a:pPr>
            <a:r>
              <a:rPr lang="en-IN" sz="1800" dirty="0">
                <a:latin typeface="Times New Roman" panose="02020603050405020304" pitchFamily="18" charset="0"/>
                <a:cs typeface="Times New Roman" panose="02020603050405020304" pitchFamily="18" charset="0"/>
              </a:rPr>
              <a:t>Git: Version control system for managing codebase. </a:t>
            </a:r>
          </a:p>
          <a:p>
            <a:pPr marL="0" indent="0" algn="just">
              <a:buNone/>
            </a:pPr>
            <a:r>
              <a:rPr lang="en-IN" sz="1800" dirty="0" err="1">
                <a:latin typeface="Times New Roman" panose="02020603050405020304" pitchFamily="18" charset="0"/>
                <a:cs typeface="Times New Roman" panose="02020603050405020304" pitchFamily="18" charset="0"/>
              </a:rPr>
              <a:t>npm</a:t>
            </a:r>
            <a:r>
              <a:rPr lang="en-IN" sz="1800" dirty="0">
                <a:latin typeface="Times New Roman" panose="02020603050405020304" pitchFamily="18" charset="0"/>
                <a:cs typeface="Times New Roman" panose="02020603050405020304" pitchFamily="18" charset="0"/>
              </a:rPr>
              <a:t>: Package managers for managing project dependencies. </a:t>
            </a:r>
          </a:p>
        </p:txBody>
      </p:sp>
      <p:sp>
        <p:nvSpPr>
          <p:cNvPr id="4" name="Slide Number Placeholder 3">
            <a:extLst>
              <a:ext uri="{FF2B5EF4-FFF2-40B4-BE49-F238E27FC236}">
                <a16:creationId xmlns:a16="http://schemas.microsoft.com/office/drawing/2014/main" id="{1CE90776-54B4-D9F4-D001-0655312FF0DA}"/>
              </a:ext>
            </a:extLst>
          </p:cNvPr>
          <p:cNvSpPr>
            <a:spLocks noGrp="1"/>
          </p:cNvSpPr>
          <p:nvPr>
            <p:ph type="sldNum" sz="quarter" idx="12"/>
          </p:nvPr>
        </p:nvSpPr>
        <p:spPr/>
        <p:txBody>
          <a:bodyPr/>
          <a:lstStyle/>
          <a:p>
            <a:fld id="{8BD8F058-9003-4658-AA47-7D4800AF7EA2}" type="slidenum">
              <a:rPr lang="en-US" smtClean="0"/>
              <a:pPr/>
              <a:t>4</a:t>
            </a:fld>
            <a:endParaRPr lang="en-US"/>
          </a:p>
        </p:txBody>
      </p:sp>
    </p:spTree>
    <p:extLst>
      <p:ext uri="{BB962C8B-B14F-4D97-AF65-F5344CB8AC3E}">
        <p14:creationId xmlns:p14="http://schemas.microsoft.com/office/powerpoint/2010/main" val="206457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16E51-8E4E-FB7E-A123-93F25FF362C3}"/>
              </a:ext>
            </a:extLst>
          </p:cNvPr>
          <p:cNvSpPr>
            <a:spLocks noGrp="1"/>
          </p:cNvSpPr>
          <p:nvPr>
            <p:ph type="title"/>
          </p:nvPr>
        </p:nvSpPr>
        <p:spPr/>
        <p:txBody>
          <a:bodyPr/>
          <a:lstStyle/>
          <a:p>
            <a:pPr algn="l"/>
            <a:r>
              <a:rPr lang="en-US" sz="4400" dirty="0"/>
              <a:t> </a:t>
            </a:r>
            <a:r>
              <a:rPr kumimoji="0" lang="en-US" sz="2800" b="1" i="0" u="none" strike="noStrike" kern="1200" spc="0" normalizeH="0" baseline="0" noProof="0" dirty="0">
                <a:ln>
                  <a:noFill/>
                </a:ln>
                <a:effectLst/>
                <a:uLnTx/>
                <a:uFillTx/>
                <a:latin typeface="Times New Roman" panose="02020603050405020304" pitchFamily="18" charset="0"/>
                <a:ea typeface="+mj-ea"/>
                <a:cs typeface="Times New Roman" panose="02020603050405020304" pitchFamily="18" charset="0"/>
              </a:rPr>
              <a:t>Software/ </a:t>
            </a:r>
            <a:r>
              <a:rPr kumimoji="0" lang="en-US" sz="2800" b="1" i="0" u="none" strike="noStrike" kern="1200" spc="0" normalizeH="0" baseline="0" noProof="0" dirty="0" err="1">
                <a:ln>
                  <a:noFill/>
                </a:ln>
                <a:effectLst/>
                <a:uLnTx/>
                <a:uFillTx/>
                <a:latin typeface="Times New Roman" panose="02020603050405020304" pitchFamily="18" charset="0"/>
                <a:ea typeface="+mj-ea"/>
                <a:cs typeface="Times New Roman" panose="02020603050405020304" pitchFamily="18" charset="0"/>
              </a:rPr>
              <a:t>Hardwork</a:t>
            </a:r>
            <a:r>
              <a:rPr kumimoji="0" lang="en-US" sz="2800" b="1" i="0" u="none" strike="noStrike" kern="1200" spc="0" normalizeH="0" baseline="0" noProof="0" dirty="0">
                <a:ln>
                  <a:noFill/>
                </a:ln>
                <a:effectLst/>
                <a:uLnTx/>
                <a:uFillTx/>
                <a:latin typeface="Times New Roman" panose="02020603050405020304" pitchFamily="18" charset="0"/>
                <a:ea typeface="+mj-ea"/>
                <a:cs typeface="Times New Roman" panose="02020603050405020304" pitchFamily="18" charset="0"/>
              </a:rPr>
              <a:t> Requirements</a:t>
            </a:r>
            <a:endParaRPr lang="en-IN" sz="28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007FA71-E4E4-96C2-8991-A1C0EEC8FF25}"/>
              </a:ext>
            </a:extLst>
          </p:cNvPr>
          <p:cNvSpPr>
            <a:spLocks noGrp="1"/>
          </p:cNvSpPr>
          <p:nvPr>
            <p:ph type="sldNum" sz="quarter" idx="12"/>
          </p:nvPr>
        </p:nvSpPr>
        <p:spPr/>
        <p:txBody>
          <a:bodyPr/>
          <a:lstStyle/>
          <a:p>
            <a:fld id="{8BD8F058-9003-4658-AA47-7D4800AF7EA2}" type="slidenum">
              <a:rPr lang="en-US" smtClean="0"/>
              <a:pPr/>
              <a:t>5</a:t>
            </a:fld>
            <a:endParaRPr lang="en-US"/>
          </a:p>
        </p:txBody>
      </p:sp>
      <p:sp>
        <p:nvSpPr>
          <p:cNvPr id="9" name="TextBox 8">
            <a:extLst>
              <a:ext uri="{FF2B5EF4-FFF2-40B4-BE49-F238E27FC236}">
                <a16:creationId xmlns:a16="http://schemas.microsoft.com/office/drawing/2014/main" id="{2A022874-DD2C-7F76-4F06-BF1821C3C780}"/>
              </a:ext>
            </a:extLst>
          </p:cNvPr>
          <p:cNvSpPr txBox="1"/>
          <p:nvPr/>
        </p:nvSpPr>
        <p:spPr>
          <a:xfrm>
            <a:off x="428909" y="1293812"/>
            <a:ext cx="9703819" cy="6093976"/>
          </a:xfrm>
          <a:prstGeom prst="rect">
            <a:avLst/>
          </a:prstGeom>
          <a:noFill/>
        </p:spPr>
        <p:txBody>
          <a:bodyPr wrap="square">
            <a:spAutoFit/>
          </a:bodyPr>
          <a:lstStyle/>
          <a:p>
            <a:pPr marL="0" indent="0">
              <a:spcAft>
                <a:spcPts val="600"/>
              </a:spcAft>
              <a:buNone/>
            </a:pPr>
            <a:r>
              <a:rPr lang="en-IN" sz="2400" b="1" dirty="0">
                <a:latin typeface="Times New Roman" panose="02020603050405020304" pitchFamily="18" charset="0"/>
                <a:cs typeface="Times New Roman" panose="02020603050405020304" pitchFamily="18" charset="0"/>
              </a:rPr>
              <a:t>Hardware requirements:</a:t>
            </a:r>
          </a:p>
          <a:p>
            <a:pPr marL="0" indent="0">
              <a:spcAft>
                <a:spcPts val="600"/>
              </a:spcAft>
              <a:buNone/>
            </a:pPr>
            <a:endParaRPr lang="en-IN" sz="2400" b="1" dirty="0">
              <a:latin typeface="Times New Roman" panose="02020603050405020304" pitchFamily="18" charset="0"/>
              <a:cs typeface="Times New Roman" panose="02020603050405020304" pitchFamily="18" charset="0"/>
            </a:endParaRPr>
          </a:p>
          <a:p>
            <a:pPr marL="0" indent="0" algn="just">
              <a:buNone/>
            </a:pPr>
            <a:r>
              <a:rPr lang="en-IN" sz="2000" b="1" dirty="0">
                <a:latin typeface="Times New Roman" panose="02020603050405020304" pitchFamily="18" charset="0"/>
                <a:cs typeface="Times New Roman" panose="02020603050405020304" pitchFamily="18" charset="0"/>
              </a:rPr>
              <a:t>For development: </a:t>
            </a:r>
          </a:p>
          <a:p>
            <a:pPr marL="457200" indent="-457200" algn="just">
              <a:buFont typeface="+mj-lt"/>
              <a:buAutoNum type="arabicPeriod"/>
            </a:pPr>
            <a:endParaRPr lang="en-IN"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Processor</a:t>
            </a:r>
            <a:r>
              <a:rPr lang="en-US" dirty="0">
                <a:latin typeface="Times New Roman" panose="02020603050405020304" pitchFamily="18" charset="0"/>
                <a:cs typeface="Times New Roman" panose="02020603050405020304" pitchFamily="18" charset="0"/>
              </a:rPr>
              <a:t>: Intel Core i5 or equivalent (or higher). </a:t>
            </a: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RAM:</a:t>
            </a:r>
            <a:r>
              <a:rPr lang="en-US" dirty="0">
                <a:latin typeface="Times New Roman" panose="02020603050405020304" pitchFamily="18" charset="0"/>
                <a:cs typeface="Times New Roman" panose="02020603050405020304" pitchFamily="18" charset="0"/>
              </a:rPr>
              <a:t> Minimum 8 GB (16 GB recommended for smooth performance). </a:t>
            </a: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Storage:</a:t>
            </a:r>
            <a:r>
              <a:rPr lang="en-US" dirty="0">
                <a:latin typeface="Times New Roman" panose="02020603050405020304" pitchFamily="18" charset="0"/>
                <a:cs typeface="Times New Roman" panose="02020603050405020304" pitchFamily="18" charset="0"/>
              </a:rPr>
              <a:t> At least 256 GB SSD for faster read/write speeds. </a:t>
            </a: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Operating System:</a:t>
            </a:r>
            <a:r>
              <a:rPr lang="en-US" dirty="0">
                <a:latin typeface="Times New Roman" panose="02020603050405020304" pitchFamily="18" charset="0"/>
                <a:cs typeface="Times New Roman" panose="02020603050405020304" pitchFamily="18" charset="0"/>
              </a:rPr>
              <a:t> Windows 10/11, macOS, or a Linux distribution.</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For Users:</a:t>
            </a:r>
          </a:p>
          <a:p>
            <a:pPr marL="0" indent="0" algn="just">
              <a:buNone/>
            </a:pPr>
            <a:endParaRPr lang="en-US" sz="2000" b="1" dirty="0">
              <a:latin typeface="Times New Roman" panose="02020603050405020304" pitchFamily="18" charset="0"/>
              <a:cs typeface="Times New Roman" panose="02020603050405020304" pitchFamily="18" charset="0"/>
            </a:endParaRPr>
          </a:p>
          <a:p>
            <a:pPr marL="285750" indent="-285750">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Device</a:t>
            </a:r>
            <a:r>
              <a:rPr lang="en-IN" dirty="0">
                <a:latin typeface="Times New Roman" panose="02020603050405020304" pitchFamily="18" charset="0"/>
                <a:cs typeface="Times New Roman" panose="02020603050405020304" pitchFamily="18" charset="0"/>
              </a:rPr>
              <a:t>: Desktop computer, laptop, or tablet.</a:t>
            </a:r>
          </a:p>
          <a:p>
            <a:pPr marL="285750" indent="-285750">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Processor</a:t>
            </a:r>
            <a:r>
              <a:rPr lang="en-IN" dirty="0">
                <a:latin typeface="Times New Roman" panose="02020603050405020304" pitchFamily="18" charset="0"/>
                <a:cs typeface="Times New Roman" panose="02020603050405020304" pitchFamily="18" charset="0"/>
              </a:rPr>
              <a:t>: Intel Core i3 or equivalent (or higher).</a:t>
            </a:r>
          </a:p>
          <a:p>
            <a:pPr marL="285750" indent="-285750">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RAM</a:t>
            </a:r>
            <a:r>
              <a:rPr lang="en-IN" dirty="0">
                <a:latin typeface="Times New Roman" panose="02020603050405020304" pitchFamily="18" charset="0"/>
                <a:cs typeface="Times New Roman" panose="02020603050405020304" pitchFamily="18" charset="0"/>
              </a:rPr>
              <a:t>: Minimum 4 GB (8 GB recommended for optimal performance).</a:t>
            </a:r>
          </a:p>
          <a:p>
            <a:pPr marL="285750" indent="-285750">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Internet Connection</a:t>
            </a:r>
            <a:r>
              <a:rPr lang="en-IN" dirty="0">
                <a:latin typeface="Times New Roman" panose="02020603050405020304" pitchFamily="18" charset="0"/>
                <a:cs typeface="Times New Roman" panose="02020603050405020304" pitchFamily="18" charset="0"/>
              </a:rPr>
              <a:t>: Stable broadband connection (for video consultations).</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575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C7B4-14CA-58ED-AEF4-C6B7181002E6}"/>
              </a:ext>
            </a:extLst>
          </p:cNvPr>
          <p:cNvSpPr>
            <a:spLocks noGrp="1"/>
          </p:cNvSpPr>
          <p:nvPr>
            <p:ph type="title"/>
          </p:nvPr>
        </p:nvSpPr>
        <p:spPr>
          <a:xfrm>
            <a:off x="0" y="19313"/>
            <a:ext cx="7481160" cy="968199"/>
          </a:xfrm>
        </p:spPr>
        <p:txBody>
          <a:bodyPr/>
          <a:lstStyle/>
          <a:p>
            <a:pPr algn="l"/>
            <a:r>
              <a:rPr lang="en-IN" sz="2400" b="1" dirty="0">
                <a:latin typeface="Times New Roman" panose="02020603050405020304" pitchFamily="18" charset="0"/>
                <a:cs typeface="Times New Roman" panose="02020603050405020304" pitchFamily="18" charset="0"/>
              </a:rPr>
              <a:t>      Feasibility Study</a:t>
            </a:r>
            <a:endParaRPr lang="en-IN" dirty="0"/>
          </a:p>
        </p:txBody>
      </p:sp>
      <p:sp>
        <p:nvSpPr>
          <p:cNvPr id="3" name="Content Placeholder 2">
            <a:extLst>
              <a:ext uri="{FF2B5EF4-FFF2-40B4-BE49-F238E27FC236}">
                <a16:creationId xmlns:a16="http://schemas.microsoft.com/office/drawing/2014/main" id="{2C617C83-9436-6BB9-C309-C86F3216BD38}"/>
              </a:ext>
            </a:extLst>
          </p:cNvPr>
          <p:cNvSpPr>
            <a:spLocks noGrp="1"/>
          </p:cNvSpPr>
          <p:nvPr>
            <p:ph idx="1"/>
          </p:nvPr>
        </p:nvSpPr>
        <p:spPr>
          <a:xfrm>
            <a:off x="497994" y="1149750"/>
            <a:ext cx="9535564" cy="6011462"/>
          </a:xfrm>
        </p:spPr>
        <p:txBody>
          <a:bodyPr/>
          <a:lstStyle/>
          <a:p>
            <a:pPr marL="0" indent="0">
              <a:spcBef>
                <a:spcPts val="1800"/>
              </a:spcBef>
              <a:buNone/>
            </a:pPr>
            <a:r>
              <a:rPr lang="en-US" sz="2000" dirty="0"/>
              <a:t>The feasibility study for </a:t>
            </a:r>
            <a:r>
              <a:rPr lang="en-US" sz="2000" b="1" dirty="0" err="1"/>
              <a:t>eduMe</a:t>
            </a:r>
            <a:r>
              <a:rPr lang="en-US" sz="2000" dirty="0"/>
              <a:t> evaluates the platform’s potential to offer accessible, interactive learning to a broad audience. With increasing demand for online education, </a:t>
            </a:r>
            <a:r>
              <a:rPr lang="en-US" sz="2000" b="1" dirty="0" err="1"/>
              <a:t>eduMe</a:t>
            </a:r>
            <a:r>
              <a:rPr lang="en-US" sz="2000" dirty="0"/>
              <a:t> leverages scalable technology, expert content, and a user-friendly interface to meet learners' needs.</a:t>
            </a:r>
            <a:endParaRPr lang="en-IN" sz="3600" b="1" dirty="0">
              <a:latin typeface="Times New Roman" panose="02020603050405020304" pitchFamily="18" charset="0"/>
              <a:cs typeface="Times New Roman" panose="02020603050405020304" pitchFamily="18" charset="0"/>
            </a:endParaRPr>
          </a:p>
          <a:p>
            <a:pPr marL="457200" indent="-457200">
              <a:spcBef>
                <a:spcPts val="1800"/>
              </a:spcBef>
              <a:buFont typeface="+mj-lt"/>
              <a:buAutoNum type="arabicPeriod"/>
            </a:pPr>
            <a:r>
              <a:rPr lang="en-IN" sz="2000" b="1" dirty="0">
                <a:latin typeface="Times New Roman" panose="02020603050405020304" pitchFamily="18" charset="0"/>
                <a:cs typeface="Times New Roman" panose="02020603050405020304" pitchFamily="18" charset="0"/>
              </a:rPr>
              <a:t>Technical Feasibility :-</a:t>
            </a:r>
          </a:p>
          <a:p>
            <a:pPr>
              <a:spcBef>
                <a:spcPts val="1800"/>
              </a:spcBef>
              <a:spcAft>
                <a:spcPts val="1200"/>
              </a:spcAft>
            </a:pPr>
            <a:r>
              <a:rPr lang="en-IN" sz="2000" b="1" dirty="0">
                <a:latin typeface="Times New Roman" panose="02020603050405020304" pitchFamily="18" charset="0"/>
                <a:cs typeface="Times New Roman" panose="02020603050405020304" pitchFamily="18" charset="0"/>
              </a:rPr>
              <a:t>Technology Stack:</a:t>
            </a:r>
          </a:p>
          <a:p>
            <a:pPr algn="l">
              <a:buFont typeface="Wingdings" panose="05000000000000000000" pitchFamily="2" charset="2"/>
              <a:buChar char="q"/>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MongoDB: NoSQL database for flexible data storage.</a:t>
            </a: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Express.js: Backend framework for building APIs.</a:t>
            </a: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React: Frontend library for building user interfaces.</a:t>
            </a:r>
            <a:endParaRPr lang="en-IN" sz="1800" b="0" i="0" dirty="0">
              <a:solidFill>
                <a:srgbClr val="000000"/>
              </a:solidFill>
              <a:effectLst/>
              <a:latin typeface="Times New Roman" panose="02020603050405020304" pitchFamily="18" charset="0"/>
              <a:cs typeface="Times New Roman" panose="02020603050405020304" pitchFamily="18" charset="0"/>
            </a:endParaRPr>
          </a:p>
          <a:p>
            <a:pPr algn="l">
              <a:spcAft>
                <a:spcPts val="1200"/>
              </a:spcAft>
              <a:buFont typeface="Wingdings" panose="05000000000000000000" pitchFamily="2" charset="2"/>
              <a:buChar char="q"/>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Node.js: Server environment for handling requests.</a:t>
            </a:r>
            <a:endParaRPr lang="en-IN" sz="1800" b="0" i="0" dirty="0">
              <a:solidFill>
                <a:srgbClr val="000000"/>
              </a:solidFill>
              <a:effectLst/>
              <a:latin typeface="Times New Roman" panose="02020603050405020304" pitchFamily="18" charset="0"/>
              <a:cs typeface="Times New Roman" panose="02020603050405020304" pitchFamily="18" charset="0"/>
            </a:endParaRPr>
          </a:p>
          <a:p>
            <a:pPr marL="457200" indent="-457200">
              <a:spcBef>
                <a:spcPts val="1800"/>
              </a:spcBef>
              <a:buFont typeface="+mj-lt"/>
              <a:buAutoNum type="arabicPeriod" startAt="2"/>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Operational Feasibility :-</a:t>
            </a:r>
          </a:p>
          <a:p>
            <a:pPr>
              <a:spcBef>
                <a:spcPts val="1800"/>
              </a:spcBef>
              <a:spcAft>
                <a:spcPts val="1200"/>
              </a:spcAft>
            </a:pPr>
            <a:r>
              <a:rPr lang="en-IN" sz="2000" b="1" dirty="0">
                <a:solidFill>
                  <a:srgbClr val="000000"/>
                </a:solidFill>
                <a:latin typeface="Times New Roman" panose="02020603050405020304" pitchFamily="18" charset="0"/>
                <a:cs typeface="Times New Roman" panose="02020603050405020304" pitchFamily="18" charset="0"/>
              </a:rPr>
              <a:t>Resources Required:</a:t>
            </a:r>
          </a:p>
          <a:p>
            <a:pPr algn="l">
              <a:buFont typeface="Wingdings" panose="05000000000000000000" pitchFamily="2" charset="2"/>
              <a:buChar char="q"/>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Development tools (IDE, version control).</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Hosting services (AWS, Heroku).</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spcBef>
                <a:spcPts val="1800"/>
              </a:spcBef>
            </a:pPr>
            <a:endParaRPr lang="en-IN" sz="2000" b="1" dirty="0">
              <a:solidFill>
                <a:srgbClr val="000000"/>
              </a:solidFill>
              <a:latin typeface="Times New Roman" panose="02020603050405020304" pitchFamily="18" charset="0"/>
              <a:cs typeface="Times New Roman" panose="02020603050405020304" pitchFamily="18" charset="0"/>
            </a:endParaRPr>
          </a:p>
          <a:p>
            <a:pPr>
              <a:spcBef>
                <a:spcPts val="1800"/>
              </a:spcBef>
            </a:pP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457200" indent="-457200">
              <a:spcBef>
                <a:spcPts val="1800"/>
              </a:spcBef>
              <a:buFont typeface="+mj-lt"/>
              <a:buAutoNum type="arabicPeriod" startAt="2"/>
            </a:pPr>
            <a:endParaRPr lang="en-IN" sz="2000" b="1" dirty="0">
              <a:latin typeface="Times New Roman" panose="02020603050405020304" pitchFamily="18" charset="0"/>
              <a:cs typeface="Times New Roman" panose="02020603050405020304" pitchFamily="18" charset="0"/>
            </a:endParaRPr>
          </a:p>
          <a:p>
            <a:pPr>
              <a:spcBef>
                <a:spcPts val="1800"/>
              </a:spcBef>
            </a:pP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FDF882A-69C5-E588-78B1-27FDBB906973}"/>
              </a:ext>
            </a:extLst>
          </p:cNvPr>
          <p:cNvSpPr>
            <a:spLocks noGrp="1"/>
          </p:cNvSpPr>
          <p:nvPr>
            <p:ph type="sldNum" sz="quarter" idx="12"/>
          </p:nvPr>
        </p:nvSpPr>
        <p:spPr/>
        <p:txBody>
          <a:bodyPr/>
          <a:lstStyle/>
          <a:p>
            <a:fld id="{8BD8F058-9003-4658-AA47-7D4800AF7EA2}" type="slidenum">
              <a:rPr lang="en-US" smtClean="0"/>
              <a:pPr/>
              <a:t>6</a:t>
            </a:fld>
            <a:endParaRPr lang="en-US"/>
          </a:p>
        </p:txBody>
      </p:sp>
    </p:spTree>
    <p:extLst>
      <p:ext uri="{BB962C8B-B14F-4D97-AF65-F5344CB8AC3E}">
        <p14:creationId xmlns:p14="http://schemas.microsoft.com/office/powerpoint/2010/main" val="3753056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1C7B4-14CA-58ED-AEF4-C6B7181002E6}"/>
              </a:ext>
            </a:extLst>
          </p:cNvPr>
          <p:cNvSpPr>
            <a:spLocks noGrp="1"/>
          </p:cNvSpPr>
          <p:nvPr>
            <p:ph type="title"/>
          </p:nvPr>
        </p:nvSpPr>
        <p:spPr>
          <a:xfrm>
            <a:off x="0" y="19313"/>
            <a:ext cx="7481160" cy="968199"/>
          </a:xfrm>
        </p:spPr>
        <p:txBody>
          <a:bodyPr/>
          <a:lstStyle/>
          <a:p>
            <a:pPr algn="l"/>
            <a:r>
              <a:rPr lang="en-IN" sz="2400" b="1" dirty="0">
                <a:latin typeface="Times New Roman" panose="02020603050405020304" pitchFamily="18" charset="0"/>
                <a:cs typeface="Times New Roman" panose="02020603050405020304" pitchFamily="18" charset="0"/>
              </a:rPr>
              <a:t>      Feasibility Study</a:t>
            </a:r>
            <a:endParaRPr lang="en-IN" dirty="0"/>
          </a:p>
        </p:txBody>
      </p:sp>
      <p:sp>
        <p:nvSpPr>
          <p:cNvPr id="3" name="Content Placeholder 2">
            <a:extLst>
              <a:ext uri="{FF2B5EF4-FFF2-40B4-BE49-F238E27FC236}">
                <a16:creationId xmlns:a16="http://schemas.microsoft.com/office/drawing/2014/main" id="{2C617C83-9436-6BB9-C309-C86F3216BD38}"/>
              </a:ext>
            </a:extLst>
          </p:cNvPr>
          <p:cNvSpPr>
            <a:spLocks noGrp="1"/>
          </p:cNvSpPr>
          <p:nvPr>
            <p:ph idx="1"/>
          </p:nvPr>
        </p:nvSpPr>
        <p:spPr>
          <a:xfrm>
            <a:off x="497994" y="1149750"/>
            <a:ext cx="9535564" cy="2430062"/>
          </a:xfrm>
        </p:spPr>
        <p:txBody>
          <a:bodyPr/>
          <a:lstStyle/>
          <a:p>
            <a:pPr marL="457200" indent="-457200">
              <a:spcBef>
                <a:spcPts val="1800"/>
              </a:spcBef>
              <a:buFont typeface="+mj-lt"/>
              <a:buAutoNum type="arabicPeriod" startAt="3"/>
            </a:pPr>
            <a:r>
              <a:rPr lang="en-IN" sz="2000" b="1" i="0" u="none" strike="noStrike" dirty="0">
                <a:solidFill>
                  <a:srgbClr val="000000"/>
                </a:solidFill>
                <a:effectLst/>
                <a:latin typeface="Times New Roman" panose="02020603050405020304" pitchFamily="18" charset="0"/>
                <a:cs typeface="Times New Roman" panose="02020603050405020304" pitchFamily="18" charset="0"/>
              </a:rPr>
              <a:t>Financial Feasibility :-</a:t>
            </a:r>
          </a:p>
          <a:p>
            <a:pPr>
              <a:spcBef>
                <a:spcPts val="1800"/>
              </a:spcBef>
              <a:spcAft>
                <a:spcPts val="1200"/>
              </a:spcAft>
            </a:pPr>
            <a:r>
              <a:rPr lang="en-IN" sz="2000" b="1" dirty="0">
                <a:solidFill>
                  <a:srgbClr val="000000"/>
                </a:solidFill>
                <a:latin typeface="Times New Roman" panose="02020603050405020304" pitchFamily="18" charset="0"/>
                <a:cs typeface="Times New Roman" panose="02020603050405020304" pitchFamily="18" charset="0"/>
              </a:rPr>
              <a:t>Cost Estimates:</a:t>
            </a:r>
          </a:p>
          <a:p>
            <a:pPr algn="l">
              <a:buFont typeface="Wingdings" panose="05000000000000000000" pitchFamily="2" charset="2"/>
              <a:buChar char="q"/>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Costs for development tools, hosting, and services (e.g., MongoDB Atlas).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US" sz="1800" b="0" i="0" u="none" strike="noStrike" dirty="0">
                <a:solidFill>
                  <a:srgbClr val="000000"/>
                </a:solidFill>
                <a:effectLst/>
                <a:latin typeface="Times New Roman" panose="02020603050405020304" pitchFamily="18" charset="0"/>
                <a:cs typeface="Times New Roman" panose="02020603050405020304" pitchFamily="18" charset="0"/>
              </a:rPr>
              <a:t>Basic features for free, premium features available via subscription.</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Long-term financial stability can be ensured through user growth, exploring new markets, and diversifying course offerings.</a:t>
            </a:r>
            <a:endParaRPr lang="en-IN" sz="3600" b="1" dirty="0">
              <a:solidFill>
                <a:srgbClr val="000000"/>
              </a:solidFill>
              <a:latin typeface="Times New Roman" panose="02020603050405020304" pitchFamily="18" charset="0"/>
              <a:cs typeface="Times New Roman" panose="02020603050405020304" pitchFamily="18" charset="0"/>
            </a:endParaRPr>
          </a:p>
          <a:p>
            <a:pPr>
              <a:spcBef>
                <a:spcPts val="1800"/>
              </a:spcBef>
            </a:pPr>
            <a:endParaRPr lang="en-IN" sz="2000" b="0" i="0" dirty="0">
              <a:solidFill>
                <a:srgbClr val="000000"/>
              </a:solidFill>
              <a:effectLst/>
              <a:latin typeface="Times New Roman" panose="02020603050405020304" pitchFamily="18" charset="0"/>
              <a:cs typeface="Times New Roman" panose="02020603050405020304" pitchFamily="18" charset="0"/>
            </a:endParaRPr>
          </a:p>
          <a:p>
            <a:pPr marL="457200" indent="-457200">
              <a:spcBef>
                <a:spcPts val="1800"/>
              </a:spcBef>
              <a:buFont typeface="+mj-lt"/>
              <a:buAutoNum type="arabicPeriod" startAt="2"/>
            </a:pPr>
            <a:endParaRPr lang="en-IN" sz="2000" b="1" dirty="0">
              <a:latin typeface="Times New Roman" panose="02020603050405020304" pitchFamily="18" charset="0"/>
              <a:cs typeface="Times New Roman" panose="02020603050405020304" pitchFamily="18" charset="0"/>
            </a:endParaRPr>
          </a:p>
          <a:p>
            <a:pPr>
              <a:spcBef>
                <a:spcPts val="1800"/>
              </a:spcBef>
            </a:pP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FDF882A-69C5-E588-78B1-27FDBB906973}"/>
              </a:ext>
            </a:extLst>
          </p:cNvPr>
          <p:cNvSpPr>
            <a:spLocks noGrp="1"/>
          </p:cNvSpPr>
          <p:nvPr>
            <p:ph type="sldNum" sz="quarter" idx="12"/>
          </p:nvPr>
        </p:nvSpPr>
        <p:spPr/>
        <p:txBody>
          <a:bodyPr/>
          <a:lstStyle/>
          <a:p>
            <a:fld id="{8BD8F058-9003-4658-AA47-7D4800AF7EA2}" type="slidenum">
              <a:rPr lang="en-US" smtClean="0"/>
              <a:pPr/>
              <a:t>7</a:t>
            </a:fld>
            <a:endParaRPr lang="en-US"/>
          </a:p>
        </p:txBody>
      </p:sp>
      <p:pic>
        <p:nvPicPr>
          <p:cNvPr id="3076" name="Picture 4" descr="Hire MERN Stack Developers | Dedicated MERN Programmers">
            <a:extLst>
              <a:ext uri="{FF2B5EF4-FFF2-40B4-BE49-F238E27FC236}">
                <a16:creationId xmlns:a16="http://schemas.microsoft.com/office/drawing/2014/main" id="{11C5499D-4B2C-36E2-16EC-A888041C86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9276" y="3552824"/>
            <a:ext cx="4953000" cy="3424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655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D1EA-55B8-1637-230A-1D6557738804}"/>
              </a:ext>
            </a:extLst>
          </p:cNvPr>
          <p:cNvSpPr>
            <a:spLocks noGrp="1"/>
          </p:cNvSpPr>
          <p:nvPr>
            <p:ph type="title"/>
          </p:nvPr>
        </p:nvSpPr>
        <p:spPr/>
        <p:txBody>
          <a:bodyPr/>
          <a:lstStyle/>
          <a:p>
            <a:pPr algn="l"/>
            <a:r>
              <a:rPr lang="en-IN" sz="3600" b="1" dirty="0">
                <a:latin typeface="Times New Roman" panose="02020603050405020304" pitchFamily="18" charset="0"/>
                <a:cs typeface="Times New Roman" panose="02020603050405020304" pitchFamily="18" charset="0"/>
              </a:rPr>
              <a:t>Techniques and Tools Used</a:t>
            </a:r>
          </a:p>
        </p:txBody>
      </p:sp>
      <p:sp>
        <p:nvSpPr>
          <p:cNvPr id="3" name="Content Placeholder 2">
            <a:extLst>
              <a:ext uri="{FF2B5EF4-FFF2-40B4-BE49-F238E27FC236}">
                <a16:creationId xmlns:a16="http://schemas.microsoft.com/office/drawing/2014/main" id="{28A4505A-DC21-912E-BF24-C820318D04F0}"/>
              </a:ext>
            </a:extLst>
          </p:cNvPr>
          <p:cNvSpPr>
            <a:spLocks noGrp="1"/>
          </p:cNvSpPr>
          <p:nvPr>
            <p:ph idx="1"/>
          </p:nvPr>
        </p:nvSpPr>
        <p:spPr/>
        <p:txBody>
          <a:bodyPr/>
          <a:lstStyle/>
          <a:p>
            <a:pPr marL="0" marR="0" lvl="0" indent="0" algn="just" defTabSz="914400" rtl="0" eaLnBrk="1" fontAlgn="auto" latinLnBrk="0" hangingPunct="1">
              <a:lnSpc>
                <a:spcPct val="150000"/>
              </a:lnSpc>
              <a:spcBef>
                <a:spcPts val="1000"/>
              </a:spcBef>
              <a:spcAft>
                <a:spcPts val="1200"/>
              </a:spcAft>
              <a:buClrTx/>
              <a:buSzTx/>
              <a:buFont typeface="Arial" panose="020B0604020202020204" pitchFamily="34" charset="0"/>
              <a:buNone/>
              <a:tabLst/>
              <a:defRPr/>
            </a:pPr>
            <a:r>
              <a:rPr lang="en-US" sz="1800" dirty="0">
                <a:latin typeface="Times New Roman" panose="02020603050405020304" pitchFamily="18" charset="0"/>
                <a:cs typeface="Times New Roman" panose="02020603050405020304" pitchFamily="18" charset="0"/>
              </a:rPr>
              <a:t>In developing the </a:t>
            </a:r>
            <a:r>
              <a:rPr lang="en-US" sz="1800" b="1" dirty="0" err="1">
                <a:latin typeface="Times New Roman" panose="02020603050405020304" pitchFamily="18" charset="0"/>
                <a:cs typeface="Times New Roman" panose="02020603050405020304" pitchFamily="18" charset="0"/>
              </a:rPr>
              <a:t>eduMe</a:t>
            </a:r>
            <a:r>
              <a:rPr lang="en-US" sz="1800" b="1" dirty="0">
                <a:latin typeface="Times New Roman" panose="02020603050405020304" pitchFamily="18" charset="0"/>
                <a:cs typeface="Times New Roman" panose="02020603050405020304" pitchFamily="18" charset="0"/>
              </a:rPr>
              <a:t>-Learning Website </a:t>
            </a:r>
            <a:r>
              <a:rPr lang="en-US" sz="1800" dirty="0">
                <a:latin typeface="Times New Roman" panose="02020603050405020304" pitchFamily="18" charset="0"/>
                <a:cs typeface="Times New Roman" panose="02020603050405020304" pitchFamily="18" charset="0"/>
              </a:rPr>
              <a:t>telemedicine platform, a variety of techniques and tools were employed to ensure a robust, efficient, and user-friendly application. The following outlines the primary technologies and methodologies utilized throughout the project:</a:t>
            </a:r>
          </a:p>
          <a:p>
            <a:pPr marL="457200" marR="0" lvl="0" indent="-457200" algn="just" defTabSz="914400" rtl="0" eaLnBrk="1" fontAlgn="auto" latinLnBrk="0" hangingPunct="1">
              <a:lnSpc>
                <a:spcPct val="150000"/>
              </a:lnSpc>
              <a:spcBef>
                <a:spcPts val="1000"/>
              </a:spcBef>
              <a:spcAft>
                <a:spcPts val="1200"/>
              </a:spcAft>
              <a:buClrTx/>
              <a:buSzTx/>
              <a:buFont typeface="+mj-lt"/>
              <a:buAutoNum type="arabicPeriod"/>
              <a:tabLst/>
              <a:defRPr/>
            </a:pPr>
            <a:r>
              <a:rPr lang="en-IN" sz="2400" b="1" i="0" dirty="0">
                <a:solidFill>
                  <a:srgbClr val="000000"/>
                </a:solidFill>
                <a:effectLst/>
                <a:latin typeface="Times New Roman" panose="02020603050405020304" pitchFamily="18" charset="0"/>
                <a:cs typeface="Times New Roman" panose="02020603050405020304" pitchFamily="18" charset="0"/>
              </a:rPr>
              <a:t>Development techniques</a:t>
            </a:r>
            <a:endParaRPr lang="en-US" sz="4000" b="1" dirty="0">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Agile Methodology: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Implement an iterative development process with regular sprints to adapt to changing requirements.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Version Control: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Use Git for source code management, enabling collaboration among team members.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RESTful API Design: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Create structured APIs for communication between the frontend and backend, ensuring clean separation of concerns.</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algn="l">
              <a:lnSpc>
                <a:spcPct val="150000"/>
              </a:lnSpc>
              <a:buFont typeface="Arial" panose="020B0604020202020204" pitchFamily="34" charset="0"/>
              <a:buChar char="•"/>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Component-Based Architecture: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Utilize </a:t>
            </a:r>
            <a:r>
              <a:rPr lang="en-US" sz="1800" b="0" i="0" u="none" strike="noStrike" dirty="0" err="1">
                <a:solidFill>
                  <a:srgbClr val="000000"/>
                </a:solidFill>
                <a:effectLst/>
                <a:latin typeface="Times New Roman" panose="02020603050405020304" pitchFamily="18" charset="0"/>
                <a:cs typeface="Times New Roman" panose="02020603050405020304" pitchFamily="18" charset="0"/>
              </a:rPr>
              <a:t>React’s</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 component-based structure for</a:t>
            </a:r>
            <a:r>
              <a:rPr lang="en-US" sz="1800" dirty="0">
                <a:solidFill>
                  <a:srgbClr val="000000"/>
                </a:solidFill>
                <a:latin typeface="Times New Roman" panose="02020603050405020304" pitchFamily="18" charset="0"/>
                <a:cs typeface="Times New Roman" panose="02020603050405020304" pitchFamily="18" charset="0"/>
              </a:rPr>
              <a:t>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reusable UI components, improving maintainability and scalability.</a:t>
            </a: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IN" sz="2800" b="0" i="0" u="none" strike="noStrike" kern="1200" cap="none" spc="0" normalizeH="0" baseline="0" noProof="0" dirty="0">
                <a:ln>
                  <a:noFill/>
                </a:ln>
                <a:solidFill>
                  <a:srgbClr val="1F2C8F"/>
                </a:solidFill>
                <a:effectLst/>
                <a:uLnTx/>
                <a:uFillTx/>
                <a:latin typeface="Times New Roman" panose="02020603050405020304" pitchFamily="18" charset="0"/>
                <a:ea typeface="+mn-ea"/>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CE90776-54B4-D9F4-D001-0655312FF0DA}"/>
              </a:ext>
            </a:extLst>
          </p:cNvPr>
          <p:cNvSpPr>
            <a:spLocks noGrp="1"/>
          </p:cNvSpPr>
          <p:nvPr>
            <p:ph type="sldNum" sz="quarter" idx="12"/>
          </p:nvPr>
        </p:nvSpPr>
        <p:spPr/>
        <p:txBody>
          <a:bodyPr/>
          <a:lstStyle/>
          <a:p>
            <a:fld id="{8BD8F058-9003-4658-AA47-7D4800AF7EA2}" type="slidenum">
              <a:rPr lang="en-US" smtClean="0"/>
              <a:pPr/>
              <a:t>8</a:t>
            </a:fld>
            <a:endParaRPr lang="en-US"/>
          </a:p>
        </p:txBody>
      </p:sp>
    </p:spTree>
    <p:extLst>
      <p:ext uri="{BB962C8B-B14F-4D97-AF65-F5344CB8AC3E}">
        <p14:creationId xmlns:p14="http://schemas.microsoft.com/office/powerpoint/2010/main" val="199840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1D1EA-55B8-1637-230A-1D6557738804}"/>
              </a:ext>
            </a:extLst>
          </p:cNvPr>
          <p:cNvSpPr>
            <a:spLocks noGrp="1"/>
          </p:cNvSpPr>
          <p:nvPr>
            <p:ph type="title"/>
          </p:nvPr>
        </p:nvSpPr>
        <p:spPr/>
        <p:txBody>
          <a:bodyPr/>
          <a:lstStyle/>
          <a:p>
            <a:pPr algn="l"/>
            <a:r>
              <a:rPr lang="en-IN" sz="3600" b="1" dirty="0">
                <a:latin typeface="Times New Roman" panose="02020603050405020304" pitchFamily="18" charset="0"/>
                <a:cs typeface="Times New Roman" panose="02020603050405020304" pitchFamily="18" charset="0"/>
              </a:rPr>
              <a:t>    Techniques and Tools Used</a:t>
            </a:r>
          </a:p>
        </p:txBody>
      </p:sp>
      <p:sp>
        <p:nvSpPr>
          <p:cNvPr id="3" name="Content Placeholder 2">
            <a:extLst>
              <a:ext uri="{FF2B5EF4-FFF2-40B4-BE49-F238E27FC236}">
                <a16:creationId xmlns:a16="http://schemas.microsoft.com/office/drawing/2014/main" id="{28A4505A-DC21-912E-BF24-C820318D04F0}"/>
              </a:ext>
            </a:extLst>
          </p:cNvPr>
          <p:cNvSpPr>
            <a:spLocks noGrp="1"/>
          </p:cNvSpPr>
          <p:nvPr>
            <p:ph idx="1"/>
          </p:nvPr>
        </p:nvSpPr>
        <p:spPr/>
        <p:txBody>
          <a:bodyPr/>
          <a:lstStyle/>
          <a:p>
            <a:pPr marL="457200" marR="0" lvl="0" indent="-457200" algn="just" defTabSz="914400" rtl="0" eaLnBrk="1" fontAlgn="auto" latinLnBrk="0" hangingPunct="1">
              <a:lnSpc>
                <a:spcPct val="150000"/>
              </a:lnSpc>
              <a:spcBef>
                <a:spcPts val="1000"/>
              </a:spcBef>
              <a:spcAft>
                <a:spcPts val="1200"/>
              </a:spcAft>
              <a:buClrTx/>
              <a:buSzTx/>
              <a:buFont typeface="+mj-lt"/>
              <a:buAutoNum type="arabicPeriod" startAt="2"/>
              <a:tabLst/>
              <a:defRPr/>
            </a:pPr>
            <a:r>
              <a:rPr lang="en-IN" sz="2400" b="1" i="0" dirty="0">
                <a:solidFill>
                  <a:srgbClr val="000000"/>
                </a:solidFill>
                <a:effectLst/>
                <a:latin typeface="Times New Roman" panose="02020603050405020304" pitchFamily="18" charset="0"/>
                <a:cs typeface="Times New Roman" panose="02020603050405020304" pitchFamily="18" charset="0"/>
              </a:rPr>
              <a:t>User Engagement techniques</a:t>
            </a:r>
            <a:endParaRPr lang="en-US" sz="4000" b="1" dirty="0">
              <a:latin typeface="Times New Roman" panose="02020603050405020304" pitchFamily="18" charset="0"/>
              <a:cs typeface="Times New Roman" panose="02020603050405020304" pitchFamily="18" charset="0"/>
            </a:endParaRPr>
          </a:p>
          <a:p>
            <a:pPr>
              <a:lnSpc>
                <a:spcPct val="150000"/>
              </a:lnSpc>
            </a:pPr>
            <a:r>
              <a:rPr lang="en-US" sz="1800" b="1" i="0" u="none" strike="noStrike" dirty="0">
                <a:solidFill>
                  <a:srgbClr val="000000"/>
                </a:solidFill>
                <a:effectLst/>
                <a:latin typeface="Times New Roman" panose="02020603050405020304" pitchFamily="18" charset="0"/>
                <a:cs typeface="Times New Roman" panose="02020603050405020304" pitchFamily="18" charset="0"/>
              </a:rPr>
              <a:t>Push Notifications: </a:t>
            </a:r>
            <a:r>
              <a:rPr lang="en-US" sz="1800" b="0" i="0" u="none" strike="noStrike" dirty="0">
                <a:solidFill>
                  <a:srgbClr val="000000"/>
                </a:solidFill>
                <a:effectLst/>
                <a:latin typeface="Times New Roman" panose="02020603050405020304" pitchFamily="18" charset="0"/>
                <a:cs typeface="Times New Roman" panose="02020603050405020304" pitchFamily="18" charset="0"/>
              </a:rPr>
              <a:t>Implement push notifications to keep users engaged with reminders, tips, and motivational messages.</a:t>
            </a:r>
          </a:p>
          <a:p>
            <a:pPr marL="0" indent="0">
              <a:buNone/>
            </a:pP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p>
            <a:pPr marL="342900" indent="-342900">
              <a:spcAft>
                <a:spcPts val="1200"/>
              </a:spcAft>
              <a:buFont typeface="+mj-lt"/>
              <a:buAutoNum type="arabicPeriod" startAt="3"/>
            </a:pPr>
            <a:r>
              <a:rPr lang="en-IN" sz="2400" b="1" i="0" dirty="0">
                <a:solidFill>
                  <a:srgbClr val="000000"/>
                </a:solidFill>
                <a:effectLst/>
                <a:latin typeface="Times New Roman" panose="02020603050405020304" pitchFamily="18" charset="0"/>
                <a:cs typeface="Times New Roman" panose="02020603050405020304" pitchFamily="18" charset="0"/>
              </a:rPr>
              <a:t>Security techniques</a:t>
            </a:r>
          </a:p>
          <a:p>
            <a:pPr>
              <a:lnSpc>
                <a:spcPct val="150000"/>
              </a:lnSpc>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Data Encryption: </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Encrypt sensitive user data both at rest and in transit using protocols</a:t>
            </a:r>
            <a:r>
              <a:rPr lang="en-IN" sz="1800" dirty="0">
                <a:solidFill>
                  <a:srgbClr val="000000"/>
                </a:solidFill>
                <a:latin typeface="Times New Roman" panose="02020603050405020304" pitchFamily="18" charset="0"/>
                <a:cs typeface="Times New Roman" panose="02020603050405020304" pitchFamily="18" charset="0"/>
              </a:rPr>
              <a:t> </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like HTTPS and tools like </a:t>
            </a:r>
            <a:r>
              <a:rPr lang="en-IN" sz="1800" b="0" i="0" u="none" strike="noStrike" dirty="0" err="1">
                <a:solidFill>
                  <a:srgbClr val="000000"/>
                </a:solidFill>
                <a:effectLst/>
                <a:latin typeface="Times New Roman" panose="02020603050405020304" pitchFamily="18" charset="0"/>
                <a:cs typeface="Times New Roman" panose="02020603050405020304" pitchFamily="18" charset="0"/>
              </a:rPr>
              <a:t>bcrypt</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 for password hashing.</a:t>
            </a:r>
            <a:endParaRPr lang="en-IN" sz="1800"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r>
              <a:rPr lang="en-IN" sz="1800" b="1" i="0" u="none" strike="noStrike" dirty="0">
                <a:solidFill>
                  <a:srgbClr val="000000"/>
                </a:solidFill>
                <a:effectLst/>
                <a:latin typeface="Times New Roman" panose="02020603050405020304" pitchFamily="18" charset="0"/>
                <a:cs typeface="Times New Roman" panose="02020603050405020304" pitchFamily="18" charset="0"/>
              </a:rPr>
              <a:t>Authentication and Authorization: </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Implement JWT (JSON Web Tokens) for secure</a:t>
            </a:r>
            <a:r>
              <a:rPr lang="en-IN" sz="1800" dirty="0">
                <a:solidFill>
                  <a:srgbClr val="000000"/>
                </a:solidFill>
                <a:latin typeface="Times New Roman" panose="02020603050405020304" pitchFamily="18" charset="0"/>
                <a:cs typeface="Times New Roman" panose="02020603050405020304" pitchFamily="18" charset="0"/>
              </a:rPr>
              <a:t> </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user authentication and role-based access control.</a:t>
            </a:r>
            <a:endParaRPr lang="en-IN" sz="18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1800" b="0" i="0" dirty="0">
              <a:solidFill>
                <a:srgbClr val="000000"/>
              </a:solidFill>
              <a:effectLst/>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IN" sz="2800" b="0" i="0" u="none" strike="noStrike" kern="1200" cap="none" spc="0" normalizeH="0" baseline="0" noProof="0" dirty="0">
                <a:ln>
                  <a:noFill/>
                </a:ln>
                <a:solidFill>
                  <a:srgbClr val="1F2C8F"/>
                </a:solidFill>
                <a:effectLst/>
                <a:uLnTx/>
                <a:uFillTx/>
                <a:latin typeface="Times New Roman" panose="02020603050405020304" pitchFamily="18" charset="0"/>
                <a:ea typeface="+mn-ea"/>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CE90776-54B4-D9F4-D001-0655312FF0DA}"/>
              </a:ext>
            </a:extLst>
          </p:cNvPr>
          <p:cNvSpPr>
            <a:spLocks noGrp="1"/>
          </p:cNvSpPr>
          <p:nvPr>
            <p:ph type="sldNum" sz="quarter" idx="12"/>
          </p:nvPr>
        </p:nvSpPr>
        <p:spPr/>
        <p:txBody>
          <a:bodyPr/>
          <a:lstStyle/>
          <a:p>
            <a:fld id="{8BD8F058-9003-4658-AA47-7D4800AF7EA2}" type="slidenum">
              <a:rPr lang="en-US" smtClean="0"/>
              <a:pPr/>
              <a:t>9</a:t>
            </a:fld>
            <a:endParaRPr lang="en-US"/>
          </a:p>
        </p:txBody>
      </p:sp>
    </p:spTree>
    <p:extLst>
      <p:ext uri="{BB962C8B-B14F-4D97-AF65-F5344CB8AC3E}">
        <p14:creationId xmlns:p14="http://schemas.microsoft.com/office/powerpoint/2010/main" val="1688425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37375</TotalTime>
  <Words>1410</Words>
  <Application>Microsoft Office PowerPoint</Application>
  <PresentationFormat>Custom</PresentationFormat>
  <Paragraphs>164</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Agency FB</vt:lpstr>
      <vt:lpstr>Arial</vt:lpstr>
      <vt:lpstr>Calibri</vt:lpstr>
      <vt:lpstr>Sabon Next LT</vt:lpstr>
      <vt:lpstr>Times New Roman</vt:lpstr>
      <vt:lpstr>Wingdings</vt:lpstr>
      <vt:lpstr>Office Theme</vt:lpstr>
      <vt:lpstr>PowerPoint Presentation</vt:lpstr>
      <vt:lpstr>INDEX</vt:lpstr>
      <vt:lpstr>    INTRODUCTION</vt:lpstr>
      <vt:lpstr>    Software/ Hardwork Requirements</vt:lpstr>
      <vt:lpstr> Software/ Hardwork Requirements</vt:lpstr>
      <vt:lpstr>      Feasibility Study</vt:lpstr>
      <vt:lpstr>      Feasibility Study</vt:lpstr>
      <vt:lpstr>Techniques and Tools Used</vt:lpstr>
      <vt:lpstr>    Techniques and Tools Used</vt:lpstr>
      <vt:lpstr>    Design</vt:lpstr>
      <vt:lpstr>    Entity-Relationship Diagram</vt:lpstr>
      <vt:lpstr>     results</vt:lpstr>
      <vt:lpstr>     results</vt:lpstr>
      <vt:lpstr>     Conclusion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Vanshika Duggal</cp:lastModifiedBy>
  <cp:revision>2845</cp:revision>
  <dcterms:created xsi:type="dcterms:W3CDTF">2010-04-09T07:36:15Z</dcterms:created>
  <dcterms:modified xsi:type="dcterms:W3CDTF">2024-10-10T09:41:20Z</dcterms:modified>
</cp:coreProperties>
</file>