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66" r:id="rId3"/>
    <p:sldId id="267" r:id="rId4"/>
    <p:sldId id="268" r:id="rId5"/>
    <p:sldId id="277" r:id="rId6"/>
    <p:sldId id="269" r:id="rId7"/>
    <p:sldId id="270" r:id="rId8"/>
    <p:sldId id="271" r:id="rId9"/>
    <p:sldId id="272" r:id="rId10"/>
    <p:sldId id="276" r:id="rId11"/>
    <p:sldId id="273" r:id="rId12"/>
    <p:sldId id="274" r:id="rId13"/>
    <p:sldId id="275"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B75D6-3749-1D43-9D57-6D55AE11A1E0}" v="93" dt="2023-08-08T19:14:52.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hyperlink" Target="https://www.canada.ca/en/immigration-refugees-citizenship/services/refugees/canada-role.html" TargetMode="External"/><Relationship Id="rId2" Type="http://schemas.openxmlformats.org/officeDocument/2006/relationships/hyperlink" Target="https://www.canada.ca/en/immigration-refugees-citizenship/news/2021/06/canada-announces-3-new-initiatives-to-welcome-and-support-more-refugees.html" TargetMode="External"/><Relationship Id="rId1" Type="http://schemas.openxmlformats.org/officeDocument/2006/relationships/hyperlink" Target="https://en.wikipedia.org/wiki/Migrant_crisis" TargetMode="External"/><Relationship Id="rId4" Type="http://schemas.openxmlformats.org/officeDocument/2006/relationships/hyperlink" Target="https://www.cbc.ca/news/politics/multiple-refugee-crises-across-globe-put-pressure-on-canada-s-immigration-system-1.6389238"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hyperlink" Target="https://www.canada.ca/en/immigration-refugees-citizenship/services/refugees/canada-role.html" TargetMode="External"/><Relationship Id="rId2" Type="http://schemas.openxmlformats.org/officeDocument/2006/relationships/hyperlink" Target="https://www.canada.ca/en/immigration-refugees-citizenship/news/2021/06/canada-announces-3-new-initiatives-to-welcome-and-support-more-refugees.html" TargetMode="External"/><Relationship Id="rId1" Type="http://schemas.openxmlformats.org/officeDocument/2006/relationships/hyperlink" Target="https://en.wikipedia.org/wiki/Migrant_crisis" TargetMode="External"/><Relationship Id="rId4" Type="http://schemas.openxmlformats.org/officeDocument/2006/relationships/hyperlink" Target="https://www.cbc.ca/news/politics/multiple-refugee-crises-across-globe-put-pressure-on-canada-s-immigration-system-1.6389238"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A0BAF9-F53F-41A4-A3D8-5352F0A3B75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8AD4E4D-ADF7-491F-8397-C4228271A331}">
      <dgm:prSet/>
      <dgm:spPr/>
      <dgm:t>
        <a:bodyPr/>
        <a:lstStyle/>
        <a:p>
          <a:r>
            <a:rPr lang="en-US" dirty="0"/>
            <a:t>We will be  talking about </a:t>
          </a:r>
          <a:r>
            <a:rPr lang="en-US"/>
            <a:t>people move </a:t>
          </a:r>
          <a:r>
            <a:rPr lang="en-US" dirty="0"/>
            <a:t>to other countries, especially those running from danger.</a:t>
          </a:r>
        </a:p>
      </dgm:t>
    </dgm:pt>
    <dgm:pt modelId="{A9945540-B5F3-4B0E-9FFA-ED68B9616D8C}" type="parTrans" cxnId="{28BE3715-1DCA-4586-BE6A-5078C2B8C744}">
      <dgm:prSet/>
      <dgm:spPr/>
      <dgm:t>
        <a:bodyPr/>
        <a:lstStyle/>
        <a:p>
          <a:endParaRPr lang="en-US"/>
        </a:p>
      </dgm:t>
    </dgm:pt>
    <dgm:pt modelId="{6A3B56F1-D6DA-464D-A058-C56265857CB8}" type="sibTrans" cxnId="{28BE3715-1DCA-4586-BE6A-5078C2B8C744}">
      <dgm:prSet/>
      <dgm:spPr/>
      <dgm:t>
        <a:bodyPr/>
        <a:lstStyle/>
        <a:p>
          <a:endParaRPr lang="en-US"/>
        </a:p>
      </dgm:t>
    </dgm:pt>
    <dgm:pt modelId="{B0C367FA-0B0F-4159-A3E8-D31223582063}">
      <dgm:prSet/>
      <dgm:spPr/>
      <dgm:t>
        <a:bodyPr/>
        <a:lstStyle/>
        <a:p>
          <a:r>
            <a:rPr lang="en-US"/>
            <a:t>We'll look at different views, how they're treated, and problems they face.</a:t>
          </a:r>
        </a:p>
      </dgm:t>
    </dgm:pt>
    <dgm:pt modelId="{C826898A-3CA4-4E81-BC7F-B1AF2453AD4C}" type="parTrans" cxnId="{09644088-FC74-4DE0-A756-3F97BB62E0F5}">
      <dgm:prSet/>
      <dgm:spPr/>
      <dgm:t>
        <a:bodyPr/>
        <a:lstStyle/>
        <a:p>
          <a:endParaRPr lang="en-US"/>
        </a:p>
      </dgm:t>
    </dgm:pt>
    <dgm:pt modelId="{4AB83E04-59ED-420D-BDCE-CC34D33FAE0C}" type="sibTrans" cxnId="{09644088-FC74-4DE0-A756-3F97BB62E0F5}">
      <dgm:prSet/>
      <dgm:spPr/>
      <dgm:t>
        <a:bodyPr/>
        <a:lstStyle/>
        <a:p>
          <a:endParaRPr lang="en-US"/>
        </a:p>
      </dgm:t>
    </dgm:pt>
    <dgm:pt modelId="{03E5BE5F-5D21-4238-8323-8913B1C22AB1}" type="pres">
      <dgm:prSet presAssocID="{22A0BAF9-F53F-41A4-A3D8-5352F0A3B75A}" presName="root" presStyleCnt="0">
        <dgm:presLayoutVars>
          <dgm:dir/>
          <dgm:resizeHandles val="exact"/>
        </dgm:presLayoutVars>
      </dgm:prSet>
      <dgm:spPr/>
    </dgm:pt>
    <dgm:pt modelId="{7A7379DC-85C2-48FD-82C7-FD161935DA52}" type="pres">
      <dgm:prSet presAssocID="{F8AD4E4D-ADF7-491F-8397-C4228271A331}" presName="compNode" presStyleCnt="0"/>
      <dgm:spPr/>
    </dgm:pt>
    <dgm:pt modelId="{E972660D-B29D-4329-BE96-5D1E59A0C02B}" type="pres">
      <dgm:prSet presAssocID="{F8AD4E4D-ADF7-491F-8397-C4228271A331}" presName="bgRect" presStyleLbl="bgShp" presStyleIdx="0" presStyleCnt="2"/>
      <dgm:spPr/>
    </dgm:pt>
    <dgm:pt modelId="{835A9F4E-3EFE-4B4C-8B52-9D56B5F4F369}" type="pres">
      <dgm:prSet presAssocID="{F8AD4E4D-ADF7-491F-8397-C4228271A3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2EA4A35C-D3CE-4268-82CE-A23E0DCD9D52}" type="pres">
      <dgm:prSet presAssocID="{F8AD4E4D-ADF7-491F-8397-C4228271A331}" presName="spaceRect" presStyleCnt="0"/>
      <dgm:spPr/>
    </dgm:pt>
    <dgm:pt modelId="{2E6FEC17-BB84-4004-AA27-7AC6A56FE014}" type="pres">
      <dgm:prSet presAssocID="{F8AD4E4D-ADF7-491F-8397-C4228271A331}" presName="parTx" presStyleLbl="revTx" presStyleIdx="0" presStyleCnt="2">
        <dgm:presLayoutVars>
          <dgm:chMax val="0"/>
          <dgm:chPref val="0"/>
        </dgm:presLayoutVars>
      </dgm:prSet>
      <dgm:spPr/>
    </dgm:pt>
    <dgm:pt modelId="{9910F394-918E-44E5-A48B-B3F83E455AD0}" type="pres">
      <dgm:prSet presAssocID="{6A3B56F1-D6DA-464D-A058-C56265857CB8}" presName="sibTrans" presStyleCnt="0"/>
      <dgm:spPr/>
    </dgm:pt>
    <dgm:pt modelId="{223F3CC4-7FB2-4737-A364-BB1704D3EE13}" type="pres">
      <dgm:prSet presAssocID="{B0C367FA-0B0F-4159-A3E8-D31223582063}" presName="compNode" presStyleCnt="0"/>
      <dgm:spPr/>
    </dgm:pt>
    <dgm:pt modelId="{0567A36B-A8D4-48F6-AF33-77CEC33148DD}" type="pres">
      <dgm:prSet presAssocID="{B0C367FA-0B0F-4159-A3E8-D31223582063}" presName="bgRect" presStyleLbl="bgShp" presStyleIdx="1" presStyleCnt="2"/>
      <dgm:spPr/>
    </dgm:pt>
    <dgm:pt modelId="{ED8B6B11-38A0-41A7-B9CD-FAE222C6A8C7}" type="pres">
      <dgm:prSet presAssocID="{B0C367FA-0B0F-4159-A3E8-D3122358206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noculars"/>
        </a:ext>
      </dgm:extLst>
    </dgm:pt>
    <dgm:pt modelId="{DFD7CAC9-5924-46F0-B2D1-4ED9B20ED528}" type="pres">
      <dgm:prSet presAssocID="{B0C367FA-0B0F-4159-A3E8-D31223582063}" presName="spaceRect" presStyleCnt="0"/>
      <dgm:spPr/>
    </dgm:pt>
    <dgm:pt modelId="{93A53915-3F52-491F-B0F3-DD717395E3F5}" type="pres">
      <dgm:prSet presAssocID="{B0C367FA-0B0F-4159-A3E8-D31223582063}" presName="parTx" presStyleLbl="revTx" presStyleIdx="1" presStyleCnt="2">
        <dgm:presLayoutVars>
          <dgm:chMax val="0"/>
          <dgm:chPref val="0"/>
        </dgm:presLayoutVars>
      </dgm:prSet>
      <dgm:spPr/>
    </dgm:pt>
  </dgm:ptLst>
  <dgm:cxnLst>
    <dgm:cxn modelId="{28BE3715-1DCA-4586-BE6A-5078C2B8C744}" srcId="{22A0BAF9-F53F-41A4-A3D8-5352F0A3B75A}" destId="{F8AD4E4D-ADF7-491F-8397-C4228271A331}" srcOrd="0" destOrd="0" parTransId="{A9945540-B5F3-4B0E-9FFA-ED68B9616D8C}" sibTransId="{6A3B56F1-D6DA-464D-A058-C56265857CB8}"/>
    <dgm:cxn modelId="{09644088-FC74-4DE0-A756-3F97BB62E0F5}" srcId="{22A0BAF9-F53F-41A4-A3D8-5352F0A3B75A}" destId="{B0C367FA-0B0F-4159-A3E8-D31223582063}" srcOrd="1" destOrd="0" parTransId="{C826898A-3CA4-4E81-BC7F-B1AF2453AD4C}" sibTransId="{4AB83E04-59ED-420D-BDCE-CC34D33FAE0C}"/>
    <dgm:cxn modelId="{C7110BAB-080E-45A6-B85F-AE7F208F2C89}" type="presOf" srcId="{22A0BAF9-F53F-41A4-A3D8-5352F0A3B75A}" destId="{03E5BE5F-5D21-4238-8323-8913B1C22AB1}" srcOrd="0" destOrd="0" presId="urn:microsoft.com/office/officeart/2018/2/layout/IconVerticalSolidList"/>
    <dgm:cxn modelId="{A4FE79C5-E2B4-4A9C-8205-F135F68787B7}" type="presOf" srcId="{F8AD4E4D-ADF7-491F-8397-C4228271A331}" destId="{2E6FEC17-BB84-4004-AA27-7AC6A56FE014}" srcOrd="0" destOrd="0" presId="urn:microsoft.com/office/officeart/2018/2/layout/IconVerticalSolidList"/>
    <dgm:cxn modelId="{0A9ADCD0-CD46-4477-8979-5EC977AD5D9A}" type="presOf" srcId="{B0C367FA-0B0F-4159-A3E8-D31223582063}" destId="{93A53915-3F52-491F-B0F3-DD717395E3F5}" srcOrd="0" destOrd="0" presId="urn:microsoft.com/office/officeart/2018/2/layout/IconVerticalSolidList"/>
    <dgm:cxn modelId="{895E8355-59D1-4159-B87F-0C0078E5C63F}" type="presParOf" srcId="{03E5BE5F-5D21-4238-8323-8913B1C22AB1}" destId="{7A7379DC-85C2-48FD-82C7-FD161935DA52}" srcOrd="0" destOrd="0" presId="urn:microsoft.com/office/officeart/2018/2/layout/IconVerticalSolidList"/>
    <dgm:cxn modelId="{9369F9BE-D830-4022-9D5F-9A8D515A4F9A}" type="presParOf" srcId="{7A7379DC-85C2-48FD-82C7-FD161935DA52}" destId="{E972660D-B29D-4329-BE96-5D1E59A0C02B}" srcOrd="0" destOrd="0" presId="urn:microsoft.com/office/officeart/2018/2/layout/IconVerticalSolidList"/>
    <dgm:cxn modelId="{9B1DBBEB-2BA5-43D6-ABE7-9B894889F459}" type="presParOf" srcId="{7A7379DC-85C2-48FD-82C7-FD161935DA52}" destId="{835A9F4E-3EFE-4B4C-8B52-9D56B5F4F369}" srcOrd="1" destOrd="0" presId="urn:microsoft.com/office/officeart/2018/2/layout/IconVerticalSolidList"/>
    <dgm:cxn modelId="{7EE5F656-C10A-4ADA-83DE-A7B437DDAA97}" type="presParOf" srcId="{7A7379DC-85C2-48FD-82C7-FD161935DA52}" destId="{2EA4A35C-D3CE-4268-82CE-A23E0DCD9D52}" srcOrd="2" destOrd="0" presId="urn:microsoft.com/office/officeart/2018/2/layout/IconVerticalSolidList"/>
    <dgm:cxn modelId="{99D538B9-6A88-4C0E-AEEF-B2C5721C3FDE}" type="presParOf" srcId="{7A7379DC-85C2-48FD-82C7-FD161935DA52}" destId="{2E6FEC17-BB84-4004-AA27-7AC6A56FE014}" srcOrd="3" destOrd="0" presId="urn:microsoft.com/office/officeart/2018/2/layout/IconVerticalSolidList"/>
    <dgm:cxn modelId="{DE85961A-875B-4820-8082-878B95B10B70}" type="presParOf" srcId="{03E5BE5F-5D21-4238-8323-8913B1C22AB1}" destId="{9910F394-918E-44E5-A48B-B3F83E455AD0}" srcOrd="1" destOrd="0" presId="urn:microsoft.com/office/officeart/2018/2/layout/IconVerticalSolidList"/>
    <dgm:cxn modelId="{123C2D5A-FF62-4858-B30E-B33CEB7274DC}" type="presParOf" srcId="{03E5BE5F-5D21-4238-8323-8913B1C22AB1}" destId="{223F3CC4-7FB2-4737-A364-BB1704D3EE13}" srcOrd="2" destOrd="0" presId="urn:microsoft.com/office/officeart/2018/2/layout/IconVerticalSolidList"/>
    <dgm:cxn modelId="{194DD15A-DD24-4243-B51F-7D38C3E232A1}" type="presParOf" srcId="{223F3CC4-7FB2-4737-A364-BB1704D3EE13}" destId="{0567A36B-A8D4-48F6-AF33-77CEC33148DD}" srcOrd="0" destOrd="0" presId="urn:microsoft.com/office/officeart/2018/2/layout/IconVerticalSolidList"/>
    <dgm:cxn modelId="{B50A2226-5058-4603-94C4-0E5AF86B020A}" type="presParOf" srcId="{223F3CC4-7FB2-4737-A364-BB1704D3EE13}" destId="{ED8B6B11-38A0-41A7-B9CD-FAE222C6A8C7}" srcOrd="1" destOrd="0" presId="urn:microsoft.com/office/officeart/2018/2/layout/IconVerticalSolidList"/>
    <dgm:cxn modelId="{53F783EE-E4F8-4777-A10D-9B06FAA7745D}" type="presParOf" srcId="{223F3CC4-7FB2-4737-A364-BB1704D3EE13}" destId="{DFD7CAC9-5924-46F0-B2D1-4ED9B20ED528}" srcOrd="2" destOrd="0" presId="urn:microsoft.com/office/officeart/2018/2/layout/IconVerticalSolidList"/>
    <dgm:cxn modelId="{580FF932-D5ED-41F3-877D-C0F0B9516968}" type="presParOf" srcId="{223F3CC4-7FB2-4737-A364-BB1704D3EE13}" destId="{93A53915-3F52-491F-B0F3-DD717395E3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EEBAE1-D5F5-4EA1-9940-901356D97F70}"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691503F-4EF3-46AA-9239-01A4D61EBECF}">
      <dgm:prSet/>
      <dgm:spPr/>
      <dgm:t>
        <a:bodyPr/>
        <a:lstStyle/>
        <a:p>
          <a:r>
            <a:rPr lang="en-US"/>
            <a:t>Some countries put these people in holding areas, there's a lot of talk about the conditions there</a:t>
          </a:r>
        </a:p>
      </dgm:t>
    </dgm:pt>
    <dgm:pt modelId="{4B345B0D-0593-42EF-A598-259DE5A09EB0}" type="parTrans" cxnId="{72FDCB7E-37B5-4AF2-A85A-CA26F25F6F7C}">
      <dgm:prSet/>
      <dgm:spPr/>
      <dgm:t>
        <a:bodyPr/>
        <a:lstStyle/>
        <a:p>
          <a:endParaRPr lang="en-US"/>
        </a:p>
      </dgm:t>
    </dgm:pt>
    <dgm:pt modelId="{3E598794-BDFA-4592-B50E-9EB4E85D18FD}" type="sibTrans" cxnId="{72FDCB7E-37B5-4AF2-A85A-CA26F25F6F7C}">
      <dgm:prSet/>
      <dgm:spPr/>
      <dgm:t>
        <a:bodyPr/>
        <a:lstStyle/>
        <a:p>
          <a:endParaRPr lang="en-US"/>
        </a:p>
      </dgm:t>
    </dgm:pt>
    <dgm:pt modelId="{0540E02F-9FAC-44E9-A119-5803BFC15429}">
      <dgm:prSet/>
      <dgm:spPr/>
      <dgm:t>
        <a:bodyPr/>
        <a:lstStyle/>
        <a:p>
          <a:r>
            <a:rPr lang="en-US"/>
            <a:t>The journey to ask for protection is long and hard, with interviews and proving why they need help</a:t>
          </a:r>
        </a:p>
      </dgm:t>
    </dgm:pt>
    <dgm:pt modelId="{4B2F2346-8D2F-47A3-946F-F3AFD09F1118}" type="parTrans" cxnId="{DA395AA8-B36C-4666-8E4F-EED5623CAD48}">
      <dgm:prSet/>
      <dgm:spPr/>
      <dgm:t>
        <a:bodyPr/>
        <a:lstStyle/>
        <a:p>
          <a:endParaRPr lang="en-US"/>
        </a:p>
      </dgm:t>
    </dgm:pt>
    <dgm:pt modelId="{76FDCFE6-4B34-4546-806C-2C8BF4BA5863}" type="sibTrans" cxnId="{DA395AA8-B36C-4666-8E4F-EED5623CAD48}">
      <dgm:prSet/>
      <dgm:spPr/>
      <dgm:t>
        <a:bodyPr/>
        <a:lstStyle/>
        <a:p>
          <a:endParaRPr lang="en-US"/>
        </a:p>
      </dgm:t>
    </dgm:pt>
    <dgm:pt modelId="{5C36B306-1420-4ED0-A380-40A5A5B75B0B}">
      <dgm:prSet/>
      <dgm:spPr/>
      <dgm:t>
        <a:bodyPr/>
        <a:lstStyle/>
        <a:p>
          <a:r>
            <a:rPr lang="en-US"/>
            <a:t>In Germany, there are plans to help these people settle in</a:t>
          </a:r>
        </a:p>
      </dgm:t>
    </dgm:pt>
    <dgm:pt modelId="{2A644265-8E4A-405C-9B8C-EC91C4E01F11}" type="parTrans" cxnId="{F0BA2087-C67A-4DC8-A0FE-AF0DFF2EF473}">
      <dgm:prSet/>
      <dgm:spPr/>
      <dgm:t>
        <a:bodyPr/>
        <a:lstStyle/>
        <a:p>
          <a:endParaRPr lang="en-US"/>
        </a:p>
      </dgm:t>
    </dgm:pt>
    <dgm:pt modelId="{1900A5C0-6AC4-4A08-9F33-5D562C2019B5}" type="sibTrans" cxnId="{F0BA2087-C67A-4DC8-A0FE-AF0DFF2EF473}">
      <dgm:prSet/>
      <dgm:spPr/>
      <dgm:t>
        <a:bodyPr/>
        <a:lstStyle/>
        <a:p>
          <a:endParaRPr lang="en-US"/>
        </a:p>
      </dgm:t>
    </dgm:pt>
    <dgm:pt modelId="{06ADAD86-5E57-40AD-9753-8296C47AC47D}">
      <dgm:prSet/>
      <dgm:spPr/>
      <dgm:t>
        <a:bodyPr/>
        <a:lstStyle/>
        <a:p>
          <a:r>
            <a:rPr lang="en-US"/>
            <a:t>Some people welcome them, but others might act out of fear or misunderstanding</a:t>
          </a:r>
        </a:p>
      </dgm:t>
    </dgm:pt>
    <dgm:pt modelId="{FCAD91A0-0424-405A-89AA-70F3B6567195}" type="parTrans" cxnId="{8063DFCF-14AC-45B0-A54D-A88E5E475860}">
      <dgm:prSet/>
      <dgm:spPr/>
      <dgm:t>
        <a:bodyPr/>
        <a:lstStyle/>
        <a:p>
          <a:endParaRPr lang="en-US"/>
        </a:p>
      </dgm:t>
    </dgm:pt>
    <dgm:pt modelId="{2AC7B065-700B-4A92-A3AC-9E993ADF66AB}" type="sibTrans" cxnId="{8063DFCF-14AC-45B0-A54D-A88E5E475860}">
      <dgm:prSet/>
      <dgm:spPr/>
      <dgm:t>
        <a:bodyPr/>
        <a:lstStyle/>
        <a:p>
          <a:endParaRPr lang="en-US"/>
        </a:p>
      </dgm:t>
    </dgm:pt>
    <dgm:pt modelId="{50344273-8224-42BA-9BDC-650F9732F0EF}" type="pres">
      <dgm:prSet presAssocID="{CCEEBAE1-D5F5-4EA1-9940-901356D97F70}" presName="diagram" presStyleCnt="0">
        <dgm:presLayoutVars>
          <dgm:dir/>
          <dgm:resizeHandles val="exact"/>
        </dgm:presLayoutVars>
      </dgm:prSet>
      <dgm:spPr/>
    </dgm:pt>
    <dgm:pt modelId="{F09039ED-D246-4A8A-A7DC-D6D972B320D7}" type="pres">
      <dgm:prSet presAssocID="{F691503F-4EF3-46AA-9239-01A4D61EBECF}" presName="node" presStyleLbl="node1" presStyleIdx="0" presStyleCnt="4">
        <dgm:presLayoutVars>
          <dgm:bulletEnabled val="1"/>
        </dgm:presLayoutVars>
      </dgm:prSet>
      <dgm:spPr/>
    </dgm:pt>
    <dgm:pt modelId="{BF08133A-D05F-4316-90FB-27BCB8C3A303}" type="pres">
      <dgm:prSet presAssocID="{3E598794-BDFA-4592-B50E-9EB4E85D18FD}" presName="sibTrans" presStyleCnt="0"/>
      <dgm:spPr/>
    </dgm:pt>
    <dgm:pt modelId="{E0313FFE-A1BD-4037-8055-DACB001EE983}" type="pres">
      <dgm:prSet presAssocID="{0540E02F-9FAC-44E9-A119-5803BFC15429}" presName="node" presStyleLbl="node1" presStyleIdx="1" presStyleCnt="4">
        <dgm:presLayoutVars>
          <dgm:bulletEnabled val="1"/>
        </dgm:presLayoutVars>
      </dgm:prSet>
      <dgm:spPr/>
    </dgm:pt>
    <dgm:pt modelId="{F5020B43-7B15-41BA-980B-75FAE633B0F2}" type="pres">
      <dgm:prSet presAssocID="{76FDCFE6-4B34-4546-806C-2C8BF4BA5863}" presName="sibTrans" presStyleCnt="0"/>
      <dgm:spPr/>
    </dgm:pt>
    <dgm:pt modelId="{72CEB009-92D7-48B6-A0B6-1485F1E11A99}" type="pres">
      <dgm:prSet presAssocID="{5C36B306-1420-4ED0-A380-40A5A5B75B0B}" presName="node" presStyleLbl="node1" presStyleIdx="2" presStyleCnt="4">
        <dgm:presLayoutVars>
          <dgm:bulletEnabled val="1"/>
        </dgm:presLayoutVars>
      </dgm:prSet>
      <dgm:spPr/>
    </dgm:pt>
    <dgm:pt modelId="{E4BDD169-E54B-4CB1-8D18-CCCDC85A5067}" type="pres">
      <dgm:prSet presAssocID="{1900A5C0-6AC4-4A08-9F33-5D562C2019B5}" presName="sibTrans" presStyleCnt="0"/>
      <dgm:spPr/>
    </dgm:pt>
    <dgm:pt modelId="{7507FA86-BBD1-4963-A416-42CB427DFBE0}" type="pres">
      <dgm:prSet presAssocID="{06ADAD86-5E57-40AD-9753-8296C47AC47D}" presName="node" presStyleLbl="node1" presStyleIdx="3" presStyleCnt="4">
        <dgm:presLayoutVars>
          <dgm:bulletEnabled val="1"/>
        </dgm:presLayoutVars>
      </dgm:prSet>
      <dgm:spPr/>
    </dgm:pt>
  </dgm:ptLst>
  <dgm:cxnLst>
    <dgm:cxn modelId="{D1C2E979-AC71-458D-AB91-A2FE33CDB164}" type="presOf" srcId="{0540E02F-9FAC-44E9-A119-5803BFC15429}" destId="{E0313FFE-A1BD-4037-8055-DACB001EE983}" srcOrd="0" destOrd="0" presId="urn:microsoft.com/office/officeart/2005/8/layout/default"/>
    <dgm:cxn modelId="{72FDCB7E-37B5-4AF2-A85A-CA26F25F6F7C}" srcId="{CCEEBAE1-D5F5-4EA1-9940-901356D97F70}" destId="{F691503F-4EF3-46AA-9239-01A4D61EBECF}" srcOrd="0" destOrd="0" parTransId="{4B345B0D-0593-42EF-A598-259DE5A09EB0}" sibTransId="{3E598794-BDFA-4592-B50E-9EB4E85D18FD}"/>
    <dgm:cxn modelId="{F0BA2087-C67A-4DC8-A0FE-AF0DFF2EF473}" srcId="{CCEEBAE1-D5F5-4EA1-9940-901356D97F70}" destId="{5C36B306-1420-4ED0-A380-40A5A5B75B0B}" srcOrd="2" destOrd="0" parTransId="{2A644265-8E4A-405C-9B8C-EC91C4E01F11}" sibTransId="{1900A5C0-6AC4-4A08-9F33-5D562C2019B5}"/>
    <dgm:cxn modelId="{F566CC88-F3F8-4BED-BD7A-6874E5ACC70D}" type="presOf" srcId="{F691503F-4EF3-46AA-9239-01A4D61EBECF}" destId="{F09039ED-D246-4A8A-A7DC-D6D972B320D7}" srcOrd="0" destOrd="0" presId="urn:microsoft.com/office/officeart/2005/8/layout/default"/>
    <dgm:cxn modelId="{0CA67B92-1011-4FC7-867A-854D27F32C34}" type="presOf" srcId="{5C36B306-1420-4ED0-A380-40A5A5B75B0B}" destId="{72CEB009-92D7-48B6-A0B6-1485F1E11A99}" srcOrd="0" destOrd="0" presId="urn:microsoft.com/office/officeart/2005/8/layout/default"/>
    <dgm:cxn modelId="{DA395AA8-B36C-4666-8E4F-EED5623CAD48}" srcId="{CCEEBAE1-D5F5-4EA1-9940-901356D97F70}" destId="{0540E02F-9FAC-44E9-A119-5803BFC15429}" srcOrd="1" destOrd="0" parTransId="{4B2F2346-8D2F-47A3-946F-F3AFD09F1118}" sibTransId="{76FDCFE6-4B34-4546-806C-2C8BF4BA5863}"/>
    <dgm:cxn modelId="{171CF1AF-ACC7-4604-9A7C-3C8A3B3D7EF3}" type="presOf" srcId="{06ADAD86-5E57-40AD-9753-8296C47AC47D}" destId="{7507FA86-BBD1-4963-A416-42CB427DFBE0}" srcOrd="0" destOrd="0" presId="urn:microsoft.com/office/officeart/2005/8/layout/default"/>
    <dgm:cxn modelId="{8063DFCF-14AC-45B0-A54D-A88E5E475860}" srcId="{CCEEBAE1-D5F5-4EA1-9940-901356D97F70}" destId="{06ADAD86-5E57-40AD-9753-8296C47AC47D}" srcOrd="3" destOrd="0" parTransId="{FCAD91A0-0424-405A-89AA-70F3B6567195}" sibTransId="{2AC7B065-700B-4A92-A3AC-9E993ADF66AB}"/>
    <dgm:cxn modelId="{779174E5-1420-4165-8A24-B0FB13CEDCF1}" type="presOf" srcId="{CCEEBAE1-D5F5-4EA1-9940-901356D97F70}" destId="{50344273-8224-42BA-9BDC-650F9732F0EF}" srcOrd="0" destOrd="0" presId="urn:microsoft.com/office/officeart/2005/8/layout/default"/>
    <dgm:cxn modelId="{3A48FD7D-6336-4E8B-94CE-CDCCFEFC638B}" type="presParOf" srcId="{50344273-8224-42BA-9BDC-650F9732F0EF}" destId="{F09039ED-D246-4A8A-A7DC-D6D972B320D7}" srcOrd="0" destOrd="0" presId="urn:microsoft.com/office/officeart/2005/8/layout/default"/>
    <dgm:cxn modelId="{B71DB36F-ABA9-4CC6-9AC3-7B33A5D37FB5}" type="presParOf" srcId="{50344273-8224-42BA-9BDC-650F9732F0EF}" destId="{BF08133A-D05F-4316-90FB-27BCB8C3A303}" srcOrd="1" destOrd="0" presId="urn:microsoft.com/office/officeart/2005/8/layout/default"/>
    <dgm:cxn modelId="{1F3AFF38-9284-4C9D-B7BF-6E1A02592A71}" type="presParOf" srcId="{50344273-8224-42BA-9BDC-650F9732F0EF}" destId="{E0313FFE-A1BD-4037-8055-DACB001EE983}" srcOrd="2" destOrd="0" presId="urn:microsoft.com/office/officeart/2005/8/layout/default"/>
    <dgm:cxn modelId="{08D8C084-E4C0-4261-BC93-A2F5222F50D2}" type="presParOf" srcId="{50344273-8224-42BA-9BDC-650F9732F0EF}" destId="{F5020B43-7B15-41BA-980B-75FAE633B0F2}" srcOrd="3" destOrd="0" presId="urn:microsoft.com/office/officeart/2005/8/layout/default"/>
    <dgm:cxn modelId="{5208EF56-4C3C-426A-B461-6EC10F2364D6}" type="presParOf" srcId="{50344273-8224-42BA-9BDC-650F9732F0EF}" destId="{72CEB009-92D7-48B6-A0B6-1485F1E11A99}" srcOrd="4" destOrd="0" presId="urn:microsoft.com/office/officeart/2005/8/layout/default"/>
    <dgm:cxn modelId="{AB9C31E0-EFD9-419A-9001-C1FEDECCABF1}" type="presParOf" srcId="{50344273-8224-42BA-9BDC-650F9732F0EF}" destId="{E4BDD169-E54B-4CB1-8D18-CCCDC85A5067}" srcOrd="5" destOrd="0" presId="urn:microsoft.com/office/officeart/2005/8/layout/default"/>
    <dgm:cxn modelId="{EE7A9F63-BF48-4E34-B3F9-96762DF93E8A}" type="presParOf" srcId="{50344273-8224-42BA-9BDC-650F9732F0EF}" destId="{7507FA86-BBD1-4963-A416-42CB427DFBE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4A2484-CEDD-4371-9187-BC74EF484868}"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BFDA39D8-D209-42D6-945E-8A4F278A4103}">
      <dgm:prSet/>
      <dgm:spPr/>
      <dgm:t>
        <a:bodyPr/>
        <a:lstStyle/>
        <a:p>
          <a:r>
            <a:rPr lang="en-US" b="0" i="0">
              <a:hlinkClick xmlns:r="http://schemas.openxmlformats.org/officeDocument/2006/relationships" r:id="rId1"/>
            </a:rPr>
            <a:t>A </a:t>
          </a:r>
          <a:r>
            <a:rPr lang="en-US" b="1" i="0">
              <a:hlinkClick xmlns:r="http://schemas.openxmlformats.org/officeDocument/2006/relationships" r:id="rId1"/>
            </a:rPr>
            <a:t>migrant crisis</a:t>
          </a:r>
          <a:r>
            <a:rPr lang="en-US" b="0" i="0">
              <a:hlinkClick xmlns:r="http://schemas.openxmlformats.org/officeDocument/2006/relationships" r:id="rId1"/>
            </a:rPr>
            <a:t> is a situation in which large groups of immigrants flee their countries due to negative conditions and seek refuge in other countries</a:t>
          </a:r>
          <a:r>
            <a:rPr lang="en-US" b="0" i="0" baseline="30000">
              <a:hlinkClick xmlns:r="http://schemas.openxmlformats.org/officeDocument/2006/relationships" r:id="rId1"/>
            </a:rPr>
            <a:t>1</a:t>
          </a:r>
          <a:r>
            <a:rPr lang="en-US" b="0" i="0"/>
            <a:t>.</a:t>
          </a:r>
          <a:endParaRPr lang="en-US"/>
        </a:p>
      </dgm:t>
    </dgm:pt>
    <dgm:pt modelId="{08D2755C-9065-474F-9847-BC7A06A636C3}" type="parTrans" cxnId="{2A980940-F76A-4D5F-9DB6-19411F4C4464}">
      <dgm:prSet/>
      <dgm:spPr/>
      <dgm:t>
        <a:bodyPr/>
        <a:lstStyle/>
        <a:p>
          <a:endParaRPr lang="en-US"/>
        </a:p>
      </dgm:t>
    </dgm:pt>
    <dgm:pt modelId="{675D9A02-B5A3-475D-824C-F0610707E7DF}" type="sibTrans" cxnId="{2A980940-F76A-4D5F-9DB6-19411F4C4464}">
      <dgm:prSet/>
      <dgm:spPr/>
      <dgm:t>
        <a:bodyPr/>
        <a:lstStyle/>
        <a:p>
          <a:endParaRPr lang="en-US"/>
        </a:p>
      </dgm:t>
    </dgm:pt>
    <dgm:pt modelId="{CA249977-240A-412D-8C9E-DA424ADAF3FF}">
      <dgm:prSet/>
      <dgm:spPr/>
      <dgm:t>
        <a:bodyPr/>
        <a:lstStyle/>
        <a:p>
          <a:r>
            <a:rPr lang="en-US" b="0" i="0">
              <a:hlinkClick xmlns:r="http://schemas.openxmlformats.org/officeDocument/2006/relationships" r:id="rId1"/>
            </a:rPr>
            <a:t>A </a:t>
          </a:r>
          <a:r>
            <a:rPr lang="en-US" b="1" i="0">
              <a:hlinkClick xmlns:r="http://schemas.openxmlformats.org/officeDocument/2006/relationships" r:id="rId1"/>
            </a:rPr>
            <a:t>refugee crisis</a:t>
          </a:r>
          <a:r>
            <a:rPr lang="en-US" b="0" i="0">
              <a:hlinkClick xmlns:r="http://schemas.openxmlformats.org/officeDocument/2006/relationships" r:id="rId1"/>
            </a:rPr>
            <a:t> is a type of migrant crisis that involves people who have a well-founded fear of persecution and cannot return to their countries</a:t>
          </a:r>
          <a:r>
            <a:rPr lang="en-US" b="0" i="0" baseline="30000">
              <a:hlinkClick xmlns:r="http://schemas.openxmlformats.org/officeDocument/2006/relationships" r:id="rId1"/>
            </a:rPr>
            <a:t>1</a:t>
          </a:r>
          <a:r>
            <a:rPr lang="en-US" b="0" i="0"/>
            <a:t>.</a:t>
          </a:r>
          <a:endParaRPr lang="en-US"/>
        </a:p>
      </dgm:t>
    </dgm:pt>
    <dgm:pt modelId="{9DE4EF4B-2F0B-40F3-988C-B5E1FBE49D43}" type="parTrans" cxnId="{5A7D0CC5-7483-412B-A048-74453C34797D}">
      <dgm:prSet/>
      <dgm:spPr/>
      <dgm:t>
        <a:bodyPr/>
        <a:lstStyle/>
        <a:p>
          <a:endParaRPr lang="en-US"/>
        </a:p>
      </dgm:t>
    </dgm:pt>
    <dgm:pt modelId="{274A00AE-AB9F-4CCB-91BD-D440FFBCDF8C}" type="sibTrans" cxnId="{5A7D0CC5-7483-412B-A048-74453C34797D}">
      <dgm:prSet/>
      <dgm:spPr/>
      <dgm:t>
        <a:bodyPr/>
        <a:lstStyle/>
        <a:p>
          <a:endParaRPr lang="en-US"/>
        </a:p>
      </dgm:t>
    </dgm:pt>
    <dgm:pt modelId="{FB42023A-AC41-4A4F-BF7F-EF8A8ADF7519}">
      <dgm:prSet/>
      <dgm:spPr/>
      <dgm:t>
        <a:bodyPr/>
        <a:lstStyle/>
        <a:p>
          <a:r>
            <a:rPr lang="en-US" b="1" i="0">
              <a:hlinkClick xmlns:r="http://schemas.openxmlformats.org/officeDocument/2006/relationships" r:id="rId2"/>
            </a:rPr>
            <a:t>Canada</a:t>
          </a:r>
          <a:r>
            <a:rPr lang="en-US" b="0" i="0">
              <a:hlinkClick xmlns:r="http://schemas.openxmlformats.org/officeDocument/2006/relationships" r:id="rId2"/>
            </a:rPr>
            <a:t> is a global leader in protecting refugees and welcomed nearly half of all refugees resettled around the world in 2020</a:t>
          </a:r>
          <a:r>
            <a:rPr lang="en-US" b="0" i="0" baseline="30000">
              <a:hlinkClick xmlns:r="http://schemas.openxmlformats.org/officeDocument/2006/relationships" r:id="rId2"/>
            </a:rPr>
            <a:t>2</a:t>
          </a:r>
          <a:r>
            <a:rPr lang="en-US" b="0" i="0"/>
            <a:t>.</a:t>
          </a:r>
          <a:endParaRPr lang="en-US"/>
        </a:p>
      </dgm:t>
    </dgm:pt>
    <dgm:pt modelId="{CF034BBE-28E6-484E-B794-C9C90CD294EC}" type="parTrans" cxnId="{08122554-F66D-4C37-87A7-D32CC79283FF}">
      <dgm:prSet/>
      <dgm:spPr/>
      <dgm:t>
        <a:bodyPr/>
        <a:lstStyle/>
        <a:p>
          <a:endParaRPr lang="en-US"/>
        </a:p>
      </dgm:t>
    </dgm:pt>
    <dgm:pt modelId="{47474796-1C1D-4EAD-A3FD-D3F2B8A3E3BA}" type="sibTrans" cxnId="{08122554-F66D-4C37-87A7-D32CC79283FF}">
      <dgm:prSet/>
      <dgm:spPr/>
      <dgm:t>
        <a:bodyPr/>
        <a:lstStyle/>
        <a:p>
          <a:endParaRPr lang="en-US"/>
        </a:p>
      </dgm:t>
    </dgm:pt>
    <dgm:pt modelId="{B5F6C9DA-494B-493E-A19C-7DF01F2CCDFE}">
      <dgm:prSet/>
      <dgm:spPr/>
      <dgm:t>
        <a:bodyPr/>
        <a:lstStyle/>
        <a:p>
          <a:r>
            <a:rPr lang="en-US" b="0" i="0">
              <a:hlinkClick xmlns:r="http://schemas.openxmlformats.org/officeDocument/2006/relationships" r:id="rId3"/>
            </a:rPr>
            <a:t>Canada’s refugee system works by providing protection, resettlement and integration services to refugees who meet the eligibility criteria</a:t>
          </a:r>
          <a:r>
            <a:rPr lang="en-US" b="0" i="0" baseline="30000">
              <a:hlinkClick xmlns:r="http://schemas.openxmlformats.org/officeDocument/2006/relationships" r:id="rId3"/>
            </a:rPr>
            <a:t>3</a:t>
          </a:r>
          <a:r>
            <a:rPr lang="en-US" b="0" i="0"/>
            <a:t>.</a:t>
          </a:r>
          <a:endParaRPr lang="en-US"/>
        </a:p>
      </dgm:t>
    </dgm:pt>
    <dgm:pt modelId="{9C471162-F1E7-4B34-A6D6-9D3AFBBAE87C}" type="parTrans" cxnId="{C74F7E75-07ED-4F8E-AA05-4039FC4E3720}">
      <dgm:prSet/>
      <dgm:spPr/>
      <dgm:t>
        <a:bodyPr/>
        <a:lstStyle/>
        <a:p>
          <a:endParaRPr lang="en-US"/>
        </a:p>
      </dgm:t>
    </dgm:pt>
    <dgm:pt modelId="{5419E189-484A-4B2F-86DC-870D7C964A97}" type="sibTrans" cxnId="{C74F7E75-07ED-4F8E-AA05-4039FC4E3720}">
      <dgm:prSet/>
      <dgm:spPr/>
      <dgm:t>
        <a:bodyPr/>
        <a:lstStyle/>
        <a:p>
          <a:endParaRPr lang="en-US"/>
        </a:p>
      </dgm:t>
    </dgm:pt>
    <dgm:pt modelId="{685EFA6A-BCF3-4DE5-AF93-BB95BA233EA9}">
      <dgm:prSet/>
      <dgm:spPr/>
      <dgm:t>
        <a:bodyPr/>
        <a:lstStyle/>
        <a:p>
          <a:r>
            <a:rPr lang="en-US" b="0" i="0">
              <a:hlinkClick xmlns:r="http://schemas.openxmlformats.org/officeDocument/2006/relationships" r:id="rId4"/>
            </a:rPr>
            <a:t>Canada also faces challenges and pressures from multiple refugee crises across the globe, such as the situations in Afghanistan, Myanmar, Syria and Venezuela</a:t>
          </a:r>
          <a:endParaRPr lang="en-US"/>
        </a:p>
      </dgm:t>
    </dgm:pt>
    <dgm:pt modelId="{B17D8646-120E-4425-A9EB-8A75B1BFA69D}" type="parTrans" cxnId="{936714A7-2234-4465-8F0F-00D635E91CDA}">
      <dgm:prSet/>
      <dgm:spPr/>
      <dgm:t>
        <a:bodyPr/>
        <a:lstStyle/>
        <a:p>
          <a:endParaRPr lang="en-US"/>
        </a:p>
      </dgm:t>
    </dgm:pt>
    <dgm:pt modelId="{115D06D1-865F-4356-BC02-28F4C5671BB7}" type="sibTrans" cxnId="{936714A7-2234-4465-8F0F-00D635E91CDA}">
      <dgm:prSet/>
      <dgm:spPr/>
      <dgm:t>
        <a:bodyPr/>
        <a:lstStyle/>
        <a:p>
          <a:endParaRPr lang="en-US"/>
        </a:p>
      </dgm:t>
    </dgm:pt>
    <dgm:pt modelId="{B0041B2C-9EFF-4B16-9856-E0F9CB350373}" type="pres">
      <dgm:prSet presAssocID="{A34A2484-CEDD-4371-9187-BC74EF484868}" presName="vert0" presStyleCnt="0">
        <dgm:presLayoutVars>
          <dgm:dir/>
          <dgm:animOne val="branch"/>
          <dgm:animLvl val="lvl"/>
        </dgm:presLayoutVars>
      </dgm:prSet>
      <dgm:spPr/>
    </dgm:pt>
    <dgm:pt modelId="{04E56BC2-0066-4AFC-87E8-AA61C87DAA64}" type="pres">
      <dgm:prSet presAssocID="{BFDA39D8-D209-42D6-945E-8A4F278A4103}" presName="thickLine" presStyleLbl="alignNode1" presStyleIdx="0" presStyleCnt="5"/>
      <dgm:spPr/>
    </dgm:pt>
    <dgm:pt modelId="{BC26A558-5510-455C-B062-53CFAF7B25C9}" type="pres">
      <dgm:prSet presAssocID="{BFDA39D8-D209-42D6-945E-8A4F278A4103}" presName="horz1" presStyleCnt="0"/>
      <dgm:spPr/>
    </dgm:pt>
    <dgm:pt modelId="{1F423C9C-6305-479B-975B-350047C52655}" type="pres">
      <dgm:prSet presAssocID="{BFDA39D8-D209-42D6-945E-8A4F278A4103}" presName="tx1" presStyleLbl="revTx" presStyleIdx="0" presStyleCnt="5"/>
      <dgm:spPr/>
    </dgm:pt>
    <dgm:pt modelId="{1095A3E6-C4AC-4250-B4C2-4A4DD302B71E}" type="pres">
      <dgm:prSet presAssocID="{BFDA39D8-D209-42D6-945E-8A4F278A4103}" presName="vert1" presStyleCnt="0"/>
      <dgm:spPr/>
    </dgm:pt>
    <dgm:pt modelId="{C7AB9CC8-39A2-47F4-8372-94651EF0DB1E}" type="pres">
      <dgm:prSet presAssocID="{CA249977-240A-412D-8C9E-DA424ADAF3FF}" presName="thickLine" presStyleLbl="alignNode1" presStyleIdx="1" presStyleCnt="5"/>
      <dgm:spPr/>
    </dgm:pt>
    <dgm:pt modelId="{A0A71286-68E9-4715-BDDB-63E44B218550}" type="pres">
      <dgm:prSet presAssocID="{CA249977-240A-412D-8C9E-DA424ADAF3FF}" presName="horz1" presStyleCnt="0"/>
      <dgm:spPr/>
    </dgm:pt>
    <dgm:pt modelId="{FDB72FC3-CEF1-4D50-AB33-33EA0171C0BC}" type="pres">
      <dgm:prSet presAssocID="{CA249977-240A-412D-8C9E-DA424ADAF3FF}" presName="tx1" presStyleLbl="revTx" presStyleIdx="1" presStyleCnt="5"/>
      <dgm:spPr/>
    </dgm:pt>
    <dgm:pt modelId="{DF58652B-C5FF-446B-A556-D6C0DCC8895E}" type="pres">
      <dgm:prSet presAssocID="{CA249977-240A-412D-8C9E-DA424ADAF3FF}" presName="vert1" presStyleCnt="0"/>
      <dgm:spPr/>
    </dgm:pt>
    <dgm:pt modelId="{A99E8834-7DED-45B9-9BA9-EB70EF5AEB46}" type="pres">
      <dgm:prSet presAssocID="{FB42023A-AC41-4A4F-BF7F-EF8A8ADF7519}" presName="thickLine" presStyleLbl="alignNode1" presStyleIdx="2" presStyleCnt="5"/>
      <dgm:spPr/>
    </dgm:pt>
    <dgm:pt modelId="{BD63CCA7-0A45-4305-B4CF-E62CDB066230}" type="pres">
      <dgm:prSet presAssocID="{FB42023A-AC41-4A4F-BF7F-EF8A8ADF7519}" presName="horz1" presStyleCnt="0"/>
      <dgm:spPr/>
    </dgm:pt>
    <dgm:pt modelId="{44A63497-FE78-4524-BD93-3886F47F249A}" type="pres">
      <dgm:prSet presAssocID="{FB42023A-AC41-4A4F-BF7F-EF8A8ADF7519}" presName="tx1" presStyleLbl="revTx" presStyleIdx="2" presStyleCnt="5"/>
      <dgm:spPr/>
    </dgm:pt>
    <dgm:pt modelId="{2BB9BE00-BD49-4642-B9AF-8DD7D6858918}" type="pres">
      <dgm:prSet presAssocID="{FB42023A-AC41-4A4F-BF7F-EF8A8ADF7519}" presName="vert1" presStyleCnt="0"/>
      <dgm:spPr/>
    </dgm:pt>
    <dgm:pt modelId="{E9A7E07E-A5DF-484E-A565-7613099D29FA}" type="pres">
      <dgm:prSet presAssocID="{B5F6C9DA-494B-493E-A19C-7DF01F2CCDFE}" presName="thickLine" presStyleLbl="alignNode1" presStyleIdx="3" presStyleCnt="5"/>
      <dgm:spPr/>
    </dgm:pt>
    <dgm:pt modelId="{7B953E65-DF6D-4DD5-A77F-2DC3DC5BD16E}" type="pres">
      <dgm:prSet presAssocID="{B5F6C9DA-494B-493E-A19C-7DF01F2CCDFE}" presName="horz1" presStyleCnt="0"/>
      <dgm:spPr/>
    </dgm:pt>
    <dgm:pt modelId="{3992B8C2-CE4A-4FAE-81FB-A46C2C078824}" type="pres">
      <dgm:prSet presAssocID="{B5F6C9DA-494B-493E-A19C-7DF01F2CCDFE}" presName="tx1" presStyleLbl="revTx" presStyleIdx="3" presStyleCnt="5"/>
      <dgm:spPr/>
    </dgm:pt>
    <dgm:pt modelId="{8300CC7F-C34C-4881-8887-59D08591C267}" type="pres">
      <dgm:prSet presAssocID="{B5F6C9DA-494B-493E-A19C-7DF01F2CCDFE}" presName="vert1" presStyleCnt="0"/>
      <dgm:spPr/>
    </dgm:pt>
    <dgm:pt modelId="{EF834397-272D-4FD4-A1A5-46959EB9109C}" type="pres">
      <dgm:prSet presAssocID="{685EFA6A-BCF3-4DE5-AF93-BB95BA233EA9}" presName="thickLine" presStyleLbl="alignNode1" presStyleIdx="4" presStyleCnt="5"/>
      <dgm:spPr/>
    </dgm:pt>
    <dgm:pt modelId="{CAE62EC2-6B7D-4596-ADCC-3CD3EAD66F63}" type="pres">
      <dgm:prSet presAssocID="{685EFA6A-BCF3-4DE5-AF93-BB95BA233EA9}" presName="horz1" presStyleCnt="0"/>
      <dgm:spPr/>
    </dgm:pt>
    <dgm:pt modelId="{90ADA085-6FF9-4B3E-863C-A6C2CBF96DF9}" type="pres">
      <dgm:prSet presAssocID="{685EFA6A-BCF3-4DE5-AF93-BB95BA233EA9}" presName="tx1" presStyleLbl="revTx" presStyleIdx="4" presStyleCnt="5"/>
      <dgm:spPr/>
    </dgm:pt>
    <dgm:pt modelId="{F0737E4D-8480-4544-AD93-FAC4E03BD460}" type="pres">
      <dgm:prSet presAssocID="{685EFA6A-BCF3-4DE5-AF93-BB95BA233EA9}" presName="vert1" presStyleCnt="0"/>
      <dgm:spPr/>
    </dgm:pt>
  </dgm:ptLst>
  <dgm:cxnLst>
    <dgm:cxn modelId="{3BBE320F-328D-482B-86FC-6372E855C878}" type="presOf" srcId="{685EFA6A-BCF3-4DE5-AF93-BB95BA233EA9}" destId="{90ADA085-6FF9-4B3E-863C-A6C2CBF96DF9}" srcOrd="0" destOrd="0" presId="urn:microsoft.com/office/officeart/2008/layout/LinedList"/>
    <dgm:cxn modelId="{1D4F063E-7858-4946-8D33-CACD9FBF2E95}" type="presOf" srcId="{FB42023A-AC41-4A4F-BF7F-EF8A8ADF7519}" destId="{44A63497-FE78-4524-BD93-3886F47F249A}" srcOrd="0" destOrd="0" presId="urn:microsoft.com/office/officeart/2008/layout/LinedList"/>
    <dgm:cxn modelId="{2A980940-F76A-4D5F-9DB6-19411F4C4464}" srcId="{A34A2484-CEDD-4371-9187-BC74EF484868}" destId="{BFDA39D8-D209-42D6-945E-8A4F278A4103}" srcOrd="0" destOrd="0" parTransId="{08D2755C-9065-474F-9847-BC7A06A636C3}" sibTransId="{675D9A02-B5A3-475D-824C-F0610707E7DF}"/>
    <dgm:cxn modelId="{43371F4A-35DC-4770-AE0D-D9B7994139CA}" type="presOf" srcId="{A34A2484-CEDD-4371-9187-BC74EF484868}" destId="{B0041B2C-9EFF-4B16-9856-E0F9CB350373}" srcOrd="0" destOrd="0" presId="urn:microsoft.com/office/officeart/2008/layout/LinedList"/>
    <dgm:cxn modelId="{D3EA3D6C-4A11-45D6-8D70-BEDE421F167A}" type="presOf" srcId="{BFDA39D8-D209-42D6-945E-8A4F278A4103}" destId="{1F423C9C-6305-479B-975B-350047C52655}" srcOrd="0" destOrd="0" presId="urn:microsoft.com/office/officeart/2008/layout/LinedList"/>
    <dgm:cxn modelId="{08122554-F66D-4C37-87A7-D32CC79283FF}" srcId="{A34A2484-CEDD-4371-9187-BC74EF484868}" destId="{FB42023A-AC41-4A4F-BF7F-EF8A8ADF7519}" srcOrd="2" destOrd="0" parTransId="{CF034BBE-28E6-484E-B794-C9C90CD294EC}" sibTransId="{47474796-1C1D-4EAD-A3FD-D3F2B8A3E3BA}"/>
    <dgm:cxn modelId="{C74F7E75-07ED-4F8E-AA05-4039FC4E3720}" srcId="{A34A2484-CEDD-4371-9187-BC74EF484868}" destId="{B5F6C9DA-494B-493E-A19C-7DF01F2CCDFE}" srcOrd="3" destOrd="0" parTransId="{9C471162-F1E7-4B34-A6D6-9D3AFBBAE87C}" sibTransId="{5419E189-484A-4B2F-86DC-870D7C964A97}"/>
    <dgm:cxn modelId="{11514A94-DECA-4F51-9C4B-FC01D2E70766}" type="presOf" srcId="{CA249977-240A-412D-8C9E-DA424ADAF3FF}" destId="{FDB72FC3-CEF1-4D50-AB33-33EA0171C0BC}" srcOrd="0" destOrd="0" presId="urn:microsoft.com/office/officeart/2008/layout/LinedList"/>
    <dgm:cxn modelId="{936714A7-2234-4465-8F0F-00D635E91CDA}" srcId="{A34A2484-CEDD-4371-9187-BC74EF484868}" destId="{685EFA6A-BCF3-4DE5-AF93-BB95BA233EA9}" srcOrd="4" destOrd="0" parTransId="{B17D8646-120E-4425-A9EB-8A75B1BFA69D}" sibTransId="{115D06D1-865F-4356-BC02-28F4C5671BB7}"/>
    <dgm:cxn modelId="{91890FBB-ACFB-4584-8E3A-D9320B881C11}" type="presOf" srcId="{B5F6C9DA-494B-493E-A19C-7DF01F2CCDFE}" destId="{3992B8C2-CE4A-4FAE-81FB-A46C2C078824}" srcOrd="0" destOrd="0" presId="urn:microsoft.com/office/officeart/2008/layout/LinedList"/>
    <dgm:cxn modelId="{5A7D0CC5-7483-412B-A048-74453C34797D}" srcId="{A34A2484-CEDD-4371-9187-BC74EF484868}" destId="{CA249977-240A-412D-8C9E-DA424ADAF3FF}" srcOrd="1" destOrd="0" parTransId="{9DE4EF4B-2F0B-40F3-988C-B5E1FBE49D43}" sibTransId="{274A00AE-AB9F-4CCB-91BD-D440FFBCDF8C}"/>
    <dgm:cxn modelId="{842DCCEA-8828-4AD4-AFF5-4F96A74BE15C}" type="presParOf" srcId="{B0041B2C-9EFF-4B16-9856-E0F9CB350373}" destId="{04E56BC2-0066-4AFC-87E8-AA61C87DAA64}" srcOrd="0" destOrd="0" presId="urn:microsoft.com/office/officeart/2008/layout/LinedList"/>
    <dgm:cxn modelId="{4652F2F2-B5BC-44CA-9C6E-163E2A8159EE}" type="presParOf" srcId="{B0041B2C-9EFF-4B16-9856-E0F9CB350373}" destId="{BC26A558-5510-455C-B062-53CFAF7B25C9}" srcOrd="1" destOrd="0" presId="urn:microsoft.com/office/officeart/2008/layout/LinedList"/>
    <dgm:cxn modelId="{8C1939D7-63B9-44C5-8FF0-A2BFD6A0714F}" type="presParOf" srcId="{BC26A558-5510-455C-B062-53CFAF7B25C9}" destId="{1F423C9C-6305-479B-975B-350047C52655}" srcOrd="0" destOrd="0" presId="urn:microsoft.com/office/officeart/2008/layout/LinedList"/>
    <dgm:cxn modelId="{07B77EE4-2D33-4228-9AFB-C12314B615CE}" type="presParOf" srcId="{BC26A558-5510-455C-B062-53CFAF7B25C9}" destId="{1095A3E6-C4AC-4250-B4C2-4A4DD302B71E}" srcOrd="1" destOrd="0" presId="urn:microsoft.com/office/officeart/2008/layout/LinedList"/>
    <dgm:cxn modelId="{EFBD4AFE-30A7-4E42-81B9-62E09AEA4381}" type="presParOf" srcId="{B0041B2C-9EFF-4B16-9856-E0F9CB350373}" destId="{C7AB9CC8-39A2-47F4-8372-94651EF0DB1E}" srcOrd="2" destOrd="0" presId="urn:microsoft.com/office/officeart/2008/layout/LinedList"/>
    <dgm:cxn modelId="{877D3711-7040-4698-806A-250EF68B5590}" type="presParOf" srcId="{B0041B2C-9EFF-4B16-9856-E0F9CB350373}" destId="{A0A71286-68E9-4715-BDDB-63E44B218550}" srcOrd="3" destOrd="0" presId="urn:microsoft.com/office/officeart/2008/layout/LinedList"/>
    <dgm:cxn modelId="{BB0C1D59-C8D2-4D0D-99C1-BBE193627B7A}" type="presParOf" srcId="{A0A71286-68E9-4715-BDDB-63E44B218550}" destId="{FDB72FC3-CEF1-4D50-AB33-33EA0171C0BC}" srcOrd="0" destOrd="0" presId="urn:microsoft.com/office/officeart/2008/layout/LinedList"/>
    <dgm:cxn modelId="{C27FCE2D-97F6-447A-BBEC-1C674FACFD85}" type="presParOf" srcId="{A0A71286-68E9-4715-BDDB-63E44B218550}" destId="{DF58652B-C5FF-446B-A556-D6C0DCC8895E}" srcOrd="1" destOrd="0" presId="urn:microsoft.com/office/officeart/2008/layout/LinedList"/>
    <dgm:cxn modelId="{C1E52C84-C5DF-4569-BAAD-0B6482E232FF}" type="presParOf" srcId="{B0041B2C-9EFF-4B16-9856-E0F9CB350373}" destId="{A99E8834-7DED-45B9-9BA9-EB70EF5AEB46}" srcOrd="4" destOrd="0" presId="urn:microsoft.com/office/officeart/2008/layout/LinedList"/>
    <dgm:cxn modelId="{C5C0A1DC-F22B-4F1F-8163-5C1A8A41F54A}" type="presParOf" srcId="{B0041B2C-9EFF-4B16-9856-E0F9CB350373}" destId="{BD63CCA7-0A45-4305-B4CF-E62CDB066230}" srcOrd="5" destOrd="0" presId="urn:microsoft.com/office/officeart/2008/layout/LinedList"/>
    <dgm:cxn modelId="{BB4B1AC3-2DC3-4272-B04A-958F0035E326}" type="presParOf" srcId="{BD63CCA7-0A45-4305-B4CF-E62CDB066230}" destId="{44A63497-FE78-4524-BD93-3886F47F249A}" srcOrd="0" destOrd="0" presId="urn:microsoft.com/office/officeart/2008/layout/LinedList"/>
    <dgm:cxn modelId="{614EF75D-0773-44F1-B005-75A6B13B9876}" type="presParOf" srcId="{BD63CCA7-0A45-4305-B4CF-E62CDB066230}" destId="{2BB9BE00-BD49-4642-B9AF-8DD7D6858918}" srcOrd="1" destOrd="0" presId="urn:microsoft.com/office/officeart/2008/layout/LinedList"/>
    <dgm:cxn modelId="{A04E14D1-5719-4D42-AB43-CC41F9A6FC8B}" type="presParOf" srcId="{B0041B2C-9EFF-4B16-9856-E0F9CB350373}" destId="{E9A7E07E-A5DF-484E-A565-7613099D29FA}" srcOrd="6" destOrd="0" presId="urn:microsoft.com/office/officeart/2008/layout/LinedList"/>
    <dgm:cxn modelId="{8F629E38-ABD8-443F-8979-A97F91D831A4}" type="presParOf" srcId="{B0041B2C-9EFF-4B16-9856-E0F9CB350373}" destId="{7B953E65-DF6D-4DD5-A77F-2DC3DC5BD16E}" srcOrd="7" destOrd="0" presId="urn:microsoft.com/office/officeart/2008/layout/LinedList"/>
    <dgm:cxn modelId="{E768CCDF-6C2A-4487-989B-21B4CC06F7FC}" type="presParOf" srcId="{7B953E65-DF6D-4DD5-A77F-2DC3DC5BD16E}" destId="{3992B8C2-CE4A-4FAE-81FB-A46C2C078824}" srcOrd="0" destOrd="0" presId="urn:microsoft.com/office/officeart/2008/layout/LinedList"/>
    <dgm:cxn modelId="{2F57C0FA-9D8E-4091-A641-76666525BED2}" type="presParOf" srcId="{7B953E65-DF6D-4DD5-A77F-2DC3DC5BD16E}" destId="{8300CC7F-C34C-4881-8887-59D08591C267}" srcOrd="1" destOrd="0" presId="urn:microsoft.com/office/officeart/2008/layout/LinedList"/>
    <dgm:cxn modelId="{93164F5F-37C1-4A2F-9D31-CB56F7CADEE1}" type="presParOf" srcId="{B0041B2C-9EFF-4B16-9856-E0F9CB350373}" destId="{EF834397-272D-4FD4-A1A5-46959EB9109C}" srcOrd="8" destOrd="0" presId="urn:microsoft.com/office/officeart/2008/layout/LinedList"/>
    <dgm:cxn modelId="{D50D6D54-3296-4AEB-B321-EE297A9C93AF}" type="presParOf" srcId="{B0041B2C-9EFF-4B16-9856-E0F9CB350373}" destId="{CAE62EC2-6B7D-4596-ADCC-3CD3EAD66F63}" srcOrd="9" destOrd="0" presId="urn:microsoft.com/office/officeart/2008/layout/LinedList"/>
    <dgm:cxn modelId="{95FDB093-E97A-44D3-9C8A-C30C2BBDCC7E}" type="presParOf" srcId="{CAE62EC2-6B7D-4596-ADCC-3CD3EAD66F63}" destId="{90ADA085-6FF9-4B3E-863C-A6C2CBF96DF9}" srcOrd="0" destOrd="0" presId="urn:microsoft.com/office/officeart/2008/layout/LinedList"/>
    <dgm:cxn modelId="{0F1D3F23-3168-425A-8895-FF74381DAF1F}" type="presParOf" srcId="{CAE62EC2-6B7D-4596-ADCC-3CD3EAD66F63}" destId="{F0737E4D-8480-4544-AD93-FAC4E03BD46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3F62FC-99B8-4AF7-835F-B1501F2A1A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B67D3B-D306-40C0-8E58-D8524F22D837}">
      <dgm:prSet/>
      <dgm:spPr/>
      <dgm:t>
        <a:bodyPr/>
        <a:lstStyle/>
        <a:p>
          <a:r>
            <a:rPr lang="en-US" dirty="0"/>
            <a:t>Countries should work together to tackle why people leave in the first place</a:t>
          </a:r>
        </a:p>
      </dgm:t>
    </dgm:pt>
    <dgm:pt modelId="{54BD9699-DEC5-4253-B3DB-4362AEE0712E}" type="parTrans" cxnId="{08A48676-EDFC-471F-8F0F-63DA76F9CD7D}">
      <dgm:prSet/>
      <dgm:spPr/>
      <dgm:t>
        <a:bodyPr/>
        <a:lstStyle/>
        <a:p>
          <a:endParaRPr lang="en-US"/>
        </a:p>
      </dgm:t>
    </dgm:pt>
    <dgm:pt modelId="{7D651C00-4E52-44C1-8224-625305E832B9}" type="sibTrans" cxnId="{08A48676-EDFC-471F-8F0F-63DA76F9CD7D}">
      <dgm:prSet/>
      <dgm:spPr/>
      <dgm:t>
        <a:bodyPr/>
        <a:lstStyle/>
        <a:p>
          <a:endParaRPr lang="en-US"/>
        </a:p>
      </dgm:t>
    </dgm:pt>
    <dgm:pt modelId="{F610CF36-EC27-41E4-A7E0-CCB825124465}">
      <dgm:prSet/>
      <dgm:spPr/>
      <dgm:t>
        <a:bodyPr/>
        <a:lstStyle/>
        <a:p>
          <a:r>
            <a:rPr lang="en-US"/>
            <a:t>Plans should be there to help newcomers learn the language and culture</a:t>
          </a:r>
        </a:p>
      </dgm:t>
    </dgm:pt>
    <dgm:pt modelId="{C60A732D-56A7-47CE-A8CD-315841C06050}" type="parTrans" cxnId="{8632C37D-74DC-4F31-9EB6-6ADEB07A0B95}">
      <dgm:prSet/>
      <dgm:spPr/>
      <dgm:t>
        <a:bodyPr/>
        <a:lstStyle/>
        <a:p>
          <a:endParaRPr lang="en-US"/>
        </a:p>
      </dgm:t>
    </dgm:pt>
    <dgm:pt modelId="{BF73D3B2-1330-4804-98E4-D4BE050F4E3D}" type="sibTrans" cxnId="{8632C37D-74DC-4F31-9EB6-6ADEB07A0B95}">
      <dgm:prSet/>
      <dgm:spPr/>
      <dgm:t>
        <a:bodyPr/>
        <a:lstStyle/>
        <a:p>
          <a:endParaRPr lang="en-US"/>
        </a:p>
      </dgm:t>
    </dgm:pt>
    <dgm:pt modelId="{9783A270-8DB7-45E7-B110-AEA710F59281}">
      <dgm:prSet/>
      <dgm:spPr/>
      <dgm:t>
        <a:bodyPr/>
        <a:lstStyle/>
        <a:p>
          <a:r>
            <a:rPr lang="en-US"/>
            <a:t>Make it easier for them to get jobs</a:t>
          </a:r>
        </a:p>
      </dgm:t>
    </dgm:pt>
    <dgm:pt modelId="{75A5FB34-BA09-48CA-A25F-CAC03097C358}" type="parTrans" cxnId="{BF832392-0F22-44D9-8193-F289AEB10BF1}">
      <dgm:prSet/>
      <dgm:spPr/>
      <dgm:t>
        <a:bodyPr/>
        <a:lstStyle/>
        <a:p>
          <a:endParaRPr lang="en-US"/>
        </a:p>
      </dgm:t>
    </dgm:pt>
    <dgm:pt modelId="{E610A1D6-A318-4C37-AC99-293EE0E82B79}" type="sibTrans" cxnId="{BF832392-0F22-44D9-8193-F289AEB10BF1}">
      <dgm:prSet/>
      <dgm:spPr/>
      <dgm:t>
        <a:bodyPr/>
        <a:lstStyle/>
        <a:p>
          <a:endParaRPr lang="en-US"/>
        </a:p>
      </dgm:t>
    </dgm:pt>
    <dgm:pt modelId="{77B74DBF-A75C-46CF-964D-3046C7265335}">
      <dgm:prSet/>
      <dgm:spPr/>
      <dgm:t>
        <a:bodyPr/>
        <a:lstStyle/>
        <a:p>
          <a:r>
            <a:rPr lang="en-US"/>
            <a:t>Communities should welcome them and we should clear up wrong ideas about these newcomers</a:t>
          </a:r>
        </a:p>
      </dgm:t>
    </dgm:pt>
    <dgm:pt modelId="{5E23D666-33F8-40F6-9D40-BFDD24147A8A}" type="parTrans" cxnId="{AC1505DF-192E-44C9-A5AB-3385D56325B2}">
      <dgm:prSet/>
      <dgm:spPr/>
      <dgm:t>
        <a:bodyPr/>
        <a:lstStyle/>
        <a:p>
          <a:endParaRPr lang="en-US"/>
        </a:p>
      </dgm:t>
    </dgm:pt>
    <dgm:pt modelId="{8754BCEB-0374-499C-839B-570049C5CD5E}" type="sibTrans" cxnId="{AC1505DF-192E-44C9-A5AB-3385D56325B2}">
      <dgm:prSet/>
      <dgm:spPr/>
      <dgm:t>
        <a:bodyPr/>
        <a:lstStyle/>
        <a:p>
          <a:endParaRPr lang="en-US"/>
        </a:p>
      </dgm:t>
    </dgm:pt>
    <dgm:pt modelId="{F05B5D20-AA5A-45E7-860B-C7350B26C4E7}" type="pres">
      <dgm:prSet presAssocID="{9D3F62FC-99B8-4AF7-835F-B1501F2A1A05}" presName="root" presStyleCnt="0">
        <dgm:presLayoutVars>
          <dgm:dir/>
          <dgm:resizeHandles val="exact"/>
        </dgm:presLayoutVars>
      </dgm:prSet>
      <dgm:spPr/>
    </dgm:pt>
    <dgm:pt modelId="{9C842484-5437-491F-8D2D-678C220F3029}" type="pres">
      <dgm:prSet presAssocID="{CDB67D3B-D306-40C0-8E58-D8524F22D837}" presName="compNode" presStyleCnt="0"/>
      <dgm:spPr/>
    </dgm:pt>
    <dgm:pt modelId="{1C4AABF3-0F23-4C0E-A811-1BDF1A73EB3E}" type="pres">
      <dgm:prSet presAssocID="{CDB67D3B-D306-40C0-8E58-D8524F22D837}" presName="bgRect" presStyleLbl="bgShp" presStyleIdx="0" presStyleCnt="4"/>
      <dgm:spPr/>
    </dgm:pt>
    <dgm:pt modelId="{70964CE1-6238-4D2C-86C5-80C3D0F202A3}" type="pres">
      <dgm:prSet presAssocID="{CDB67D3B-D306-40C0-8E58-D8524F22D8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733F5AD9-31B9-4E73-A209-1F87819D9A00}" type="pres">
      <dgm:prSet presAssocID="{CDB67D3B-D306-40C0-8E58-D8524F22D837}" presName="spaceRect" presStyleCnt="0"/>
      <dgm:spPr/>
    </dgm:pt>
    <dgm:pt modelId="{99C0533D-991F-4440-99AB-B4527753AF19}" type="pres">
      <dgm:prSet presAssocID="{CDB67D3B-D306-40C0-8E58-D8524F22D837}" presName="parTx" presStyleLbl="revTx" presStyleIdx="0" presStyleCnt="4">
        <dgm:presLayoutVars>
          <dgm:chMax val="0"/>
          <dgm:chPref val="0"/>
        </dgm:presLayoutVars>
      </dgm:prSet>
      <dgm:spPr/>
    </dgm:pt>
    <dgm:pt modelId="{F6F20191-B8E8-4D7B-8BBD-3E7C07562C87}" type="pres">
      <dgm:prSet presAssocID="{7D651C00-4E52-44C1-8224-625305E832B9}" presName="sibTrans" presStyleCnt="0"/>
      <dgm:spPr/>
    </dgm:pt>
    <dgm:pt modelId="{EC4B6ADA-8E8C-420E-BAD7-11596B0F5592}" type="pres">
      <dgm:prSet presAssocID="{F610CF36-EC27-41E4-A7E0-CCB825124465}" presName="compNode" presStyleCnt="0"/>
      <dgm:spPr/>
    </dgm:pt>
    <dgm:pt modelId="{94DC47BF-D1CA-491C-8495-5EEE4DCB091F}" type="pres">
      <dgm:prSet presAssocID="{F610CF36-EC27-41E4-A7E0-CCB825124465}" presName="bgRect" presStyleLbl="bgShp" presStyleIdx="1" presStyleCnt="4"/>
      <dgm:spPr/>
    </dgm:pt>
    <dgm:pt modelId="{DD3ADC59-3F6B-4BF9-B5B7-B8ACFD383F18}" type="pres">
      <dgm:prSet presAssocID="{F610CF36-EC27-41E4-A7E0-CCB8251244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7A2D97C4-64D3-4D32-927F-EEB9743FC83D}" type="pres">
      <dgm:prSet presAssocID="{F610CF36-EC27-41E4-A7E0-CCB825124465}" presName="spaceRect" presStyleCnt="0"/>
      <dgm:spPr/>
    </dgm:pt>
    <dgm:pt modelId="{91A02847-3929-4F0B-B904-42E5FDFE1A34}" type="pres">
      <dgm:prSet presAssocID="{F610CF36-EC27-41E4-A7E0-CCB825124465}" presName="parTx" presStyleLbl="revTx" presStyleIdx="1" presStyleCnt="4">
        <dgm:presLayoutVars>
          <dgm:chMax val="0"/>
          <dgm:chPref val="0"/>
        </dgm:presLayoutVars>
      </dgm:prSet>
      <dgm:spPr/>
    </dgm:pt>
    <dgm:pt modelId="{E22074A6-D6EA-4848-9D27-D3457A4E570D}" type="pres">
      <dgm:prSet presAssocID="{BF73D3B2-1330-4804-98E4-D4BE050F4E3D}" presName="sibTrans" presStyleCnt="0"/>
      <dgm:spPr/>
    </dgm:pt>
    <dgm:pt modelId="{802C355F-C102-4AD7-AA36-E6D2F5146789}" type="pres">
      <dgm:prSet presAssocID="{9783A270-8DB7-45E7-B110-AEA710F59281}" presName="compNode" presStyleCnt="0"/>
      <dgm:spPr/>
    </dgm:pt>
    <dgm:pt modelId="{BFA3567B-B4E2-4E22-A757-8358D10BDDD6}" type="pres">
      <dgm:prSet presAssocID="{9783A270-8DB7-45E7-B110-AEA710F59281}" presName="bgRect" presStyleLbl="bgShp" presStyleIdx="2" presStyleCnt="4"/>
      <dgm:spPr/>
    </dgm:pt>
    <dgm:pt modelId="{DCDB520D-18C6-4BF8-9F18-855D9888D777}" type="pres">
      <dgm:prSet presAssocID="{9783A270-8DB7-45E7-B110-AEA710F592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efcase"/>
        </a:ext>
      </dgm:extLst>
    </dgm:pt>
    <dgm:pt modelId="{3441F9FA-C4CC-406F-88A1-1E0A0B3FED60}" type="pres">
      <dgm:prSet presAssocID="{9783A270-8DB7-45E7-B110-AEA710F59281}" presName="spaceRect" presStyleCnt="0"/>
      <dgm:spPr/>
    </dgm:pt>
    <dgm:pt modelId="{22F2B6AB-39AE-43EE-90AE-1F5F45185AA0}" type="pres">
      <dgm:prSet presAssocID="{9783A270-8DB7-45E7-B110-AEA710F59281}" presName="parTx" presStyleLbl="revTx" presStyleIdx="2" presStyleCnt="4">
        <dgm:presLayoutVars>
          <dgm:chMax val="0"/>
          <dgm:chPref val="0"/>
        </dgm:presLayoutVars>
      </dgm:prSet>
      <dgm:spPr/>
    </dgm:pt>
    <dgm:pt modelId="{65C11446-D4B7-4629-92F6-FD2234158E9E}" type="pres">
      <dgm:prSet presAssocID="{E610A1D6-A318-4C37-AC99-293EE0E82B79}" presName="sibTrans" presStyleCnt="0"/>
      <dgm:spPr/>
    </dgm:pt>
    <dgm:pt modelId="{292E9C38-A65D-4CF2-A115-C8E5F3248DE7}" type="pres">
      <dgm:prSet presAssocID="{77B74DBF-A75C-46CF-964D-3046C7265335}" presName="compNode" presStyleCnt="0"/>
      <dgm:spPr/>
    </dgm:pt>
    <dgm:pt modelId="{C3C2DBA4-8A58-48FE-BD16-F7E11D87220D}" type="pres">
      <dgm:prSet presAssocID="{77B74DBF-A75C-46CF-964D-3046C7265335}" presName="bgRect" presStyleLbl="bgShp" presStyleIdx="3" presStyleCnt="4"/>
      <dgm:spPr/>
    </dgm:pt>
    <dgm:pt modelId="{B47A5BF1-EEE3-480B-BEC1-E6A44F477454}" type="pres">
      <dgm:prSet presAssocID="{77B74DBF-A75C-46CF-964D-3046C726533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263138C5-47DF-4F27-B544-1AC5FA9985CB}" type="pres">
      <dgm:prSet presAssocID="{77B74DBF-A75C-46CF-964D-3046C7265335}" presName="spaceRect" presStyleCnt="0"/>
      <dgm:spPr/>
    </dgm:pt>
    <dgm:pt modelId="{45C62C66-7671-45CC-B1CB-6E2D0B2FE568}" type="pres">
      <dgm:prSet presAssocID="{77B74DBF-A75C-46CF-964D-3046C7265335}" presName="parTx" presStyleLbl="revTx" presStyleIdx="3" presStyleCnt="4">
        <dgm:presLayoutVars>
          <dgm:chMax val="0"/>
          <dgm:chPref val="0"/>
        </dgm:presLayoutVars>
      </dgm:prSet>
      <dgm:spPr/>
    </dgm:pt>
  </dgm:ptLst>
  <dgm:cxnLst>
    <dgm:cxn modelId="{01638732-A7F6-4743-B19A-33EF4092F442}" type="presOf" srcId="{CDB67D3B-D306-40C0-8E58-D8524F22D837}" destId="{99C0533D-991F-4440-99AB-B4527753AF19}" srcOrd="0" destOrd="0" presId="urn:microsoft.com/office/officeart/2018/2/layout/IconVerticalSolidList"/>
    <dgm:cxn modelId="{E1CB5269-6BF0-41F9-B2A0-2C2DB30B8FB5}" type="presOf" srcId="{9D3F62FC-99B8-4AF7-835F-B1501F2A1A05}" destId="{F05B5D20-AA5A-45E7-860B-C7350B26C4E7}" srcOrd="0" destOrd="0" presId="urn:microsoft.com/office/officeart/2018/2/layout/IconVerticalSolidList"/>
    <dgm:cxn modelId="{5754BE4D-F985-4E80-A3E9-773EBD78C8E0}" type="presOf" srcId="{77B74DBF-A75C-46CF-964D-3046C7265335}" destId="{45C62C66-7671-45CC-B1CB-6E2D0B2FE568}" srcOrd="0" destOrd="0" presId="urn:microsoft.com/office/officeart/2018/2/layout/IconVerticalSolidList"/>
    <dgm:cxn modelId="{08A48676-EDFC-471F-8F0F-63DA76F9CD7D}" srcId="{9D3F62FC-99B8-4AF7-835F-B1501F2A1A05}" destId="{CDB67D3B-D306-40C0-8E58-D8524F22D837}" srcOrd="0" destOrd="0" parTransId="{54BD9699-DEC5-4253-B3DB-4362AEE0712E}" sibTransId="{7D651C00-4E52-44C1-8224-625305E832B9}"/>
    <dgm:cxn modelId="{8632C37D-74DC-4F31-9EB6-6ADEB07A0B95}" srcId="{9D3F62FC-99B8-4AF7-835F-B1501F2A1A05}" destId="{F610CF36-EC27-41E4-A7E0-CCB825124465}" srcOrd="1" destOrd="0" parTransId="{C60A732D-56A7-47CE-A8CD-315841C06050}" sibTransId="{BF73D3B2-1330-4804-98E4-D4BE050F4E3D}"/>
    <dgm:cxn modelId="{BF832392-0F22-44D9-8193-F289AEB10BF1}" srcId="{9D3F62FC-99B8-4AF7-835F-B1501F2A1A05}" destId="{9783A270-8DB7-45E7-B110-AEA710F59281}" srcOrd="2" destOrd="0" parTransId="{75A5FB34-BA09-48CA-A25F-CAC03097C358}" sibTransId="{E610A1D6-A318-4C37-AC99-293EE0E82B79}"/>
    <dgm:cxn modelId="{229E1793-826E-49C6-8697-E1CC6AD586BD}" type="presOf" srcId="{9783A270-8DB7-45E7-B110-AEA710F59281}" destId="{22F2B6AB-39AE-43EE-90AE-1F5F45185AA0}" srcOrd="0" destOrd="0" presId="urn:microsoft.com/office/officeart/2018/2/layout/IconVerticalSolidList"/>
    <dgm:cxn modelId="{6F1C5DBB-A15A-4E6E-AFDE-9DCEA929FEBE}" type="presOf" srcId="{F610CF36-EC27-41E4-A7E0-CCB825124465}" destId="{91A02847-3929-4F0B-B904-42E5FDFE1A34}" srcOrd="0" destOrd="0" presId="urn:microsoft.com/office/officeart/2018/2/layout/IconVerticalSolidList"/>
    <dgm:cxn modelId="{AC1505DF-192E-44C9-A5AB-3385D56325B2}" srcId="{9D3F62FC-99B8-4AF7-835F-B1501F2A1A05}" destId="{77B74DBF-A75C-46CF-964D-3046C7265335}" srcOrd="3" destOrd="0" parTransId="{5E23D666-33F8-40F6-9D40-BFDD24147A8A}" sibTransId="{8754BCEB-0374-499C-839B-570049C5CD5E}"/>
    <dgm:cxn modelId="{2F6932C3-57F3-4958-9ACA-CE61047C619F}" type="presParOf" srcId="{F05B5D20-AA5A-45E7-860B-C7350B26C4E7}" destId="{9C842484-5437-491F-8D2D-678C220F3029}" srcOrd="0" destOrd="0" presId="urn:microsoft.com/office/officeart/2018/2/layout/IconVerticalSolidList"/>
    <dgm:cxn modelId="{302059A2-51C3-4A2F-BE10-FEE20A62784C}" type="presParOf" srcId="{9C842484-5437-491F-8D2D-678C220F3029}" destId="{1C4AABF3-0F23-4C0E-A811-1BDF1A73EB3E}" srcOrd="0" destOrd="0" presId="urn:microsoft.com/office/officeart/2018/2/layout/IconVerticalSolidList"/>
    <dgm:cxn modelId="{AF171A8A-ADD6-4EC0-ACB3-FB8771382F65}" type="presParOf" srcId="{9C842484-5437-491F-8D2D-678C220F3029}" destId="{70964CE1-6238-4D2C-86C5-80C3D0F202A3}" srcOrd="1" destOrd="0" presId="urn:microsoft.com/office/officeart/2018/2/layout/IconVerticalSolidList"/>
    <dgm:cxn modelId="{FFC3F43B-23C7-48A6-9076-580D08ECB10F}" type="presParOf" srcId="{9C842484-5437-491F-8D2D-678C220F3029}" destId="{733F5AD9-31B9-4E73-A209-1F87819D9A00}" srcOrd="2" destOrd="0" presId="urn:microsoft.com/office/officeart/2018/2/layout/IconVerticalSolidList"/>
    <dgm:cxn modelId="{4F7ABD01-94EA-4160-B1B5-B37242CCF7B9}" type="presParOf" srcId="{9C842484-5437-491F-8D2D-678C220F3029}" destId="{99C0533D-991F-4440-99AB-B4527753AF19}" srcOrd="3" destOrd="0" presId="urn:microsoft.com/office/officeart/2018/2/layout/IconVerticalSolidList"/>
    <dgm:cxn modelId="{1309FE3D-1744-43C9-B4B5-B63B0D8800F3}" type="presParOf" srcId="{F05B5D20-AA5A-45E7-860B-C7350B26C4E7}" destId="{F6F20191-B8E8-4D7B-8BBD-3E7C07562C87}" srcOrd="1" destOrd="0" presId="urn:microsoft.com/office/officeart/2018/2/layout/IconVerticalSolidList"/>
    <dgm:cxn modelId="{ED9D7C8A-06C8-4268-B84F-50553C65BC7D}" type="presParOf" srcId="{F05B5D20-AA5A-45E7-860B-C7350B26C4E7}" destId="{EC4B6ADA-8E8C-420E-BAD7-11596B0F5592}" srcOrd="2" destOrd="0" presId="urn:microsoft.com/office/officeart/2018/2/layout/IconVerticalSolidList"/>
    <dgm:cxn modelId="{9DC3EB06-B5FF-4AEC-B14E-95276D246F21}" type="presParOf" srcId="{EC4B6ADA-8E8C-420E-BAD7-11596B0F5592}" destId="{94DC47BF-D1CA-491C-8495-5EEE4DCB091F}" srcOrd="0" destOrd="0" presId="urn:microsoft.com/office/officeart/2018/2/layout/IconVerticalSolidList"/>
    <dgm:cxn modelId="{3530A31B-F0B2-4BF2-99D1-F578AA1D06BF}" type="presParOf" srcId="{EC4B6ADA-8E8C-420E-BAD7-11596B0F5592}" destId="{DD3ADC59-3F6B-4BF9-B5B7-B8ACFD383F18}" srcOrd="1" destOrd="0" presId="urn:microsoft.com/office/officeart/2018/2/layout/IconVerticalSolidList"/>
    <dgm:cxn modelId="{3D3F6EEE-0194-490E-B009-D318B6A0633D}" type="presParOf" srcId="{EC4B6ADA-8E8C-420E-BAD7-11596B0F5592}" destId="{7A2D97C4-64D3-4D32-927F-EEB9743FC83D}" srcOrd="2" destOrd="0" presId="urn:microsoft.com/office/officeart/2018/2/layout/IconVerticalSolidList"/>
    <dgm:cxn modelId="{5FAE2796-CF37-4AF5-9E2C-92940650B487}" type="presParOf" srcId="{EC4B6ADA-8E8C-420E-BAD7-11596B0F5592}" destId="{91A02847-3929-4F0B-B904-42E5FDFE1A34}" srcOrd="3" destOrd="0" presId="urn:microsoft.com/office/officeart/2018/2/layout/IconVerticalSolidList"/>
    <dgm:cxn modelId="{C6617377-0235-49C7-A116-A5BE4CB7F7E9}" type="presParOf" srcId="{F05B5D20-AA5A-45E7-860B-C7350B26C4E7}" destId="{E22074A6-D6EA-4848-9D27-D3457A4E570D}" srcOrd="3" destOrd="0" presId="urn:microsoft.com/office/officeart/2018/2/layout/IconVerticalSolidList"/>
    <dgm:cxn modelId="{2FAC63ED-DEB3-4601-85EA-598F7A64FBE7}" type="presParOf" srcId="{F05B5D20-AA5A-45E7-860B-C7350B26C4E7}" destId="{802C355F-C102-4AD7-AA36-E6D2F5146789}" srcOrd="4" destOrd="0" presId="urn:microsoft.com/office/officeart/2018/2/layout/IconVerticalSolidList"/>
    <dgm:cxn modelId="{38C2DEDF-E254-46B2-9277-59F9CED5733B}" type="presParOf" srcId="{802C355F-C102-4AD7-AA36-E6D2F5146789}" destId="{BFA3567B-B4E2-4E22-A757-8358D10BDDD6}" srcOrd="0" destOrd="0" presId="urn:microsoft.com/office/officeart/2018/2/layout/IconVerticalSolidList"/>
    <dgm:cxn modelId="{BA6D01A2-F0E1-445D-86C2-9DBC3C0D7BF3}" type="presParOf" srcId="{802C355F-C102-4AD7-AA36-E6D2F5146789}" destId="{DCDB520D-18C6-4BF8-9F18-855D9888D777}" srcOrd="1" destOrd="0" presId="urn:microsoft.com/office/officeart/2018/2/layout/IconVerticalSolidList"/>
    <dgm:cxn modelId="{F3491B12-9F98-462C-B2BF-0B6DD2610325}" type="presParOf" srcId="{802C355F-C102-4AD7-AA36-E6D2F5146789}" destId="{3441F9FA-C4CC-406F-88A1-1E0A0B3FED60}" srcOrd="2" destOrd="0" presId="urn:microsoft.com/office/officeart/2018/2/layout/IconVerticalSolidList"/>
    <dgm:cxn modelId="{C4EE02C6-2D8A-4010-82D1-8C32A1BA58C3}" type="presParOf" srcId="{802C355F-C102-4AD7-AA36-E6D2F5146789}" destId="{22F2B6AB-39AE-43EE-90AE-1F5F45185AA0}" srcOrd="3" destOrd="0" presId="urn:microsoft.com/office/officeart/2018/2/layout/IconVerticalSolidList"/>
    <dgm:cxn modelId="{A04A17BE-B03D-4051-939C-5FF297B0010D}" type="presParOf" srcId="{F05B5D20-AA5A-45E7-860B-C7350B26C4E7}" destId="{65C11446-D4B7-4629-92F6-FD2234158E9E}" srcOrd="5" destOrd="0" presId="urn:microsoft.com/office/officeart/2018/2/layout/IconVerticalSolidList"/>
    <dgm:cxn modelId="{93F0ACA9-8114-4429-89C1-F73478517B91}" type="presParOf" srcId="{F05B5D20-AA5A-45E7-860B-C7350B26C4E7}" destId="{292E9C38-A65D-4CF2-A115-C8E5F3248DE7}" srcOrd="6" destOrd="0" presId="urn:microsoft.com/office/officeart/2018/2/layout/IconVerticalSolidList"/>
    <dgm:cxn modelId="{AF786795-72EF-4557-BED0-3CFB31C32898}" type="presParOf" srcId="{292E9C38-A65D-4CF2-A115-C8E5F3248DE7}" destId="{C3C2DBA4-8A58-48FE-BD16-F7E11D87220D}" srcOrd="0" destOrd="0" presId="urn:microsoft.com/office/officeart/2018/2/layout/IconVerticalSolidList"/>
    <dgm:cxn modelId="{97B9ABFA-9702-43A3-8852-56A8F463EB90}" type="presParOf" srcId="{292E9C38-A65D-4CF2-A115-C8E5F3248DE7}" destId="{B47A5BF1-EEE3-480B-BEC1-E6A44F477454}" srcOrd="1" destOrd="0" presId="urn:microsoft.com/office/officeart/2018/2/layout/IconVerticalSolidList"/>
    <dgm:cxn modelId="{4EC7306E-05BF-4D0F-8611-C5618F002A58}" type="presParOf" srcId="{292E9C38-A65D-4CF2-A115-C8E5F3248DE7}" destId="{263138C5-47DF-4F27-B544-1AC5FA9985CB}" srcOrd="2" destOrd="0" presId="urn:microsoft.com/office/officeart/2018/2/layout/IconVerticalSolidList"/>
    <dgm:cxn modelId="{E56E7DA4-2904-4077-9693-00919C6E9733}" type="presParOf" srcId="{292E9C38-A65D-4CF2-A115-C8E5F3248DE7}" destId="{45C62C66-7671-45CC-B1CB-6E2D0B2FE5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2660D-B29D-4329-BE96-5D1E59A0C02B}">
      <dsp:nvSpPr>
        <dsp:cNvPr id="0" name=""/>
        <dsp:cNvSpPr/>
      </dsp:nvSpPr>
      <dsp:spPr>
        <a:xfrm>
          <a:off x="0" y="600551"/>
          <a:ext cx="10353675" cy="11087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A9F4E-3EFE-4B4C-8B52-9D56B5F4F369}">
      <dsp:nvSpPr>
        <dsp:cNvPr id="0" name=""/>
        <dsp:cNvSpPr/>
      </dsp:nvSpPr>
      <dsp:spPr>
        <a:xfrm>
          <a:off x="335384" y="850010"/>
          <a:ext cx="609790" cy="6097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6FEC17-BB84-4004-AA27-7AC6A56FE014}">
      <dsp:nvSpPr>
        <dsp:cNvPr id="0" name=""/>
        <dsp:cNvSpPr/>
      </dsp:nvSpPr>
      <dsp:spPr>
        <a:xfrm>
          <a:off x="1280560" y="600551"/>
          <a:ext cx="9073114" cy="1108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8" tIns="117338" rIns="117338" bIns="117338" numCol="1" spcCol="1270" anchor="ctr" anchorCtr="0">
          <a:noAutofit/>
        </a:bodyPr>
        <a:lstStyle/>
        <a:p>
          <a:pPr marL="0" lvl="0" indent="0" algn="l" defTabSz="1111250">
            <a:lnSpc>
              <a:spcPct val="90000"/>
            </a:lnSpc>
            <a:spcBef>
              <a:spcPct val="0"/>
            </a:spcBef>
            <a:spcAft>
              <a:spcPct val="35000"/>
            </a:spcAft>
            <a:buNone/>
          </a:pPr>
          <a:r>
            <a:rPr lang="en-US" sz="2500" kern="1200" dirty="0"/>
            <a:t>We will be  talking about </a:t>
          </a:r>
          <a:r>
            <a:rPr lang="en-US" sz="2500" kern="1200"/>
            <a:t>people move </a:t>
          </a:r>
          <a:r>
            <a:rPr lang="en-US" sz="2500" kern="1200" dirty="0"/>
            <a:t>to other countries, especially those running from danger.</a:t>
          </a:r>
        </a:p>
      </dsp:txBody>
      <dsp:txXfrm>
        <a:off x="1280560" y="600551"/>
        <a:ext cx="9073114" cy="1108710"/>
      </dsp:txXfrm>
    </dsp:sp>
    <dsp:sp modelId="{0567A36B-A8D4-48F6-AF33-77CEC33148DD}">
      <dsp:nvSpPr>
        <dsp:cNvPr id="0" name=""/>
        <dsp:cNvSpPr/>
      </dsp:nvSpPr>
      <dsp:spPr>
        <a:xfrm>
          <a:off x="0" y="1986438"/>
          <a:ext cx="10353675" cy="11087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B6B11-38A0-41A7-B9CD-FAE222C6A8C7}">
      <dsp:nvSpPr>
        <dsp:cNvPr id="0" name=""/>
        <dsp:cNvSpPr/>
      </dsp:nvSpPr>
      <dsp:spPr>
        <a:xfrm>
          <a:off x="335384" y="2235898"/>
          <a:ext cx="609790" cy="6097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A53915-3F52-491F-B0F3-DD717395E3F5}">
      <dsp:nvSpPr>
        <dsp:cNvPr id="0" name=""/>
        <dsp:cNvSpPr/>
      </dsp:nvSpPr>
      <dsp:spPr>
        <a:xfrm>
          <a:off x="1280560" y="1986438"/>
          <a:ext cx="9073114" cy="1108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8" tIns="117338" rIns="117338" bIns="117338" numCol="1" spcCol="1270" anchor="ctr" anchorCtr="0">
          <a:noAutofit/>
        </a:bodyPr>
        <a:lstStyle/>
        <a:p>
          <a:pPr marL="0" lvl="0" indent="0" algn="l" defTabSz="1111250">
            <a:lnSpc>
              <a:spcPct val="90000"/>
            </a:lnSpc>
            <a:spcBef>
              <a:spcPct val="0"/>
            </a:spcBef>
            <a:spcAft>
              <a:spcPct val="35000"/>
            </a:spcAft>
            <a:buNone/>
          </a:pPr>
          <a:r>
            <a:rPr lang="en-US" sz="2500" kern="1200"/>
            <a:t>We'll look at different views, how they're treated, and problems they face.</a:t>
          </a:r>
        </a:p>
      </dsp:txBody>
      <dsp:txXfrm>
        <a:off x="1280560" y="1986438"/>
        <a:ext cx="9073114" cy="1108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039ED-D246-4A8A-A7DC-D6D972B320D7}">
      <dsp:nvSpPr>
        <dsp:cNvPr id="0" name=""/>
        <dsp:cNvSpPr/>
      </dsp:nvSpPr>
      <dsp:spPr>
        <a:xfrm>
          <a:off x="1437975" y="2657"/>
          <a:ext cx="3108762" cy="186525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Some countries put these people in holding areas, there's a lot of talk about the conditions there</a:t>
          </a:r>
        </a:p>
      </dsp:txBody>
      <dsp:txXfrm>
        <a:off x="1437975" y="2657"/>
        <a:ext cx="3108762" cy="1865257"/>
      </dsp:txXfrm>
    </dsp:sp>
    <dsp:sp modelId="{E0313FFE-A1BD-4037-8055-DACB001EE983}">
      <dsp:nvSpPr>
        <dsp:cNvPr id="0" name=""/>
        <dsp:cNvSpPr/>
      </dsp:nvSpPr>
      <dsp:spPr>
        <a:xfrm>
          <a:off x="4857614" y="2657"/>
          <a:ext cx="3108762" cy="186525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 journey to ask for protection is long and hard, with interviews and proving why they need help</a:t>
          </a:r>
        </a:p>
      </dsp:txBody>
      <dsp:txXfrm>
        <a:off x="4857614" y="2657"/>
        <a:ext cx="3108762" cy="1865257"/>
      </dsp:txXfrm>
    </dsp:sp>
    <dsp:sp modelId="{72CEB009-92D7-48B6-A0B6-1485F1E11A99}">
      <dsp:nvSpPr>
        <dsp:cNvPr id="0" name=""/>
        <dsp:cNvSpPr/>
      </dsp:nvSpPr>
      <dsp:spPr>
        <a:xfrm>
          <a:off x="1437975" y="2178791"/>
          <a:ext cx="3108762" cy="1865257"/>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 Germany, there are plans to help these people settle in</a:t>
          </a:r>
        </a:p>
      </dsp:txBody>
      <dsp:txXfrm>
        <a:off x="1437975" y="2178791"/>
        <a:ext cx="3108762" cy="1865257"/>
      </dsp:txXfrm>
    </dsp:sp>
    <dsp:sp modelId="{7507FA86-BBD1-4963-A416-42CB427DFBE0}">
      <dsp:nvSpPr>
        <dsp:cNvPr id="0" name=""/>
        <dsp:cNvSpPr/>
      </dsp:nvSpPr>
      <dsp:spPr>
        <a:xfrm>
          <a:off x="4857614" y="2178791"/>
          <a:ext cx="3108762" cy="186525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Some people welcome them, but others might act out of fear or misunderstanding</a:t>
          </a:r>
        </a:p>
      </dsp:txBody>
      <dsp:txXfrm>
        <a:off x="4857614" y="2178791"/>
        <a:ext cx="3108762" cy="1865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56BC2-0066-4AFC-87E8-AA61C87DAA64}">
      <dsp:nvSpPr>
        <dsp:cNvPr id="0" name=""/>
        <dsp:cNvSpPr/>
      </dsp:nvSpPr>
      <dsp:spPr>
        <a:xfrm>
          <a:off x="0" y="565"/>
          <a:ext cx="5924550"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1F423C9C-6305-479B-975B-350047C52655}">
      <dsp:nvSpPr>
        <dsp:cNvPr id="0" name=""/>
        <dsp:cNvSpPr/>
      </dsp:nvSpPr>
      <dsp:spPr>
        <a:xfrm>
          <a:off x="0" y="565"/>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hlinkClick xmlns:r="http://schemas.openxmlformats.org/officeDocument/2006/relationships" r:id="rId1"/>
            </a:rPr>
            <a:t>A </a:t>
          </a:r>
          <a:r>
            <a:rPr lang="en-US" sz="1700" b="1" i="0" kern="1200">
              <a:hlinkClick xmlns:r="http://schemas.openxmlformats.org/officeDocument/2006/relationships" r:id="rId1"/>
            </a:rPr>
            <a:t>migrant crisis</a:t>
          </a:r>
          <a:r>
            <a:rPr lang="en-US" sz="1700" b="0" i="0" kern="1200">
              <a:hlinkClick xmlns:r="http://schemas.openxmlformats.org/officeDocument/2006/relationships" r:id="rId1"/>
            </a:rPr>
            <a:t> is a situation in which large groups of immigrants flee their countries due to negative conditions and seek refuge in other countries</a:t>
          </a:r>
          <a:r>
            <a:rPr lang="en-US" sz="1700" b="0" i="0" kern="1200" baseline="30000">
              <a:hlinkClick xmlns:r="http://schemas.openxmlformats.org/officeDocument/2006/relationships" r:id="rId1"/>
            </a:rPr>
            <a:t>1</a:t>
          </a:r>
          <a:r>
            <a:rPr lang="en-US" sz="1700" b="0" i="0" kern="1200"/>
            <a:t>.</a:t>
          </a:r>
          <a:endParaRPr lang="en-US" sz="1700" kern="1200"/>
        </a:p>
      </dsp:txBody>
      <dsp:txXfrm>
        <a:off x="0" y="565"/>
        <a:ext cx="5924550" cy="925603"/>
      </dsp:txXfrm>
    </dsp:sp>
    <dsp:sp modelId="{C7AB9CC8-39A2-47F4-8372-94651EF0DB1E}">
      <dsp:nvSpPr>
        <dsp:cNvPr id="0" name=""/>
        <dsp:cNvSpPr/>
      </dsp:nvSpPr>
      <dsp:spPr>
        <a:xfrm>
          <a:off x="0" y="926169"/>
          <a:ext cx="5924550" cy="0"/>
        </a:xfrm>
        <a:prstGeom prst="line">
          <a:avLst/>
        </a:prstGeom>
        <a:gradFill rotWithShape="0">
          <a:gsLst>
            <a:gs pos="0">
              <a:schemeClr val="accent2">
                <a:hueOff val="553230"/>
                <a:satOff val="2550"/>
                <a:lumOff val="392"/>
                <a:alphaOff val="0"/>
                <a:tint val="94000"/>
                <a:satMod val="100000"/>
                <a:lumMod val="104000"/>
              </a:schemeClr>
            </a:gs>
            <a:gs pos="69000">
              <a:schemeClr val="accent2">
                <a:hueOff val="553230"/>
                <a:satOff val="2550"/>
                <a:lumOff val="392"/>
                <a:alphaOff val="0"/>
                <a:shade val="86000"/>
                <a:satMod val="130000"/>
                <a:lumMod val="102000"/>
              </a:schemeClr>
            </a:gs>
            <a:gs pos="100000">
              <a:schemeClr val="accent2">
                <a:hueOff val="553230"/>
                <a:satOff val="2550"/>
                <a:lumOff val="392"/>
                <a:alphaOff val="0"/>
                <a:shade val="72000"/>
                <a:satMod val="130000"/>
                <a:lumMod val="100000"/>
              </a:schemeClr>
            </a:gs>
          </a:gsLst>
          <a:lin ang="5400000" scaled="0"/>
        </a:gradFill>
        <a:ln w="12700" cap="flat" cmpd="sng" algn="ctr">
          <a:solidFill>
            <a:schemeClr val="accent2">
              <a:hueOff val="553230"/>
              <a:satOff val="2550"/>
              <a:lumOff val="392"/>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FDB72FC3-CEF1-4D50-AB33-33EA0171C0BC}">
      <dsp:nvSpPr>
        <dsp:cNvPr id="0" name=""/>
        <dsp:cNvSpPr/>
      </dsp:nvSpPr>
      <dsp:spPr>
        <a:xfrm>
          <a:off x="0" y="926169"/>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hlinkClick xmlns:r="http://schemas.openxmlformats.org/officeDocument/2006/relationships" r:id="rId1"/>
            </a:rPr>
            <a:t>A </a:t>
          </a:r>
          <a:r>
            <a:rPr lang="en-US" sz="1700" b="1" i="0" kern="1200">
              <a:hlinkClick xmlns:r="http://schemas.openxmlformats.org/officeDocument/2006/relationships" r:id="rId1"/>
            </a:rPr>
            <a:t>refugee crisis</a:t>
          </a:r>
          <a:r>
            <a:rPr lang="en-US" sz="1700" b="0" i="0" kern="1200">
              <a:hlinkClick xmlns:r="http://schemas.openxmlformats.org/officeDocument/2006/relationships" r:id="rId1"/>
            </a:rPr>
            <a:t> is a type of migrant crisis that involves people who have a well-founded fear of persecution and cannot return to their countries</a:t>
          </a:r>
          <a:r>
            <a:rPr lang="en-US" sz="1700" b="0" i="0" kern="1200" baseline="30000">
              <a:hlinkClick xmlns:r="http://schemas.openxmlformats.org/officeDocument/2006/relationships" r:id="rId1"/>
            </a:rPr>
            <a:t>1</a:t>
          </a:r>
          <a:r>
            <a:rPr lang="en-US" sz="1700" b="0" i="0" kern="1200"/>
            <a:t>.</a:t>
          </a:r>
          <a:endParaRPr lang="en-US" sz="1700" kern="1200"/>
        </a:p>
      </dsp:txBody>
      <dsp:txXfrm>
        <a:off x="0" y="926169"/>
        <a:ext cx="5924550" cy="925603"/>
      </dsp:txXfrm>
    </dsp:sp>
    <dsp:sp modelId="{A99E8834-7DED-45B9-9BA9-EB70EF5AEB46}">
      <dsp:nvSpPr>
        <dsp:cNvPr id="0" name=""/>
        <dsp:cNvSpPr/>
      </dsp:nvSpPr>
      <dsp:spPr>
        <a:xfrm>
          <a:off x="0" y="1851773"/>
          <a:ext cx="5924550" cy="0"/>
        </a:xfrm>
        <a:prstGeom prst="line">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w="12700" cap="flat" cmpd="sng" algn="ctr">
          <a:solidFill>
            <a:schemeClr val="accent2">
              <a:hueOff val="1106460"/>
              <a:satOff val="5101"/>
              <a:lumOff val="78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44A63497-FE78-4524-BD93-3886F47F249A}">
      <dsp:nvSpPr>
        <dsp:cNvPr id="0" name=""/>
        <dsp:cNvSpPr/>
      </dsp:nvSpPr>
      <dsp:spPr>
        <a:xfrm>
          <a:off x="0" y="1851773"/>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hlinkClick xmlns:r="http://schemas.openxmlformats.org/officeDocument/2006/relationships" r:id="rId2"/>
            </a:rPr>
            <a:t>Canada</a:t>
          </a:r>
          <a:r>
            <a:rPr lang="en-US" sz="1700" b="0" i="0" kern="1200">
              <a:hlinkClick xmlns:r="http://schemas.openxmlformats.org/officeDocument/2006/relationships" r:id="rId2"/>
            </a:rPr>
            <a:t> is a global leader in protecting refugees and welcomed nearly half of all refugees resettled around the world in 2020</a:t>
          </a:r>
          <a:r>
            <a:rPr lang="en-US" sz="1700" b="0" i="0" kern="1200" baseline="30000">
              <a:hlinkClick xmlns:r="http://schemas.openxmlformats.org/officeDocument/2006/relationships" r:id="rId2"/>
            </a:rPr>
            <a:t>2</a:t>
          </a:r>
          <a:r>
            <a:rPr lang="en-US" sz="1700" b="0" i="0" kern="1200"/>
            <a:t>.</a:t>
          </a:r>
          <a:endParaRPr lang="en-US" sz="1700" kern="1200"/>
        </a:p>
      </dsp:txBody>
      <dsp:txXfrm>
        <a:off x="0" y="1851773"/>
        <a:ext cx="5924550" cy="925603"/>
      </dsp:txXfrm>
    </dsp:sp>
    <dsp:sp modelId="{E9A7E07E-A5DF-484E-A565-7613099D29FA}">
      <dsp:nvSpPr>
        <dsp:cNvPr id="0" name=""/>
        <dsp:cNvSpPr/>
      </dsp:nvSpPr>
      <dsp:spPr>
        <a:xfrm>
          <a:off x="0" y="2777376"/>
          <a:ext cx="5924550" cy="0"/>
        </a:xfrm>
        <a:prstGeom prst="line">
          <a:avLst/>
        </a:prstGeom>
        <a:gradFill rotWithShape="0">
          <a:gsLst>
            <a:gs pos="0">
              <a:schemeClr val="accent2">
                <a:hueOff val="1659690"/>
                <a:satOff val="7651"/>
                <a:lumOff val="1177"/>
                <a:alphaOff val="0"/>
                <a:tint val="94000"/>
                <a:satMod val="100000"/>
                <a:lumMod val="104000"/>
              </a:schemeClr>
            </a:gs>
            <a:gs pos="69000">
              <a:schemeClr val="accent2">
                <a:hueOff val="1659690"/>
                <a:satOff val="7651"/>
                <a:lumOff val="1177"/>
                <a:alphaOff val="0"/>
                <a:shade val="86000"/>
                <a:satMod val="130000"/>
                <a:lumMod val="102000"/>
              </a:schemeClr>
            </a:gs>
            <a:gs pos="100000">
              <a:schemeClr val="accent2">
                <a:hueOff val="1659690"/>
                <a:satOff val="7651"/>
                <a:lumOff val="1177"/>
                <a:alphaOff val="0"/>
                <a:shade val="72000"/>
                <a:satMod val="130000"/>
                <a:lumMod val="100000"/>
              </a:schemeClr>
            </a:gs>
          </a:gsLst>
          <a:lin ang="5400000" scaled="0"/>
        </a:gradFill>
        <a:ln w="12700" cap="flat" cmpd="sng" algn="ctr">
          <a:solidFill>
            <a:schemeClr val="accent2">
              <a:hueOff val="1659690"/>
              <a:satOff val="7651"/>
              <a:lumOff val="1177"/>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3992B8C2-CE4A-4FAE-81FB-A46C2C078824}">
      <dsp:nvSpPr>
        <dsp:cNvPr id="0" name=""/>
        <dsp:cNvSpPr/>
      </dsp:nvSpPr>
      <dsp:spPr>
        <a:xfrm>
          <a:off x="0" y="2777376"/>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hlinkClick xmlns:r="http://schemas.openxmlformats.org/officeDocument/2006/relationships" r:id="rId3"/>
            </a:rPr>
            <a:t>Canada’s refugee system works by providing protection, resettlement and integration services to refugees who meet the eligibility criteria</a:t>
          </a:r>
          <a:r>
            <a:rPr lang="en-US" sz="1700" b="0" i="0" kern="1200" baseline="30000">
              <a:hlinkClick xmlns:r="http://schemas.openxmlformats.org/officeDocument/2006/relationships" r:id="rId3"/>
            </a:rPr>
            <a:t>3</a:t>
          </a:r>
          <a:r>
            <a:rPr lang="en-US" sz="1700" b="0" i="0" kern="1200"/>
            <a:t>.</a:t>
          </a:r>
          <a:endParaRPr lang="en-US" sz="1700" kern="1200"/>
        </a:p>
      </dsp:txBody>
      <dsp:txXfrm>
        <a:off x="0" y="2777376"/>
        <a:ext cx="5924550" cy="925603"/>
      </dsp:txXfrm>
    </dsp:sp>
    <dsp:sp modelId="{EF834397-272D-4FD4-A1A5-46959EB9109C}">
      <dsp:nvSpPr>
        <dsp:cNvPr id="0" name=""/>
        <dsp:cNvSpPr/>
      </dsp:nvSpPr>
      <dsp:spPr>
        <a:xfrm>
          <a:off x="0" y="3702980"/>
          <a:ext cx="5924550"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90ADA085-6FF9-4B3E-863C-A6C2CBF96DF9}">
      <dsp:nvSpPr>
        <dsp:cNvPr id="0" name=""/>
        <dsp:cNvSpPr/>
      </dsp:nvSpPr>
      <dsp:spPr>
        <a:xfrm>
          <a:off x="0" y="3702980"/>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hlinkClick xmlns:r="http://schemas.openxmlformats.org/officeDocument/2006/relationships" r:id="rId4"/>
            </a:rPr>
            <a:t>Canada also faces challenges and pressures from multiple refugee crises across the globe, such as the situations in Afghanistan, Myanmar, Syria and Venezuela</a:t>
          </a:r>
          <a:endParaRPr lang="en-US" sz="1700" kern="1200"/>
        </a:p>
      </dsp:txBody>
      <dsp:txXfrm>
        <a:off x="0" y="3702980"/>
        <a:ext cx="5924550" cy="925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AABF3-0F23-4C0E-A811-1BDF1A73EB3E}">
      <dsp:nvSpPr>
        <dsp:cNvPr id="0" name=""/>
        <dsp:cNvSpPr/>
      </dsp:nvSpPr>
      <dsp:spPr>
        <a:xfrm>
          <a:off x="0" y="1533"/>
          <a:ext cx="10353675" cy="777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64CE1-6238-4D2C-86C5-80C3D0F202A3}">
      <dsp:nvSpPr>
        <dsp:cNvPr id="0" name=""/>
        <dsp:cNvSpPr/>
      </dsp:nvSpPr>
      <dsp:spPr>
        <a:xfrm>
          <a:off x="235162" y="176448"/>
          <a:ext cx="427567" cy="4275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C0533D-991F-4440-99AB-B4527753AF19}">
      <dsp:nvSpPr>
        <dsp:cNvPr id="0" name=""/>
        <dsp:cNvSpPr/>
      </dsp:nvSpPr>
      <dsp:spPr>
        <a:xfrm>
          <a:off x="897892" y="1533"/>
          <a:ext cx="9455782" cy="77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74" tIns="82274" rIns="82274" bIns="82274" numCol="1" spcCol="1270" anchor="ctr" anchorCtr="0">
          <a:noAutofit/>
        </a:bodyPr>
        <a:lstStyle/>
        <a:p>
          <a:pPr marL="0" lvl="0" indent="0" algn="l" defTabSz="977900">
            <a:lnSpc>
              <a:spcPct val="90000"/>
            </a:lnSpc>
            <a:spcBef>
              <a:spcPct val="0"/>
            </a:spcBef>
            <a:spcAft>
              <a:spcPct val="35000"/>
            </a:spcAft>
            <a:buNone/>
          </a:pPr>
          <a:r>
            <a:rPr lang="en-US" sz="2200" kern="1200" dirty="0"/>
            <a:t>Countries should work together to tackle why people leave in the first place</a:t>
          </a:r>
        </a:p>
      </dsp:txBody>
      <dsp:txXfrm>
        <a:off x="897892" y="1533"/>
        <a:ext cx="9455782" cy="777396"/>
      </dsp:txXfrm>
    </dsp:sp>
    <dsp:sp modelId="{94DC47BF-D1CA-491C-8495-5EEE4DCB091F}">
      <dsp:nvSpPr>
        <dsp:cNvPr id="0" name=""/>
        <dsp:cNvSpPr/>
      </dsp:nvSpPr>
      <dsp:spPr>
        <a:xfrm>
          <a:off x="0" y="973279"/>
          <a:ext cx="10353675" cy="777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3ADC59-3F6B-4BF9-B5B7-B8ACFD383F18}">
      <dsp:nvSpPr>
        <dsp:cNvPr id="0" name=""/>
        <dsp:cNvSpPr/>
      </dsp:nvSpPr>
      <dsp:spPr>
        <a:xfrm>
          <a:off x="235162" y="1148193"/>
          <a:ext cx="427567" cy="4275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A02847-3929-4F0B-B904-42E5FDFE1A34}">
      <dsp:nvSpPr>
        <dsp:cNvPr id="0" name=""/>
        <dsp:cNvSpPr/>
      </dsp:nvSpPr>
      <dsp:spPr>
        <a:xfrm>
          <a:off x="897892" y="973279"/>
          <a:ext cx="9455782" cy="77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74" tIns="82274" rIns="82274" bIns="82274" numCol="1" spcCol="1270" anchor="ctr" anchorCtr="0">
          <a:noAutofit/>
        </a:bodyPr>
        <a:lstStyle/>
        <a:p>
          <a:pPr marL="0" lvl="0" indent="0" algn="l" defTabSz="977900">
            <a:lnSpc>
              <a:spcPct val="90000"/>
            </a:lnSpc>
            <a:spcBef>
              <a:spcPct val="0"/>
            </a:spcBef>
            <a:spcAft>
              <a:spcPct val="35000"/>
            </a:spcAft>
            <a:buNone/>
          </a:pPr>
          <a:r>
            <a:rPr lang="en-US" sz="2200" kern="1200"/>
            <a:t>Plans should be there to help newcomers learn the language and culture</a:t>
          </a:r>
        </a:p>
      </dsp:txBody>
      <dsp:txXfrm>
        <a:off x="897892" y="973279"/>
        <a:ext cx="9455782" cy="777396"/>
      </dsp:txXfrm>
    </dsp:sp>
    <dsp:sp modelId="{BFA3567B-B4E2-4E22-A757-8358D10BDDD6}">
      <dsp:nvSpPr>
        <dsp:cNvPr id="0" name=""/>
        <dsp:cNvSpPr/>
      </dsp:nvSpPr>
      <dsp:spPr>
        <a:xfrm>
          <a:off x="0" y="1945024"/>
          <a:ext cx="10353675" cy="777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DB520D-18C6-4BF8-9F18-855D9888D777}">
      <dsp:nvSpPr>
        <dsp:cNvPr id="0" name=""/>
        <dsp:cNvSpPr/>
      </dsp:nvSpPr>
      <dsp:spPr>
        <a:xfrm>
          <a:off x="235162" y="2119938"/>
          <a:ext cx="427567" cy="4275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F2B6AB-39AE-43EE-90AE-1F5F45185AA0}">
      <dsp:nvSpPr>
        <dsp:cNvPr id="0" name=""/>
        <dsp:cNvSpPr/>
      </dsp:nvSpPr>
      <dsp:spPr>
        <a:xfrm>
          <a:off x="897892" y="1945024"/>
          <a:ext cx="9455782" cy="77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74" tIns="82274" rIns="82274" bIns="82274" numCol="1" spcCol="1270" anchor="ctr" anchorCtr="0">
          <a:noAutofit/>
        </a:bodyPr>
        <a:lstStyle/>
        <a:p>
          <a:pPr marL="0" lvl="0" indent="0" algn="l" defTabSz="977900">
            <a:lnSpc>
              <a:spcPct val="90000"/>
            </a:lnSpc>
            <a:spcBef>
              <a:spcPct val="0"/>
            </a:spcBef>
            <a:spcAft>
              <a:spcPct val="35000"/>
            </a:spcAft>
            <a:buNone/>
          </a:pPr>
          <a:r>
            <a:rPr lang="en-US" sz="2200" kern="1200"/>
            <a:t>Make it easier for them to get jobs</a:t>
          </a:r>
        </a:p>
      </dsp:txBody>
      <dsp:txXfrm>
        <a:off x="897892" y="1945024"/>
        <a:ext cx="9455782" cy="777396"/>
      </dsp:txXfrm>
    </dsp:sp>
    <dsp:sp modelId="{C3C2DBA4-8A58-48FE-BD16-F7E11D87220D}">
      <dsp:nvSpPr>
        <dsp:cNvPr id="0" name=""/>
        <dsp:cNvSpPr/>
      </dsp:nvSpPr>
      <dsp:spPr>
        <a:xfrm>
          <a:off x="0" y="2916769"/>
          <a:ext cx="10353675" cy="777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A5BF1-EEE3-480B-BEC1-E6A44F477454}">
      <dsp:nvSpPr>
        <dsp:cNvPr id="0" name=""/>
        <dsp:cNvSpPr/>
      </dsp:nvSpPr>
      <dsp:spPr>
        <a:xfrm>
          <a:off x="235162" y="3091684"/>
          <a:ext cx="427567" cy="4275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C62C66-7671-45CC-B1CB-6E2D0B2FE568}">
      <dsp:nvSpPr>
        <dsp:cNvPr id="0" name=""/>
        <dsp:cNvSpPr/>
      </dsp:nvSpPr>
      <dsp:spPr>
        <a:xfrm>
          <a:off x="897892" y="2916769"/>
          <a:ext cx="9455782" cy="77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74" tIns="82274" rIns="82274" bIns="82274" numCol="1" spcCol="1270" anchor="ctr" anchorCtr="0">
          <a:noAutofit/>
        </a:bodyPr>
        <a:lstStyle/>
        <a:p>
          <a:pPr marL="0" lvl="0" indent="0" algn="l" defTabSz="977900">
            <a:lnSpc>
              <a:spcPct val="90000"/>
            </a:lnSpc>
            <a:spcBef>
              <a:spcPct val="0"/>
            </a:spcBef>
            <a:spcAft>
              <a:spcPct val="35000"/>
            </a:spcAft>
            <a:buNone/>
          </a:pPr>
          <a:r>
            <a:rPr lang="en-US" sz="2200" kern="1200"/>
            <a:t>Communities should welcome them and we should clear up wrong ideas about these newcomers</a:t>
          </a:r>
        </a:p>
      </dsp:txBody>
      <dsp:txXfrm>
        <a:off x="897892" y="2916769"/>
        <a:ext cx="9455782" cy="7773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507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14737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9018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50851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59529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68677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798322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1037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950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364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448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242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145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4751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925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063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13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8/8/2023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2430613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F8679-6D12-CAAC-01B1-0AE0707EE212}"/>
              </a:ext>
            </a:extLst>
          </p:cNvPr>
          <p:cNvPicPr>
            <a:picLocks noChangeAspect="1"/>
          </p:cNvPicPr>
          <p:nvPr/>
        </p:nvPicPr>
        <p:blipFill rotWithShape="1">
          <a:blip r:embed="rId3">
            <a:duotone>
              <a:prstClr val="black"/>
              <a:schemeClr val="accent5">
                <a:tint val="45000"/>
                <a:satMod val="400000"/>
              </a:schemeClr>
            </a:duotone>
            <a:alphaModFix amt="25000"/>
          </a:blip>
          <a:srcRect t="19310" r="236" b="24572"/>
          <a:stretch/>
        </p:blipFill>
        <p:spPr>
          <a:xfrm>
            <a:off x="20" y="9246"/>
            <a:ext cx="12191980" cy="6857990"/>
          </a:xfrm>
          <a:prstGeom prst="rect">
            <a:avLst/>
          </a:prstGeom>
        </p:spPr>
      </p:pic>
      <p:sp>
        <p:nvSpPr>
          <p:cNvPr id="2" name="Title"/>
          <p:cNvSpPr>
            <a:spLocks noGrp="1"/>
          </p:cNvSpPr>
          <p:nvPr>
            <p:ph type="ctrTitle"/>
          </p:nvPr>
        </p:nvSpPr>
        <p:spPr/>
        <p:txBody>
          <a:bodyPr>
            <a:normAutofit fontScale="90000"/>
          </a:bodyPr>
          <a:lstStyle/>
          <a:p>
            <a:pPr>
              <a:lnSpc>
                <a:spcPct val="90000"/>
              </a:lnSpc>
            </a:pPr>
            <a:br>
              <a:rPr lang="en-US" sz="2900" dirty="0"/>
            </a:br>
            <a:br>
              <a:rPr lang="en-US" sz="2900" dirty="0"/>
            </a:br>
            <a:r>
              <a:rPr lang="en-US" sz="2900" dirty="0"/>
              <a:t> </a:t>
            </a:r>
            <a:r>
              <a:rPr lang="en-US" sz="2900" dirty="0">
                <a:ea typeface="+mj-lt"/>
                <a:cs typeface="+mj-lt"/>
              </a:rPr>
              <a:t>Immigration &amp; Refugee Crisis </a:t>
            </a:r>
            <a:br>
              <a:rPr lang="en-US" sz="2900" dirty="0">
                <a:ea typeface="+mj-lt"/>
                <a:cs typeface="+mj-lt"/>
              </a:rPr>
            </a:br>
            <a:r>
              <a:rPr lang="en-US" sz="2900" dirty="0">
                <a:ea typeface="+mj-lt"/>
                <a:cs typeface="+mj-lt"/>
              </a:rPr>
              <a:t>Name – Vansh </a:t>
            </a:r>
            <a:br>
              <a:rPr lang="en-US" sz="2900" dirty="0">
                <a:ea typeface="+mj-lt"/>
                <a:cs typeface="+mj-lt"/>
              </a:rPr>
            </a:br>
            <a:r>
              <a:rPr lang="en-US" sz="2900" dirty="0">
                <a:ea typeface="+mj-lt"/>
                <a:cs typeface="+mj-lt"/>
              </a:rPr>
              <a:t>student no. 301275893</a:t>
            </a:r>
            <a:br>
              <a:rPr lang="en-US" sz="2900" dirty="0">
                <a:ea typeface="+mj-lt"/>
                <a:cs typeface="+mj-lt"/>
              </a:rPr>
            </a:br>
            <a:r>
              <a:rPr lang="en-US" sz="2900" dirty="0">
                <a:ea typeface="+mj-lt"/>
                <a:cs typeface="+mj-lt"/>
              </a:rPr>
              <a:t>Professor: MR. </a:t>
            </a:r>
            <a:r>
              <a:rPr lang="en-US" sz="2900" dirty="0" err="1">
                <a:ea typeface="+mj-lt"/>
                <a:cs typeface="+mj-lt"/>
              </a:rPr>
              <a:t>GOLam</a:t>
            </a:r>
            <a:r>
              <a:rPr lang="en-US" sz="2900" dirty="0">
                <a:ea typeface="+mj-lt"/>
                <a:cs typeface="+mj-lt"/>
              </a:rPr>
              <a:t> DASTAGIR</a:t>
            </a:r>
            <a:br>
              <a:rPr lang="en-US" sz="2900" dirty="0">
                <a:ea typeface="+mj-lt"/>
                <a:cs typeface="+mj-lt"/>
              </a:rPr>
            </a:br>
            <a:endParaRPr lang="en-US" sz="2900" dirty="0">
              <a:ea typeface="+mj-lt"/>
              <a:cs typeface="+mj-lt"/>
            </a:endParaRPr>
          </a:p>
        </p:txBody>
      </p:sp>
    </p:spTree>
    <p:extLst>
      <p:ext uri="{BB962C8B-B14F-4D97-AF65-F5344CB8AC3E}">
        <p14:creationId xmlns:p14="http://schemas.microsoft.com/office/powerpoint/2010/main" val="87592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FCB7-B979-34E1-A73C-D9CBEBF5E682}"/>
              </a:ext>
            </a:extLst>
          </p:cNvPr>
          <p:cNvSpPr>
            <a:spLocks noGrp="1"/>
          </p:cNvSpPr>
          <p:nvPr>
            <p:ph type="title"/>
          </p:nvPr>
        </p:nvSpPr>
        <p:spPr>
          <a:xfrm>
            <a:off x="752475" y="609600"/>
            <a:ext cx="3643150" cy="5603310"/>
          </a:xfrm>
        </p:spPr>
        <p:txBody>
          <a:bodyPr>
            <a:normAutofit/>
          </a:bodyPr>
          <a:lstStyle/>
          <a:p>
            <a:r>
              <a:rPr lang="en-US"/>
              <a:t>How Canada treats them</a:t>
            </a:r>
            <a:endParaRPr lang="en-IN" dirty="0"/>
          </a:p>
        </p:txBody>
      </p:sp>
      <p:graphicFrame>
        <p:nvGraphicFramePr>
          <p:cNvPr id="13" name="Content Placeholder 2">
            <a:extLst>
              <a:ext uri="{FF2B5EF4-FFF2-40B4-BE49-F238E27FC236}">
                <a16:creationId xmlns:a16="http://schemas.microsoft.com/office/drawing/2014/main" id="{2DC4BCF1-BF6F-BD9E-5035-58A657B9CDBA}"/>
              </a:ext>
            </a:extLst>
          </p:cNvPr>
          <p:cNvGraphicFramePr>
            <a:graphicFrameLocks noGrp="1"/>
          </p:cNvGraphicFramePr>
          <p:nvPr>
            <p:ph idx="1"/>
            <p:extLst>
              <p:ext uri="{D42A27DB-BD31-4B8C-83A1-F6EECF244321}">
                <p14:modId xmlns:p14="http://schemas.microsoft.com/office/powerpoint/2010/main" val="1949082697"/>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409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104897" y="762001"/>
            <a:ext cx="5333365" cy="1141004"/>
          </a:xfrm>
        </p:spPr>
        <p:txBody>
          <a:bodyPr>
            <a:normAutofit/>
          </a:bodyPr>
          <a:lstStyle/>
          <a:p>
            <a:r>
              <a:rPr lang="en-US" dirty="0"/>
              <a:t> Germany's Story</a:t>
            </a:r>
          </a:p>
        </p:txBody>
      </p:sp>
      <p:sp>
        <p:nvSpPr>
          <p:cNvPr id="3" name="Content Placeholder"/>
          <p:cNvSpPr>
            <a:spLocks noGrp="1"/>
          </p:cNvSpPr>
          <p:nvPr>
            <p:ph idx="1"/>
          </p:nvPr>
        </p:nvSpPr>
        <p:spPr>
          <a:xfrm>
            <a:off x="1104897" y="2259698"/>
            <a:ext cx="4991103" cy="3836301"/>
          </a:xfrm>
        </p:spPr>
        <p:txBody>
          <a:bodyPr>
            <a:normAutofit fontScale="92500" lnSpcReduction="20000"/>
          </a:bodyPr>
          <a:lstStyle/>
          <a:p>
            <a:pPr lvl="0"/>
            <a:r>
              <a:rPr lang="en-US"/>
              <a:t>In 2015, a LOT of people came to Germany</a:t>
            </a:r>
          </a:p>
          <a:p>
            <a:pPr lvl="0"/>
            <a:r>
              <a:rPr lang="en-US"/>
              <a:t>At first, Germany welcomed everyone, but then put some limits because of various pressures</a:t>
            </a:r>
          </a:p>
          <a:p>
            <a:pPr lvl="0"/>
            <a:r>
              <a:rPr lang="en-US"/>
              <a:t>Germany tried to help with language classes, job training, and helping them understand the culture</a:t>
            </a:r>
          </a:p>
          <a:p>
            <a:pPr lvl="0"/>
            <a:r>
              <a:rPr lang="en-US"/>
              <a:t>People in Germany have strong feelings, some very welcoming, but others against these newcomers</a:t>
            </a:r>
          </a:p>
        </p:txBody>
      </p:sp>
      <p:pic>
        <p:nvPicPr>
          <p:cNvPr id="6" name="Picture 5" descr="Colourful carved figures of humans">
            <a:extLst>
              <a:ext uri="{FF2B5EF4-FFF2-40B4-BE49-F238E27FC236}">
                <a16:creationId xmlns:a16="http://schemas.microsoft.com/office/drawing/2014/main" id="{468E8B38-99DC-E71B-5BBC-D89A56465102}"/>
              </a:ext>
            </a:extLst>
          </p:cNvPr>
          <p:cNvPicPr>
            <a:picLocks noChangeAspect="1"/>
          </p:cNvPicPr>
          <p:nvPr/>
        </p:nvPicPr>
        <p:blipFill rotWithShape="1">
          <a:blip r:embed="rId2"/>
          <a:srcRect t="21042" r="-2" b="-2"/>
          <a:stretch/>
        </p:blipFill>
        <p:spPr>
          <a:xfrm>
            <a:off x="7341630" y="2521483"/>
            <a:ext cx="3226275" cy="1815033"/>
          </a:xfrm>
          <a:prstGeom prst="rect">
            <a:avLst/>
          </a:prstGeom>
        </p:spPr>
      </p:pic>
    </p:spTree>
    <p:extLst>
      <p:ext uri="{BB962C8B-B14F-4D97-AF65-F5344CB8AC3E}">
        <p14:creationId xmlns:p14="http://schemas.microsoft.com/office/powerpoint/2010/main" val="174802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429566" y="762001"/>
            <a:ext cx="5008696" cy="1141004"/>
          </a:xfrm>
        </p:spPr>
        <p:txBody>
          <a:bodyPr>
            <a:normAutofit/>
          </a:bodyPr>
          <a:lstStyle/>
          <a:p>
            <a:r>
              <a:rPr lang="en-US" dirty="0"/>
              <a:t> World's Take</a:t>
            </a:r>
          </a:p>
        </p:txBody>
      </p:sp>
      <p:sp>
        <p:nvSpPr>
          <p:cNvPr id="3" name="Content Placeholder"/>
          <p:cNvSpPr>
            <a:spLocks noGrp="1"/>
          </p:cNvSpPr>
          <p:nvPr>
            <p:ph idx="1"/>
          </p:nvPr>
        </p:nvSpPr>
        <p:spPr>
          <a:xfrm>
            <a:off x="1429566" y="2259698"/>
            <a:ext cx="4479398" cy="3836301"/>
          </a:xfrm>
        </p:spPr>
        <p:txBody>
          <a:bodyPr>
            <a:normAutofit/>
          </a:bodyPr>
          <a:lstStyle/>
          <a:p>
            <a:pPr lvl="0"/>
            <a:r>
              <a:rPr lang="en-US"/>
              <a:t>Germany gives a lot to help refugees globally</a:t>
            </a:r>
          </a:p>
          <a:p>
            <a:pPr lvl="0"/>
            <a:r>
              <a:rPr lang="en-US"/>
              <a:t>Germany promises to protect refugees as per a 1951 agreement</a:t>
            </a:r>
          </a:p>
          <a:p>
            <a:pPr lvl="0"/>
            <a:r>
              <a:rPr lang="en-US"/>
              <a:t>In Europe, Germany is pushing for shared solutions and responsibilities</a:t>
            </a:r>
          </a:p>
        </p:txBody>
      </p:sp>
      <p:pic>
        <p:nvPicPr>
          <p:cNvPr id="6" name="Picture 5" descr="Colourful carved figures of humans">
            <a:extLst>
              <a:ext uri="{FF2B5EF4-FFF2-40B4-BE49-F238E27FC236}">
                <a16:creationId xmlns:a16="http://schemas.microsoft.com/office/drawing/2014/main" id="{FA69AB81-13EF-F9B1-2286-60633D0401D8}"/>
              </a:ext>
            </a:extLst>
          </p:cNvPr>
          <p:cNvPicPr>
            <a:picLocks noChangeAspect="1"/>
          </p:cNvPicPr>
          <p:nvPr/>
        </p:nvPicPr>
        <p:blipFill rotWithShape="1">
          <a:blip r:embed="rId2"/>
          <a:srcRect l="14620" r="14129" b="-1"/>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1736822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524000" y="762001"/>
            <a:ext cx="9144000" cy="869092"/>
          </a:xfrm>
        </p:spPr>
        <p:txBody>
          <a:bodyPr>
            <a:normAutofit/>
          </a:bodyPr>
          <a:lstStyle/>
          <a:p>
            <a:pPr algn="ctr"/>
            <a:r>
              <a:rPr lang="en-US" dirty="0"/>
              <a:t> What We Recommend</a:t>
            </a:r>
          </a:p>
        </p:txBody>
      </p:sp>
      <p:graphicFrame>
        <p:nvGraphicFramePr>
          <p:cNvPr id="6" name="Content Placeholder">
            <a:extLst>
              <a:ext uri="{FF2B5EF4-FFF2-40B4-BE49-F238E27FC236}">
                <a16:creationId xmlns:a16="http://schemas.microsoft.com/office/drawing/2014/main" id="{70DDF85E-9F48-A8FA-15F0-31D76D5132B7}"/>
              </a:ext>
            </a:extLst>
          </p:cNvPr>
          <p:cNvGraphicFramePr>
            <a:graphicFrameLocks noGrp="1"/>
          </p:cNvGraphicFramePr>
          <p:nvPr>
            <p:ph idx="1"/>
            <p:extLst>
              <p:ext uri="{D42A27DB-BD31-4B8C-83A1-F6EECF244321}">
                <p14:modId xmlns:p14="http://schemas.microsoft.com/office/powerpoint/2010/main" val="2368868689"/>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35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C88E6-A95A-5926-F49D-442FD5D61824}"/>
              </a:ext>
            </a:extLst>
          </p:cNvPr>
          <p:cNvSpPr>
            <a:spLocks noGrp="1"/>
          </p:cNvSpPr>
          <p:nvPr>
            <p:ph type="title"/>
          </p:nvPr>
        </p:nvSpPr>
        <p:spPr>
          <a:xfrm>
            <a:off x="913795" y="609600"/>
            <a:ext cx="10353761" cy="1326321"/>
          </a:xfrm>
        </p:spPr>
        <p:txBody>
          <a:bodyPr>
            <a:normAutofit/>
          </a:bodyPr>
          <a:lstStyle/>
          <a:p>
            <a:r>
              <a:rPr lang="en-US" dirty="0"/>
              <a:t>CHATGPT RESEARCH ON THIS TOPIC</a:t>
            </a:r>
            <a:endParaRPr lang="en-IN" dirty="0"/>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031B3E-96C6-6890-05E9-8E1AFD0B9928}"/>
              </a:ext>
            </a:extLst>
          </p:cNvPr>
          <p:cNvSpPr>
            <a:spLocks noGrp="1"/>
          </p:cNvSpPr>
          <p:nvPr>
            <p:ph idx="1"/>
          </p:nvPr>
        </p:nvSpPr>
        <p:spPr>
          <a:xfrm>
            <a:off x="1466850" y="2463800"/>
            <a:ext cx="9247652" cy="3327400"/>
          </a:xfrm>
        </p:spPr>
        <p:txBody>
          <a:bodyPr>
            <a:normAutofit fontScale="25000" lnSpcReduction="20000"/>
          </a:bodyPr>
          <a:lstStyle/>
          <a:p>
            <a:pPr>
              <a:lnSpc>
                <a:spcPct val="110000"/>
              </a:lnSpc>
              <a:buFont typeface="+mj-lt"/>
              <a:buAutoNum type="arabicPeriod"/>
            </a:pPr>
            <a:r>
              <a:rPr lang="en-US" sz="6400" b="1" i="0" dirty="0">
                <a:effectLst/>
                <a:latin typeface="Söhne"/>
              </a:rPr>
              <a:t>Root Causes:</a:t>
            </a:r>
            <a:r>
              <a:rPr lang="en-US" sz="6400" b="0" i="0" dirty="0">
                <a:effectLst/>
                <a:latin typeface="Söhne"/>
              </a:rPr>
              <a:t> Conflicts, persecution, poverty, and climate change drive displacement.</a:t>
            </a:r>
          </a:p>
          <a:p>
            <a:pPr>
              <a:lnSpc>
                <a:spcPct val="110000"/>
              </a:lnSpc>
              <a:buFont typeface="+mj-lt"/>
              <a:buAutoNum type="arabicPeriod"/>
            </a:pPr>
            <a:r>
              <a:rPr lang="en-US" sz="6400" b="1" i="0" dirty="0">
                <a:effectLst/>
                <a:latin typeface="Söhne"/>
              </a:rPr>
              <a:t>Economic Impact:</a:t>
            </a:r>
            <a:r>
              <a:rPr lang="en-US" sz="6400" b="0" i="0" dirty="0">
                <a:effectLst/>
                <a:latin typeface="Söhne"/>
              </a:rPr>
              <a:t> Immigrants often contribute positively to host economies but can strain resources if integration isn't managed.</a:t>
            </a:r>
          </a:p>
          <a:p>
            <a:pPr>
              <a:lnSpc>
                <a:spcPct val="110000"/>
              </a:lnSpc>
              <a:buFont typeface="+mj-lt"/>
              <a:buAutoNum type="arabicPeriod"/>
            </a:pPr>
            <a:r>
              <a:rPr lang="en-US" sz="6400" b="1" i="0" dirty="0">
                <a:effectLst/>
                <a:latin typeface="Söhne"/>
              </a:rPr>
              <a:t>Mental Health:</a:t>
            </a:r>
            <a:r>
              <a:rPr lang="en-US" sz="6400" b="0" i="0" dirty="0">
                <a:effectLst/>
                <a:latin typeface="Söhne"/>
              </a:rPr>
              <a:t> Refugees face trauma, affecting their long-term well-being.</a:t>
            </a:r>
          </a:p>
          <a:p>
            <a:pPr>
              <a:lnSpc>
                <a:spcPct val="110000"/>
              </a:lnSpc>
              <a:buFont typeface="+mj-lt"/>
              <a:buAutoNum type="arabicPeriod"/>
            </a:pPr>
            <a:r>
              <a:rPr lang="en-US" sz="6400" b="1" i="0" dirty="0">
                <a:effectLst/>
                <a:latin typeface="Söhne"/>
              </a:rPr>
              <a:t>Assimilation Challenges:</a:t>
            </a:r>
            <a:r>
              <a:rPr lang="en-US" sz="6400" b="0" i="0" dirty="0">
                <a:effectLst/>
                <a:latin typeface="Söhne"/>
              </a:rPr>
              <a:t> Language barriers, cultural differences, and discrimination can hinder integration.</a:t>
            </a:r>
          </a:p>
          <a:p>
            <a:pPr>
              <a:lnSpc>
                <a:spcPct val="110000"/>
              </a:lnSpc>
              <a:buFont typeface="+mj-lt"/>
              <a:buAutoNum type="arabicPeriod"/>
            </a:pPr>
            <a:r>
              <a:rPr lang="en-US" sz="6400" b="1" i="0" dirty="0">
                <a:effectLst/>
                <a:latin typeface="Söhne"/>
              </a:rPr>
              <a:t>Legal Complexities:</a:t>
            </a:r>
            <a:r>
              <a:rPr lang="en-US" sz="6400" b="0" i="0" dirty="0">
                <a:effectLst/>
                <a:latin typeface="Söhne"/>
              </a:rPr>
              <a:t> Differing asylum laws and policies impact refugee acceptance rates.</a:t>
            </a:r>
          </a:p>
          <a:p>
            <a:pPr>
              <a:lnSpc>
                <a:spcPct val="110000"/>
              </a:lnSpc>
              <a:buFont typeface="+mj-lt"/>
              <a:buAutoNum type="arabicPeriod"/>
            </a:pPr>
            <a:r>
              <a:rPr lang="en-US" sz="6400" b="1" i="0" dirty="0">
                <a:effectLst/>
                <a:latin typeface="Söhne"/>
              </a:rPr>
              <a:t>Human Trafficking:</a:t>
            </a:r>
            <a:r>
              <a:rPr lang="en-US" sz="6400" b="0" i="0" dirty="0">
                <a:effectLst/>
                <a:latin typeface="Söhne"/>
              </a:rPr>
              <a:t> Crises increase vulnerability to exploitation.</a:t>
            </a:r>
          </a:p>
          <a:p>
            <a:pPr>
              <a:lnSpc>
                <a:spcPct val="110000"/>
              </a:lnSpc>
              <a:buFont typeface="+mj-lt"/>
              <a:buAutoNum type="arabicPeriod"/>
            </a:pPr>
            <a:r>
              <a:rPr lang="en-US" sz="6400" b="1" i="0" dirty="0">
                <a:effectLst/>
                <a:latin typeface="Söhne"/>
              </a:rPr>
              <a:t>Demographic Shifts:</a:t>
            </a:r>
            <a:r>
              <a:rPr lang="en-US" sz="6400" b="0" i="0" dirty="0">
                <a:effectLst/>
                <a:latin typeface="Söhne"/>
              </a:rPr>
              <a:t> Aging populations in many Western countries can benefit from younger immigrants.</a:t>
            </a:r>
          </a:p>
          <a:p>
            <a:pPr>
              <a:lnSpc>
                <a:spcPct val="110000"/>
              </a:lnSpc>
              <a:buFont typeface="+mj-lt"/>
              <a:buAutoNum type="arabicPeriod"/>
            </a:pPr>
            <a:r>
              <a:rPr lang="en-US" sz="6400" b="1" i="0" dirty="0">
                <a:effectLst/>
                <a:latin typeface="Söhne"/>
              </a:rPr>
              <a:t>Policy Debates:</a:t>
            </a:r>
            <a:r>
              <a:rPr lang="en-US" sz="6400" b="0" i="0" dirty="0">
                <a:effectLst/>
                <a:latin typeface="Söhne"/>
              </a:rPr>
              <a:t> Balancing humanitarian, security, and economic concerns is challenging.</a:t>
            </a:r>
          </a:p>
          <a:p>
            <a:pPr>
              <a:lnSpc>
                <a:spcPct val="110000"/>
              </a:lnSpc>
              <a:buFont typeface="+mj-lt"/>
              <a:buAutoNum type="arabicPeriod"/>
            </a:pPr>
            <a:r>
              <a:rPr lang="en-US" sz="6400" b="1" i="0" dirty="0">
                <a:effectLst/>
                <a:latin typeface="Söhne"/>
              </a:rPr>
              <a:t>Camps vs. Integration:</a:t>
            </a:r>
            <a:r>
              <a:rPr lang="en-US" sz="6400" b="0" i="0" dirty="0">
                <a:effectLst/>
                <a:latin typeface="Söhne"/>
              </a:rPr>
              <a:t> Prolonged camp stays can hinder self-sufficiency.</a:t>
            </a:r>
          </a:p>
          <a:p>
            <a:pPr>
              <a:lnSpc>
                <a:spcPct val="110000"/>
              </a:lnSpc>
              <a:buFont typeface="+mj-lt"/>
              <a:buAutoNum type="arabicPeriod"/>
            </a:pPr>
            <a:r>
              <a:rPr lang="en-US" sz="6400" b="1" i="0" dirty="0">
                <a:effectLst/>
                <a:latin typeface="Söhne"/>
              </a:rPr>
              <a:t>Global Disparities:</a:t>
            </a:r>
            <a:r>
              <a:rPr lang="en-US" sz="6400" b="0" i="0" dirty="0">
                <a:effectLst/>
                <a:latin typeface="Söhne"/>
              </a:rPr>
              <a:t> Most refugees are hosted by developing countries, often neighbors to the conflict zones.</a:t>
            </a:r>
          </a:p>
          <a:p>
            <a:pPr>
              <a:lnSpc>
                <a:spcPct val="110000"/>
              </a:lnSpc>
            </a:pPr>
            <a:endParaRPr lang="en-IN" sz="1100" dirty="0"/>
          </a:p>
        </p:txBody>
      </p:sp>
    </p:spTree>
    <p:extLst>
      <p:ext uri="{BB962C8B-B14F-4D97-AF65-F5344CB8AC3E}">
        <p14:creationId xmlns:p14="http://schemas.microsoft.com/office/powerpoint/2010/main" val="304539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30D7D-7EF9-E42D-01C5-994DB0312DC9}"/>
              </a:ext>
            </a:extLst>
          </p:cNvPr>
          <p:cNvSpPr>
            <a:spLocks noGrp="1"/>
          </p:cNvSpPr>
          <p:nvPr>
            <p:ph type="title"/>
          </p:nvPr>
        </p:nvSpPr>
        <p:spPr>
          <a:xfrm>
            <a:off x="913795" y="609600"/>
            <a:ext cx="10353761" cy="1326321"/>
          </a:xfrm>
        </p:spPr>
        <p:txBody>
          <a:bodyPr>
            <a:normAutofit/>
          </a:bodyPr>
          <a:lstStyle/>
          <a:p>
            <a:r>
              <a:rPr lang="en-US" dirty="0"/>
              <a:t>Critique on chatgpt </a:t>
            </a:r>
            <a:endParaRPr lang="en-IN" dirty="0"/>
          </a:p>
        </p:txBody>
      </p:sp>
      <p:sp>
        <p:nvSpPr>
          <p:cNvPr id="17" name="Rectangle 16">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6BB4FB-FA15-74D4-1EF9-9BCE7BAD96D4}"/>
              </a:ext>
            </a:extLst>
          </p:cNvPr>
          <p:cNvSpPr>
            <a:spLocks noGrp="1"/>
          </p:cNvSpPr>
          <p:nvPr>
            <p:ph idx="1"/>
          </p:nvPr>
        </p:nvSpPr>
        <p:spPr>
          <a:xfrm>
            <a:off x="1466850" y="2463800"/>
            <a:ext cx="9247652" cy="3327400"/>
          </a:xfrm>
        </p:spPr>
        <p:txBody>
          <a:bodyPr>
            <a:normAutofit fontScale="92500" lnSpcReduction="20000"/>
          </a:bodyPr>
          <a:lstStyle/>
          <a:p>
            <a:pPr>
              <a:lnSpc>
                <a:spcPct val="110000"/>
              </a:lnSpc>
              <a:buFont typeface="+mj-lt"/>
              <a:buAutoNum type="arabicPeriod"/>
            </a:pPr>
            <a:r>
              <a:rPr lang="en-US" sz="1600" b="1" i="0" dirty="0">
                <a:effectLst/>
                <a:latin typeface="Söhne"/>
              </a:rPr>
              <a:t>Generalization:</a:t>
            </a:r>
            <a:r>
              <a:rPr lang="en-US" sz="1600" b="0" i="0" dirty="0">
                <a:effectLst/>
                <a:latin typeface="Söhne"/>
              </a:rPr>
              <a:t> "Conflicts" is broad; needs specificity.</a:t>
            </a:r>
          </a:p>
          <a:p>
            <a:pPr>
              <a:lnSpc>
                <a:spcPct val="110000"/>
              </a:lnSpc>
              <a:buFont typeface="+mj-lt"/>
              <a:buAutoNum type="arabicPeriod"/>
            </a:pPr>
            <a:r>
              <a:rPr lang="en-US" sz="1600" b="1" i="0" dirty="0">
                <a:effectLst/>
                <a:latin typeface="Söhne"/>
              </a:rPr>
              <a:t>Economic Impact:</a:t>
            </a:r>
            <a:r>
              <a:rPr lang="en-US" sz="1600" b="0" i="0" dirty="0">
                <a:effectLst/>
                <a:latin typeface="Söhne"/>
              </a:rPr>
              <a:t> Lacks nuance; benefits vary by factors.</a:t>
            </a:r>
          </a:p>
          <a:p>
            <a:pPr>
              <a:lnSpc>
                <a:spcPct val="110000"/>
              </a:lnSpc>
              <a:buFont typeface="+mj-lt"/>
              <a:buAutoNum type="arabicPeriod"/>
            </a:pPr>
            <a:r>
              <a:rPr lang="en-US" sz="1600" b="1" i="0" dirty="0">
                <a:effectLst/>
                <a:latin typeface="Söhne"/>
              </a:rPr>
              <a:t>Mental Health:</a:t>
            </a:r>
            <a:r>
              <a:rPr lang="en-US" sz="1600" b="0" i="0" dirty="0">
                <a:effectLst/>
                <a:latin typeface="Söhne"/>
              </a:rPr>
              <a:t> No mention of limited resources for refugees.</a:t>
            </a:r>
          </a:p>
          <a:p>
            <a:pPr>
              <a:lnSpc>
                <a:spcPct val="110000"/>
              </a:lnSpc>
              <a:buFont typeface="+mj-lt"/>
              <a:buAutoNum type="arabicPeriod"/>
            </a:pPr>
            <a:r>
              <a:rPr lang="en-US" sz="1600" b="1" i="0" dirty="0">
                <a:effectLst/>
                <a:latin typeface="Söhne"/>
              </a:rPr>
              <a:t>Assimilation Challenges:</a:t>
            </a:r>
            <a:r>
              <a:rPr lang="en-US" sz="1600" b="0" i="0" dirty="0">
                <a:effectLst/>
                <a:latin typeface="Söhne"/>
              </a:rPr>
              <a:t> Overly simplistic; resources and experiences vary.</a:t>
            </a:r>
          </a:p>
          <a:p>
            <a:pPr>
              <a:lnSpc>
                <a:spcPct val="110000"/>
              </a:lnSpc>
              <a:buFont typeface="+mj-lt"/>
              <a:buAutoNum type="arabicPeriod"/>
            </a:pPr>
            <a:r>
              <a:rPr lang="en-US" sz="1600" b="1" i="0" dirty="0">
                <a:effectLst/>
                <a:latin typeface="Söhne"/>
              </a:rPr>
              <a:t>Legal Complexities:</a:t>
            </a:r>
            <a:r>
              <a:rPr lang="en-US" sz="1600" b="0" i="0" dirty="0">
                <a:effectLst/>
                <a:latin typeface="Söhne"/>
              </a:rPr>
              <a:t> Needs depth on controversies like "safe third country" rules.</a:t>
            </a:r>
          </a:p>
          <a:p>
            <a:pPr>
              <a:lnSpc>
                <a:spcPct val="110000"/>
              </a:lnSpc>
              <a:buFont typeface="+mj-lt"/>
              <a:buAutoNum type="arabicPeriod"/>
            </a:pPr>
            <a:r>
              <a:rPr lang="en-US" sz="1600" b="1" i="0" dirty="0">
                <a:effectLst/>
                <a:latin typeface="Söhne"/>
              </a:rPr>
              <a:t>Human Trafficking:</a:t>
            </a:r>
            <a:r>
              <a:rPr lang="en-US" sz="1600" b="0" i="0" dirty="0">
                <a:effectLst/>
                <a:latin typeface="Söhne"/>
              </a:rPr>
              <a:t> Requires more context or examples.</a:t>
            </a:r>
          </a:p>
          <a:p>
            <a:pPr>
              <a:lnSpc>
                <a:spcPct val="110000"/>
              </a:lnSpc>
              <a:buFont typeface="+mj-lt"/>
              <a:buAutoNum type="arabicPeriod"/>
            </a:pPr>
            <a:r>
              <a:rPr lang="en-US" sz="1600" b="1" i="0" dirty="0">
                <a:effectLst/>
                <a:latin typeface="Söhne"/>
              </a:rPr>
              <a:t>Demographic Shifts:</a:t>
            </a:r>
            <a:r>
              <a:rPr lang="en-US" sz="1600" b="0" i="0" dirty="0">
                <a:effectLst/>
                <a:latin typeface="Söhne"/>
              </a:rPr>
              <a:t> Risks viewing immigration as only a demographic solution.</a:t>
            </a:r>
          </a:p>
          <a:p>
            <a:pPr>
              <a:lnSpc>
                <a:spcPct val="110000"/>
              </a:lnSpc>
              <a:buFont typeface="+mj-lt"/>
              <a:buAutoNum type="arabicPeriod"/>
            </a:pPr>
            <a:r>
              <a:rPr lang="en-US" sz="1600" b="1" i="0" dirty="0">
                <a:effectLst/>
                <a:latin typeface="Söhne"/>
              </a:rPr>
              <a:t>Policy Debates:</a:t>
            </a:r>
            <a:r>
              <a:rPr lang="en-US" sz="1600" b="0" i="0" dirty="0">
                <a:effectLst/>
                <a:latin typeface="Söhne"/>
              </a:rPr>
              <a:t> Vague; needs clarity on concerns.</a:t>
            </a:r>
          </a:p>
          <a:p>
            <a:pPr>
              <a:lnSpc>
                <a:spcPct val="110000"/>
              </a:lnSpc>
              <a:buFont typeface="+mj-lt"/>
              <a:buAutoNum type="arabicPeriod"/>
            </a:pPr>
            <a:r>
              <a:rPr lang="en-US" sz="1600" b="1" i="0" dirty="0">
                <a:effectLst/>
                <a:latin typeface="Söhne"/>
              </a:rPr>
              <a:t>Camps vs. Integration:</a:t>
            </a:r>
            <a:r>
              <a:rPr lang="en-US" sz="1600" b="0" i="0" dirty="0">
                <a:effectLst/>
                <a:latin typeface="Söhne"/>
              </a:rPr>
              <a:t> Dichotomy might be oversimplified.</a:t>
            </a:r>
          </a:p>
          <a:p>
            <a:pPr>
              <a:lnSpc>
                <a:spcPct val="110000"/>
              </a:lnSpc>
              <a:buFont typeface="+mj-lt"/>
              <a:buAutoNum type="arabicPeriod"/>
            </a:pPr>
            <a:r>
              <a:rPr lang="en-US" sz="1600" b="1" i="0" dirty="0">
                <a:effectLst/>
                <a:latin typeface="Söhne"/>
              </a:rPr>
              <a:t>Global Disparities:</a:t>
            </a:r>
            <a:r>
              <a:rPr lang="en-US" sz="1600" b="0" i="0" dirty="0">
                <a:effectLst/>
                <a:latin typeface="Söhne"/>
              </a:rPr>
              <a:t> Omitting strain on developing countries' infrastructure.</a:t>
            </a:r>
          </a:p>
          <a:p>
            <a:pPr marL="0" indent="0">
              <a:lnSpc>
                <a:spcPct val="110000"/>
              </a:lnSpc>
              <a:buNone/>
            </a:pPr>
            <a:endParaRPr lang="en-IN" sz="1100" dirty="0"/>
          </a:p>
        </p:txBody>
      </p:sp>
    </p:spTree>
    <p:extLst>
      <p:ext uri="{BB962C8B-B14F-4D97-AF65-F5344CB8AC3E}">
        <p14:creationId xmlns:p14="http://schemas.microsoft.com/office/powerpoint/2010/main" val="416886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524000" y="762001"/>
            <a:ext cx="9144000" cy="869092"/>
          </a:xfrm>
        </p:spPr>
        <p:txBody>
          <a:bodyPr>
            <a:normAutofit/>
          </a:bodyPr>
          <a:lstStyle/>
          <a:p>
            <a:pPr algn="ctr"/>
            <a:r>
              <a:rPr lang="en-US" dirty="0"/>
              <a:t>INTRODUCTION</a:t>
            </a:r>
          </a:p>
        </p:txBody>
      </p:sp>
      <p:graphicFrame>
        <p:nvGraphicFramePr>
          <p:cNvPr id="143" name="Content Placeholder 140">
            <a:extLst>
              <a:ext uri="{FF2B5EF4-FFF2-40B4-BE49-F238E27FC236}">
                <a16:creationId xmlns:a16="http://schemas.microsoft.com/office/drawing/2014/main" id="{D5C25D9D-360C-07D2-3309-121342D20B29}"/>
              </a:ext>
            </a:extLst>
          </p:cNvPr>
          <p:cNvGraphicFramePr>
            <a:graphicFrameLocks noGrp="1"/>
          </p:cNvGraphicFramePr>
          <p:nvPr>
            <p:ph idx="1"/>
            <p:extLst>
              <p:ext uri="{D42A27DB-BD31-4B8C-83A1-F6EECF244321}">
                <p14:modId xmlns:p14="http://schemas.microsoft.com/office/powerpoint/2010/main" val="2352312721"/>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2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des on papers">
            <a:extLst>
              <a:ext uri="{FF2B5EF4-FFF2-40B4-BE49-F238E27FC236}">
                <a16:creationId xmlns:a16="http://schemas.microsoft.com/office/drawing/2014/main" id="{45507CDF-1C51-3A36-376F-6BADEC081DB5}"/>
              </a:ext>
            </a:extLst>
          </p:cNvPr>
          <p:cNvPicPr>
            <a:picLocks noChangeAspect="1"/>
          </p:cNvPicPr>
          <p:nvPr/>
        </p:nvPicPr>
        <p:blipFill rotWithShape="1">
          <a:blip r:embed="rId2">
            <a:alphaModFix amt="50000"/>
          </a:blip>
          <a:srcRect r="-2" b="15603"/>
          <a:stretch/>
        </p:blipFill>
        <p:spPr>
          <a:xfrm>
            <a:off x="20" y="9236"/>
            <a:ext cx="12191980" cy="6857990"/>
          </a:xfrm>
          <a:prstGeom prst="rect">
            <a:avLst/>
          </a:prstGeom>
        </p:spPr>
      </p:pic>
      <p:sp>
        <p:nvSpPr>
          <p:cNvPr id="2" name="Title"/>
          <p:cNvSpPr>
            <a:spLocks noGrp="1"/>
          </p:cNvSpPr>
          <p:nvPr>
            <p:ph type="title"/>
          </p:nvPr>
        </p:nvSpPr>
        <p:spPr>
          <a:xfrm>
            <a:off x="1523999" y="1524000"/>
            <a:ext cx="3216673" cy="3809999"/>
          </a:xfrm>
        </p:spPr>
        <p:txBody>
          <a:bodyPr anchor="ctr">
            <a:normAutofit/>
          </a:bodyPr>
          <a:lstStyle/>
          <a:p>
            <a:pPr algn="r"/>
            <a:r>
              <a:rPr lang="en-US" dirty="0">
                <a:solidFill>
                  <a:srgbClr val="FFFFFF"/>
                </a:solidFill>
              </a:rPr>
              <a:t>TERMS</a:t>
            </a:r>
            <a:br>
              <a:rPr lang="en-US" dirty="0">
                <a:solidFill>
                  <a:srgbClr val="FFFFFF"/>
                </a:solidFill>
              </a:rPr>
            </a:br>
            <a:endParaRPr lang="en-US" dirty="0"/>
          </a:p>
        </p:txBody>
      </p:sp>
      <p:sp>
        <p:nvSpPr>
          <p:cNvPr id="3" name="Content Placeholder"/>
          <p:cNvSpPr>
            <a:spLocks noGrp="1"/>
          </p:cNvSpPr>
          <p:nvPr>
            <p:ph idx="1"/>
          </p:nvPr>
        </p:nvSpPr>
        <p:spPr>
          <a:xfrm>
            <a:off x="5334001" y="762000"/>
            <a:ext cx="5334000" cy="5334000"/>
          </a:xfrm>
        </p:spPr>
        <p:txBody>
          <a:bodyPr anchor="ctr">
            <a:normAutofit/>
          </a:bodyPr>
          <a:lstStyle/>
          <a:p>
            <a:pPr lvl="0"/>
            <a:r>
              <a:rPr lang="en-US" dirty="0">
                <a:solidFill>
                  <a:srgbClr val="FFFFFF"/>
                </a:solidFill>
              </a:rPr>
              <a:t>Some terms</a:t>
            </a:r>
          </a:p>
          <a:p>
            <a:pPr lvl="0"/>
            <a:r>
              <a:rPr lang="en-US" dirty="0">
                <a:solidFill>
                  <a:srgbClr val="FFFFFF"/>
                </a:solidFill>
              </a:rPr>
              <a:t>Immigration: Moving to live in a new country</a:t>
            </a:r>
          </a:p>
          <a:p>
            <a:pPr lvl="0"/>
            <a:r>
              <a:rPr lang="en-US" dirty="0">
                <a:solidFill>
                  <a:srgbClr val="FFFFFF"/>
                </a:solidFill>
              </a:rPr>
              <a:t>Refugees: People running from danger in their own country</a:t>
            </a:r>
          </a:p>
          <a:p>
            <a:pPr lvl="0"/>
            <a:r>
              <a:rPr lang="en-US" dirty="0">
                <a:solidFill>
                  <a:srgbClr val="FFFFFF"/>
                </a:solidFill>
              </a:rPr>
              <a:t>Asylum Seekers: People asking another country for protection from danger</a:t>
            </a:r>
          </a:p>
          <a:p>
            <a:pPr lvl="0"/>
            <a:r>
              <a:rPr lang="en-US" dirty="0">
                <a:solidFill>
                  <a:srgbClr val="FFFFFF"/>
                </a:solidFill>
              </a:rPr>
              <a:t>We'll also show numbers of how many people are moving or escaping dangers</a:t>
            </a:r>
          </a:p>
          <a:p>
            <a:pPr marL="0" lvl="0" indent="0">
              <a:buNone/>
            </a:pPr>
            <a:endParaRPr lang="en-US" dirty="0">
              <a:solidFill>
                <a:srgbClr val="FFFFFF"/>
              </a:solidFill>
            </a:endParaRPr>
          </a:p>
        </p:txBody>
      </p:sp>
    </p:spTree>
    <p:extLst>
      <p:ext uri="{BB962C8B-B14F-4D97-AF65-F5344CB8AC3E}">
        <p14:creationId xmlns:p14="http://schemas.microsoft.com/office/powerpoint/2010/main" val="11526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429566" y="762001"/>
            <a:ext cx="5008696" cy="1141004"/>
          </a:xfrm>
        </p:spPr>
        <p:txBody>
          <a:bodyPr>
            <a:normAutofit/>
          </a:bodyPr>
          <a:lstStyle/>
          <a:p>
            <a:r>
              <a:rPr lang="en-US"/>
              <a:t> A Look Back</a:t>
            </a:r>
          </a:p>
        </p:txBody>
      </p:sp>
      <p:sp>
        <p:nvSpPr>
          <p:cNvPr id="3" name="Content Placeholder"/>
          <p:cNvSpPr>
            <a:spLocks noGrp="1"/>
          </p:cNvSpPr>
          <p:nvPr>
            <p:ph idx="1"/>
          </p:nvPr>
        </p:nvSpPr>
        <p:spPr>
          <a:xfrm>
            <a:off x="1429566" y="2259698"/>
            <a:ext cx="4479398" cy="3836301"/>
          </a:xfrm>
        </p:spPr>
        <p:txBody>
          <a:bodyPr>
            <a:normAutofit/>
          </a:bodyPr>
          <a:lstStyle/>
          <a:p>
            <a:pPr lvl="0"/>
            <a:r>
              <a:rPr lang="en-US"/>
              <a:t>Let's see when and why big groups of people have had to leave their countries before</a:t>
            </a:r>
          </a:p>
          <a:p>
            <a:pPr lvl="0"/>
            <a:r>
              <a:rPr lang="en-US"/>
              <a:t>We'll also see how these patterns have changed over time</a:t>
            </a:r>
          </a:p>
          <a:p>
            <a:pPr marL="0" lvl="0" indent="0">
              <a:buNone/>
            </a:pPr>
            <a:endParaRPr lang="en-US"/>
          </a:p>
        </p:txBody>
      </p:sp>
      <p:pic>
        <p:nvPicPr>
          <p:cNvPr id="6" name="Picture 5">
            <a:extLst>
              <a:ext uri="{FF2B5EF4-FFF2-40B4-BE49-F238E27FC236}">
                <a16:creationId xmlns:a16="http://schemas.microsoft.com/office/drawing/2014/main" id="{54047CA4-4754-9D68-D0E3-E021BD54D5EF}"/>
              </a:ext>
            </a:extLst>
          </p:cNvPr>
          <p:cNvPicPr>
            <a:picLocks noChangeAspect="1"/>
          </p:cNvPicPr>
          <p:nvPr/>
        </p:nvPicPr>
        <p:blipFill rotWithShape="1">
          <a:blip r:embed="rId2"/>
          <a:srcRect r="45501" b="1"/>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158484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5FAB-5F2F-3879-A3FA-FC9A4D3FD679}"/>
              </a:ext>
            </a:extLst>
          </p:cNvPr>
          <p:cNvSpPr>
            <a:spLocks noGrp="1"/>
          </p:cNvSpPr>
          <p:nvPr>
            <p:ph type="title"/>
          </p:nvPr>
        </p:nvSpPr>
        <p:spPr>
          <a:xfrm>
            <a:off x="4927472" y="609600"/>
            <a:ext cx="6340084" cy="1326321"/>
          </a:xfrm>
        </p:spPr>
        <p:txBody>
          <a:bodyPr>
            <a:normAutofit/>
          </a:bodyPr>
          <a:lstStyle/>
          <a:p>
            <a:r>
              <a:rPr lang="en-US" sz="2900"/>
              <a:t>WHY THIS IS A SOCIAL ISSUE?</a:t>
            </a:r>
            <a:br>
              <a:rPr lang="en-US" sz="2900"/>
            </a:br>
            <a:endParaRPr lang="en-IN" sz="2900"/>
          </a:p>
        </p:txBody>
      </p:sp>
      <p:pic>
        <p:nvPicPr>
          <p:cNvPr id="21" name="Picture 10" descr="One in a crowd">
            <a:extLst>
              <a:ext uri="{FF2B5EF4-FFF2-40B4-BE49-F238E27FC236}">
                <a16:creationId xmlns:a16="http://schemas.microsoft.com/office/drawing/2014/main" id="{C113926B-7177-540F-2B85-7A56EB65125D}"/>
              </a:ext>
            </a:extLst>
          </p:cNvPr>
          <p:cNvPicPr>
            <a:picLocks noChangeAspect="1"/>
          </p:cNvPicPr>
          <p:nvPr/>
        </p:nvPicPr>
        <p:blipFill rotWithShape="1">
          <a:blip r:embed="rId3"/>
          <a:srcRect l="28745" r="20555"/>
          <a:stretch/>
        </p:blipFill>
        <p:spPr>
          <a:xfrm>
            <a:off x="20" y="10"/>
            <a:ext cx="4635987" cy="6857990"/>
          </a:xfrm>
          <a:prstGeom prst="rect">
            <a:avLst/>
          </a:prstGeom>
        </p:spPr>
      </p:pic>
      <p:sp>
        <p:nvSpPr>
          <p:cNvPr id="22" name="Content Placeholder 3">
            <a:extLst>
              <a:ext uri="{FF2B5EF4-FFF2-40B4-BE49-F238E27FC236}">
                <a16:creationId xmlns:a16="http://schemas.microsoft.com/office/drawing/2014/main" id="{E07E6AF8-C69C-B077-E51B-31835B9F3CED}"/>
              </a:ext>
            </a:extLst>
          </p:cNvPr>
          <p:cNvSpPr>
            <a:spLocks noGrp="1"/>
          </p:cNvSpPr>
          <p:nvPr>
            <p:ph idx="1"/>
          </p:nvPr>
        </p:nvSpPr>
        <p:spPr>
          <a:xfrm>
            <a:off x="4927471" y="2096064"/>
            <a:ext cx="6340085" cy="3695136"/>
          </a:xfrm>
        </p:spPr>
        <p:txBody>
          <a:bodyPr>
            <a:normAutofit fontScale="92500" lnSpcReduction="20000"/>
          </a:bodyPr>
          <a:lstStyle/>
          <a:p>
            <a:pPr>
              <a:lnSpc>
                <a:spcPct val="110000"/>
              </a:lnSpc>
            </a:pPr>
            <a:r>
              <a:rPr lang="en-US" sz="1800" b="1" i="0" dirty="0">
                <a:effectLst/>
                <a:latin typeface="Söhne"/>
              </a:rPr>
              <a:t>Impact on Communities</a:t>
            </a:r>
            <a:r>
              <a:rPr lang="en-US" sz="1800" b="0" i="0" dirty="0">
                <a:effectLst/>
                <a:latin typeface="Söhne"/>
              </a:rPr>
              <a:t>: Immigration and refugee crises can affect the places where people are moving to. Sometimes, the sudden increase in population can create challenges like finding enough housing, jobs, schools, and healthcare for everyone. This can lead to tensions or conflicts in these communities.</a:t>
            </a:r>
          </a:p>
          <a:p>
            <a:pPr>
              <a:lnSpc>
                <a:spcPct val="110000"/>
              </a:lnSpc>
            </a:pPr>
            <a:r>
              <a:rPr lang="en-US" sz="1800" b="1" i="0" dirty="0">
                <a:effectLst/>
                <a:latin typeface="Söhne"/>
              </a:rPr>
              <a:t>Human Rights and Safety</a:t>
            </a:r>
            <a:r>
              <a:rPr lang="en-US" sz="1800" b="0" i="0" dirty="0">
                <a:effectLst/>
                <a:latin typeface="Söhne"/>
              </a:rPr>
              <a:t>: Refugees often leave their homes in desperate situations. It's a social problem because it raises questions about human rights and compassion. We need to figure out how to help these people and ensure they're safe and treated fairly.</a:t>
            </a:r>
          </a:p>
          <a:p>
            <a:pPr>
              <a:lnSpc>
                <a:spcPct val="110000"/>
              </a:lnSpc>
            </a:pPr>
            <a:r>
              <a:rPr lang="en-US" sz="1800" b="1" i="0" dirty="0">
                <a:effectLst/>
                <a:latin typeface="Söhne"/>
              </a:rPr>
              <a:t>Cultural Differences</a:t>
            </a:r>
            <a:r>
              <a:rPr lang="en-US" sz="1800" b="0" i="0" dirty="0">
                <a:effectLst/>
                <a:latin typeface="Söhne"/>
              </a:rPr>
              <a:t>: When people from different backgrounds come together, there might be differences in language, customs, and beliefs. While diversity is enriching, it can also create misunderstandings or prejudice if not managed well.</a:t>
            </a:r>
          </a:p>
          <a:p>
            <a:pPr>
              <a:lnSpc>
                <a:spcPct val="110000"/>
              </a:lnSpc>
            </a:pPr>
            <a:endParaRPr lang="en-IN" sz="1400" dirty="0"/>
          </a:p>
        </p:txBody>
      </p:sp>
      <p:cxnSp>
        <p:nvCxnSpPr>
          <p:cNvPr id="23" name="Straight Connector 14">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97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429566" y="762001"/>
            <a:ext cx="5008696" cy="1141004"/>
          </a:xfrm>
        </p:spPr>
        <p:txBody>
          <a:bodyPr>
            <a:normAutofit/>
          </a:bodyPr>
          <a:lstStyle/>
          <a:p>
            <a:r>
              <a:rPr lang="en-US" dirty="0"/>
              <a:t> Why people Move?</a:t>
            </a:r>
          </a:p>
        </p:txBody>
      </p:sp>
      <p:sp>
        <p:nvSpPr>
          <p:cNvPr id="3" name="Content Placeholder"/>
          <p:cNvSpPr>
            <a:spLocks noGrp="1"/>
          </p:cNvSpPr>
          <p:nvPr>
            <p:ph idx="1"/>
          </p:nvPr>
        </p:nvSpPr>
        <p:spPr>
          <a:xfrm>
            <a:off x="1429566" y="2259698"/>
            <a:ext cx="4479398" cy="3836301"/>
          </a:xfrm>
        </p:spPr>
        <p:txBody>
          <a:bodyPr>
            <a:normAutofit lnSpcReduction="10000"/>
          </a:bodyPr>
          <a:lstStyle/>
          <a:p>
            <a:pPr lvl="0"/>
            <a:r>
              <a:rPr lang="en-US" dirty="0"/>
              <a:t>Reasons people leave</a:t>
            </a:r>
          </a:p>
          <a:p>
            <a:pPr lvl="0"/>
            <a:r>
              <a:rPr lang="en-US" dirty="0"/>
              <a:t>Running from wars like in Syria</a:t>
            </a:r>
          </a:p>
          <a:p>
            <a:pPr lvl="0"/>
            <a:r>
              <a:rPr lang="en-US" dirty="0"/>
              <a:t>Trying to find better jobs or escape being really poor</a:t>
            </a:r>
          </a:p>
          <a:p>
            <a:pPr lvl="0"/>
            <a:r>
              <a:rPr lang="en-US" dirty="0"/>
              <a:t>Running from unfair treatment because of religion, race, or political beliefs</a:t>
            </a:r>
          </a:p>
          <a:p>
            <a:pPr lvl="0"/>
            <a:r>
              <a:rPr lang="en-US" dirty="0"/>
              <a:t>Running from things like floods or very dry periods</a:t>
            </a:r>
          </a:p>
        </p:txBody>
      </p:sp>
      <p:pic>
        <p:nvPicPr>
          <p:cNvPr id="6" name="Picture 5" descr="Large skydiving group mid-air">
            <a:extLst>
              <a:ext uri="{FF2B5EF4-FFF2-40B4-BE49-F238E27FC236}">
                <a16:creationId xmlns:a16="http://schemas.microsoft.com/office/drawing/2014/main" id="{03694899-0418-F326-6D52-6F50D460692F}"/>
              </a:ext>
            </a:extLst>
          </p:cNvPr>
          <p:cNvPicPr>
            <a:picLocks noChangeAspect="1"/>
          </p:cNvPicPr>
          <p:nvPr/>
        </p:nvPicPr>
        <p:blipFill rotWithShape="1">
          <a:blip r:embed="rId2"/>
          <a:srcRect l="17175" r="16326" b="3"/>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261545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429566" y="762001"/>
            <a:ext cx="5008696" cy="1141004"/>
          </a:xfrm>
        </p:spPr>
        <p:txBody>
          <a:bodyPr>
            <a:normAutofit/>
          </a:bodyPr>
          <a:lstStyle/>
          <a:p>
            <a:pPr>
              <a:lnSpc>
                <a:spcPct val="110000"/>
              </a:lnSpc>
            </a:pPr>
            <a:r>
              <a:rPr lang="en-US" sz="2000" b="0">
                <a:ea typeface="+mj-lt"/>
                <a:cs typeface="+mj-lt"/>
              </a:rPr>
              <a:t>Debates on Immigration Policies </a:t>
            </a:r>
            <a:br>
              <a:rPr lang="en-US" sz="2000" b="0">
                <a:ea typeface="+mj-lt"/>
                <a:cs typeface="+mj-lt"/>
              </a:rPr>
            </a:br>
            <a:endParaRPr lang="en-US" sz="2000" b="0">
              <a:ea typeface="+mj-lt"/>
              <a:cs typeface="+mj-lt"/>
            </a:endParaRPr>
          </a:p>
        </p:txBody>
      </p:sp>
      <p:sp>
        <p:nvSpPr>
          <p:cNvPr id="3" name="Content Placeholder"/>
          <p:cNvSpPr>
            <a:spLocks noGrp="1"/>
          </p:cNvSpPr>
          <p:nvPr>
            <p:ph idx="1"/>
          </p:nvPr>
        </p:nvSpPr>
        <p:spPr>
          <a:xfrm>
            <a:off x="1429566" y="2259698"/>
            <a:ext cx="4479398" cy="3836301"/>
          </a:xfrm>
        </p:spPr>
        <p:txBody>
          <a:bodyPr vert="horz" lIns="91440" tIns="45720" rIns="91440" bIns="45720" rtlCol="0">
            <a:normAutofit/>
          </a:bodyPr>
          <a:lstStyle/>
          <a:p>
            <a:pPr>
              <a:lnSpc>
                <a:spcPct val="120000"/>
              </a:lnSpc>
            </a:pPr>
            <a:r>
              <a:rPr lang="en-US" sz="1500">
                <a:ea typeface="+mn-lt"/>
                <a:cs typeface="+mn-lt"/>
              </a:rPr>
              <a:t>Border Control and Security: Debates on the strictness of border checks and the security risks of unchecked immigration. </a:t>
            </a:r>
          </a:p>
          <a:p>
            <a:pPr>
              <a:lnSpc>
                <a:spcPct val="120000"/>
              </a:lnSpc>
            </a:pPr>
            <a:r>
              <a:rPr lang="en-US" sz="1500">
                <a:ea typeface="+mn-lt"/>
                <a:cs typeface="+mn-lt"/>
              </a:rPr>
              <a:t>Economic Implications: Discussion on immigrants taking jobs vs. contributing to the economy, including filling gaps in the job market. Cultural and Societal Integration: Concerns about integration and preserving German cultural identity. </a:t>
            </a:r>
          </a:p>
          <a:p>
            <a:pPr>
              <a:lnSpc>
                <a:spcPct val="120000"/>
              </a:lnSpc>
            </a:pPr>
            <a:r>
              <a:rPr lang="en-US" sz="1500">
                <a:ea typeface="+mn-lt"/>
                <a:cs typeface="+mn-lt"/>
              </a:rPr>
              <a:t>Human Rights Perspective: Advocacy for the rights of immigrants and refugees to seek a safer, better life. </a:t>
            </a:r>
            <a:endParaRPr lang="en-US" sz="1500"/>
          </a:p>
        </p:txBody>
      </p:sp>
      <p:pic>
        <p:nvPicPr>
          <p:cNvPr id="6" name="Picture 5">
            <a:extLst>
              <a:ext uri="{FF2B5EF4-FFF2-40B4-BE49-F238E27FC236}">
                <a16:creationId xmlns:a16="http://schemas.microsoft.com/office/drawing/2014/main" id="{32054249-896A-BBD7-0F94-7EEEC0DF64E4}"/>
              </a:ext>
            </a:extLst>
          </p:cNvPr>
          <p:cNvPicPr>
            <a:picLocks noChangeAspect="1"/>
          </p:cNvPicPr>
          <p:nvPr/>
        </p:nvPicPr>
        <p:blipFill rotWithShape="1">
          <a:blip r:embed="rId2"/>
          <a:srcRect l="34083" r="9667"/>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112430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dirty="0"/>
              <a:t> How We Treat Them</a:t>
            </a:r>
          </a:p>
        </p:txBody>
      </p:sp>
      <p:graphicFrame>
        <p:nvGraphicFramePr>
          <p:cNvPr id="6" name="Content Placeholder">
            <a:extLst>
              <a:ext uri="{FF2B5EF4-FFF2-40B4-BE49-F238E27FC236}">
                <a16:creationId xmlns:a16="http://schemas.microsoft.com/office/drawing/2014/main" id="{09DAB615-B9C4-26F3-79AD-0DF7A1F6F47F}"/>
              </a:ext>
            </a:extLst>
          </p:cNvPr>
          <p:cNvGraphicFramePr>
            <a:graphicFrameLocks noGrp="1"/>
          </p:cNvGraphicFramePr>
          <p:nvPr>
            <p:ph idx="1"/>
            <p:extLst>
              <p:ext uri="{D42A27DB-BD31-4B8C-83A1-F6EECF244321}">
                <p14:modId xmlns:p14="http://schemas.microsoft.com/office/powerpoint/2010/main" val="682068654"/>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498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Solo journey">
            <a:extLst>
              <a:ext uri="{FF2B5EF4-FFF2-40B4-BE49-F238E27FC236}">
                <a16:creationId xmlns:a16="http://schemas.microsoft.com/office/drawing/2014/main" id="{E22C9927-8107-6A38-7A64-CBAB306E1488}"/>
              </a:ext>
            </a:extLst>
          </p:cNvPr>
          <p:cNvPicPr>
            <a:picLocks noChangeAspect="1"/>
          </p:cNvPicPr>
          <p:nvPr/>
        </p:nvPicPr>
        <p:blipFill rotWithShape="1">
          <a:blip r:embed="rId2">
            <a:alphaModFix amt="50000"/>
          </a:blip>
          <a:srcRect t="14564" r="-2" b="10434"/>
          <a:stretch/>
        </p:blipFill>
        <p:spPr>
          <a:xfrm>
            <a:off x="20" y="10"/>
            <a:ext cx="12191980" cy="6857990"/>
          </a:xfrm>
          <a:prstGeom prst="rect">
            <a:avLst/>
          </a:prstGeom>
        </p:spPr>
      </p:pic>
      <p:sp>
        <p:nvSpPr>
          <p:cNvPr id="2" name="Title"/>
          <p:cNvSpPr>
            <a:spLocks noGrp="1"/>
          </p:cNvSpPr>
          <p:nvPr>
            <p:ph type="title"/>
          </p:nvPr>
        </p:nvSpPr>
        <p:spPr>
          <a:xfrm>
            <a:off x="1523999" y="1524000"/>
            <a:ext cx="3216673" cy="3809999"/>
          </a:xfrm>
        </p:spPr>
        <p:txBody>
          <a:bodyPr anchor="ctr">
            <a:normAutofit/>
          </a:bodyPr>
          <a:lstStyle/>
          <a:p>
            <a:pPr algn="r"/>
            <a:r>
              <a:rPr lang="en-US" dirty="0">
                <a:solidFill>
                  <a:srgbClr val="FFFFFF"/>
                </a:solidFill>
              </a:rPr>
              <a:t> What's Tough for Them</a:t>
            </a:r>
          </a:p>
        </p:txBody>
      </p:sp>
      <p:sp>
        <p:nvSpPr>
          <p:cNvPr id="3" name="Content Placeholder"/>
          <p:cNvSpPr>
            <a:spLocks noGrp="1"/>
          </p:cNvSpPr>
          <p:nvPr>
            <p:ph idx="1"/>
          </p:nvPr>
        </p:nvSpPr>
        <p:spPr>
          <a:xfrm>
            <a:off x="5334001" y="762000"/>
            <a:ext cx="5334000" cy="5334000"/>
          </a:xfrm>
        </p:spPr>
        <p:txBody>
          <a:bodyPr anchor="ctr">
            <a:normAutofit/>
          </a:bodyPr>
          <a:lstStyle/>
          <a:p>
            <a:pPr lvl="0"/>
            <a:r>
              <a:rPr lang="en-US">
                <a:solidFill>
                  <a:srgbClr val="FFFFFF"/>
                </a:solidFill>
              </a:rPr>
              <a:t>Learning German is hard but there are classes</a:t>
            </a:r>
          </a:p>
          <a:p>
            <a:pPr lvl="0"/>
            <a:r>
              <a:rPr lang="en-US">
                <a:solidFill>
                  <a:srgbClr val="FFFFFF"/>
                </a:solidFill>
              </a:rPr>
              <a:t>Finding a job can be tough especially if their skills aren't recognized, and they might face unfair treatment</a:t>
            </a:r>
          </a:p>
          <a:p>
            <a:pPr lvl="0"/>
            <a:r>
              <a:rPr lang="en-US">
                <a:solidFill>
                  <a:srgbClr val="FFFFFF"/>
                </a:solidFill>
              </a:rPr>
              <a:t>Many face bad memories from wars or their journey, and need medical help</a:t>
            </a:r>
          </a:p>
          <a:p>
            <a:pPr lvl="0"/>
            <a:r>
              <a:rPr lang="en-US">
                <a:solidFill>
                  <a:srgbClr val="FFFFFF"/>
                </a:solidFill>
              </a:rPr>
              <a:t>They also face legal issues, like whether they can stay or not</a:t>
            </a:r>
          </a:p>
        </p:txBody>
      </p:sp>
    </p:spTree>
    <p:extLst>
      <p:ext uri="{BB962C8B-B14F-4D97-AF65-F5344CB8AC3E}">
        <p14:creationId xmlns:p14="http://schemas.microsoft.com/office/powerpoint/2010/main" val="1973461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78</TotalTime>
  <Words>1066</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Rockwell</vt:lpstr>
      <vt:lpstr>Söhne</vt:lpstr>
      <vt:lpstr>Damask</vt:lpstr>
      <vt:lpstr>   Immigration &amp; Refugee Crisis  Name – Vansh  student no. 301275893 Professor: MR. GOLam DASTAGIR </vt:lpstr>
      <vt:lpstr>INTRODUCTION</vt:lpstr>
      <vt:lpstr>TERMS </vt:lpstr>
      <vt:lpstr> A Look Back</vt:lpstr>
      <vt:lpstr>WHY THIS IS A SOCIAL ISSUE? </vt:lpstr>
      <vt:lpstr> Why people Move?</vt:lpstr>
      <vt:lpstr>Debates on Immigration Policies  </vt:lpstr>
      <vt:lpstr> How We Treat Them</vt:lpstr>
      <vt:lpstr> What's Tough for Them</vt:lpstr>
      <vt:lpstr>How Canada treats them</vt:lpstr>
      <vt:lpstr> Germany's Story</vt:lpstr>
      <vt:lpstr> World's Take</vt:lpstr>
      <vt:lpstr> What We Recommend</vt:lpstr>
      <vt:lpstr>CHATGPT RESEARCH ON THIS TOPIC</vt:lpstr>
      <vt:lpstr>Critique on chatgpt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Vansh .</cp:lastModifiedBy>
  <cp:revision>56</cp:revision>
  <dcterms:created xsi:type="dcterms:W3CDTF">2023-08-08T19:02:28Z</dcterms:created>
  <dcterms:modified xsi:type="dcterms:W3CDTF">2023-08-08T20:50:29Z</dcterms:modified>
</cp:coreProperties>
</file>