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65" r:id="rId4"/>
    <p:sldId id="266" r:id="rId5"/>
    <p:sldId id="259" r:id="rId6"/>
    <p:sldId id="260" r:id="rId7"/>
    <p:sldId id="261" r:id="rId8"/>
    <p:sldId id="262" r:id="rId9"/>
    <p:sldId id="263" r:id="rId10"/>
    <p:sldId id="264" r:id="rId11"/>
    <p:sldId id="267"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5" d="100"/>
          <a:sy n="55" d="100"/>
        </p:scale>
        <p:origin x="6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6817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846200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572229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789361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w="13811">
            <a:solidFill>
              <a:srgbClr val="FFFFFF">
                <a:alpha val="16000"/>
              </a:srgbClr>
            </a:solidFill>
            <a:prstDash val="solid"/>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1182529"/>
            <a:ext cx="5600700" cy="833199"/>
          </a:xfrm>
          <a:prstGeom prst="rect">
            <a:avLst/>
          </a:prstGeom>
          <a:noFill/>
          <a:ln/>
        </p:spPr>
        <p:txBody>
          <a:bodyPr wrap="none" rtlCol="0" anchor="t"/>
          <a:lstStyle/>
          <a:p>
            <a:pPr marL="0" indent="0">
              <a:lnSpc>
                <a:spcPts val="6561"/>
              </a:lnSpc>
              <a:buNone/>
            </a:pPr>
            <a:r>
              <a:rPr lang="en-US" sz="5249" dirty="0">
                <a:solidFill>
                  <a:srgbClr val="FFFFFF"/>
                </a:solidFill>
                <a:latin typeface="Barlow, sans-serif" pitchFamily="34" charset="0"/>
                <a:ea typeface="Barlow, sans-serif" pitchFamily="34" charset="-122"/>
                <a:cs typeface="Barlow, sans-serif" pitchFamily="34" charset="-120"/>
              </a:rPr>
              <a:t>AI Text Summarizer</a:t>
            </a:r>
            <a:endParaRPr lang="en-US" sz="5249" dirty="0"/>
          </a:p>
        </p:txBody>
      </p:sp>
      <p:sp>
        <p:nvSpPr>
          <p:cNvPr id="6" name="Text 2"/>
          <p:cNvSpPr/>
          <p:nvPr/>
        </p:nvSpPr>
        <p:spPr>
          <a:xfrm>
            <a:off x="6319599" y="2348984"/>
            <a:ext cx="7477601" cy="1066205"/>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Discover the power of AI text summarization. Understand the importance of automating text processing and learn how this cutting-edge technology works.</a:t>
            </a:r>
            <a:endParaRPr lang="en-US" sz="1750" dirty="0"/>
          </a:p>
        </p:txBody>
      </p:sp>
      <p:sp>
        <p:nvSpPr>
          <p:cNvPr id="7" name="Text 3"/>
          <p:cNvSpPr/>
          <p:nvPr/>
        </p:nvSpPr>
        <p:spPr>
          <a:xfrm>
            <a:off x="6319599" y="3665101"/>
            <a:ext cx="7477601" cy="355402"/>
          </a:xfrm>
          <a:prstGeom prst="rect">
            <a:avLst/>
          </a:prstGeom>
          <a:noFill/>
          <a:ln/>
        </p:spPr>
        <p:txBody>
          <a:bodyPr wrap="non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BY: Jay Mehta - PC 14</a:t>
            </a:r>
            <a:endParaRPr lang="en-US" sz="1750" dirty="0"/>
          </a:p>
        </p:txBody>
      </p:sp>
      <p:sp>
        <p:nvSpPr>
          <p:cNvPr id="8" name="Text 4"/>
          <p:cNvSpPr/>
          <p:nvPr/>
        </p:nvSpPr>
        <p:spPr>
          <a:xfrm>
            <a:off x="6319599" y="4270415"/>
            <a:ext cx="7477601" cy="355402"/>
          </a:xfrm>
          <a:prstGeom prst="rect">
            <a:avLst/>
          </a:prstGeom>
          <a:noFill/>
          <a:ln/>
        </p:spPr>
        <p:txBody>
          <a:bodyPr wrap="non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Yuvraj Singh  Lamba - PC 20</a:t>
            </a:r>
            <a:endParaRPr lang="en-US" sz="1750" dirty="0"/>
          </a:p>
        </p:txBody>
      </p:sp>
      <p:sp>
        <p:nvSpPr>
          <p:cNvPr id="9" name="Text 5"/>
          <p:cNvSpPr/>
          <p:nvPr/>
        </p:nvSpPr>
        <p:spPr>
          <a:xfrm>
            <a:off x="6319599" y="4875728"/>
            <a:ext cx="7477601" cy="355402"/>
          </a:xfrm>
          <a:prstGeom prst="rect">
            <a:avLst/>
          </a:prstGeom>
          <a:noFill/>
          <a:ln/>
        </p:spPr>
        <p:txBody>
          <a:bodyPr wrap="non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Keshav Jha - PC 22</a:t>
            </a:r>
            <a:endParaRPr lang="en-US" sz="1750" dirty="0"/>
          </a:p>
        </p:txBody>
      </p:sp>
      <p:sp>
        <p:nvSpPr>
          <p:cNvPr id="10" name="Text 6"/>
          <p:cNvSpPr/>
          <p:nvPr/>
        </p:nvSpPr>
        <p:spPr>
          <a:xfrm>
            <a:off x="6319599" y="5481042"/>
            <a:ext cx="7477601" cy="355402"/>
          </a:xfrm>
          <a:prstGeom prst="rect">
            <a:avLst/>
          </a:prstGeom>
          <a:noFill/>
          <a:ln/>
        </p:spPr>
        <p:txBody>
          <a:bodyPr wrap="non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Vansh Gurnani - PC 25 </a:t>
            </a:r>
            <a:endParaRPr lang="en-US" sz="1750" dirty="0"/>
          </a:p>
        </p:txBody>
      </p:sp>
      <p:sp>
        <p:nvSpPr>
          <p:cNvPr id="11" name="Text 7"/>
          <p:cNvSpPr/>
          <p:nvPr/>
        </p:nvSpPr>
        <p:spPr>
          <a:xfrm>
            <a:off x="6319599" y="6086356"/>
            <a:ext cx="7477601" cy="355402"/>
          </a:xfrm>
          <a:prstGeom prst="rect">
            <a:avLst/>
          </a:prstGeom>
          <a:noFill/>
          <a:ln/>
        </p:spPr>
        <p:txBody>
          <a:bodyPr wrap="none" rtlCol="0" anchor="t"/>
          <a:lstStyle/>
          <a:p>
            <a:pPr marL="0" indent="0">
              <a:lnSpc>
                <a:spcPts val="2799"/>
              </a:lnSpc>
              <a:buNone/>
            </a:pPr>
            <a:endParaRPr lang="en-US" sz="1750" dirty="0"/>
          </a:p>
        </p:txBody>
      </p:sp>
      <p:sp>
        <p:nvSpPr>
          <p:cNvPr id="12" name="Text 8"/>
          <p:cNvSpPr/>
          <p:nvPr/>
        </p:nvSpPr>
        <p:spPr>
          <a:xfrm>
            <a:off x="6319599" y="6691670"/>
            <a:ext cx="7477601" cy="355402"/>
          </a:xfrm>
          <a:prstGeom prst="rect">
            <a:avLst/>
          </a:prstGeom>
          <a:noFill/>
          <a:ln/>
        </p:spPr>
        <p:txBody>
          <a:bodyPr wrap="non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 </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w="13811">
            <a:solidFill>
              <a:srgbClr val="FFFFFF">
                <a:alpha val="16000"/>
              </a:srgbClr>
            </a:solidFill>
            <a:prstDash val="solid"/>
          </a:ln>
        </p:spPr>
      </p:sp>
      <p:sp>
        <p:nvSpPr>
          <p:cNvPr id="4" name="Text 1"/>
          <p:cNvSpPr/>
          <p:nvPr/>
        </p:nvSpPr>
        <p:spPr>
          <a:xfrm>
            <a:off x="2624376" y="1607225"/>
            <a:ext cx="4443889" cy="694373"/>
          </a:xfrm>
          <a:prstGeom prst="rect">
            <a:avLst/>
          </a:prstGeom>
          <a:noFill/>
          <a:ln/>
        </p:spPr>
        <p:txBody>
          <a:bodyPr wrap="none" rtlCol="0" anchor="t"/>
          <a:lstStyle/>
          <a:p>
            <a:pPr marL="0" indent="0">
              <a:lnSpc>
                <a:spcPts val="5468"/>
              </a:lnSpc>
              <a:buNone/>
            </a:pPr>
            <a:r>
              <a:rPr lang="en-US" sz="4374" b="1" dirty="0">
                <a:solidFill>
                  <a:srgbClr val="FFFFFF"/>
                </a:solidFill>
                <a:latin typeface="Barlow" pitchFamily="34" charset="0"/>
                <a:ea typeface="Barlow" pitchFamily="34" charset="-122"/>
                <a:cs typeface="Barlow" pitchFamily="34" charset="-120"/>
              </a:rPr>
              <a:t>Conclusion</a:t>
            </a:r>
            <a:endParaRPr lang="en-US" sz="4374" dirty="0"/>
          </a:p>
        </p:txBody>
      </p:sp>
      <p:sp>
        <p:nvSpPr>
          <p:cNvPr id="5" name="Shape 2"/>
          <p:cNvSpPr/>
          <p:nvPr/>
        </p:nvSpPr>
        <p:spPr>
          <a:xfrm>
            <a:off x="2624376" y="2745938"/>
            <a:ext cx="4579739" cy="3876318"/>
          </a:xfrm>
          <a:prstGeom prst="roundRect">
            <a:avLst>
              <a:gd name="adj" fmla="val 2580"/>
            </a:avLst>
          </a:prstGeom>
          <a:solidFill>
            <a:srgbClr val="790709"/>
          </a:solidFill>
          <a:ln w="13811">
            <a:solidFill>
              <a:srgbClr val="91080B"/>
            </a:solidFill>
            <a:prstDash val="solid"/>
          </a:ln>
        </p:spPr>
      </p:sp>
      <p:sp>
        <p:nvSpPr>
          <p:cNvPr id="6" name="Text 3"/>
          <p:cNvSpPr/>
          <p:nvPr/>
        </p:nvSpPr>
        <p:spPr>
          <a:xfrm>
            <a:off x="2860358" y="2981920"/>
            <a:ext cx="2385060" cy="347186"/>
          </a:xfrm>
          <a:prstGeom prst="rect">
            <a:avLst/>
          </a:prstGeom>
          <a:noFill/>
          <a:ln/>
        </p:spPr>
        <p:txBody>
          <a:bodyPr wrap="none" rtlCol="0" anchor="t"/>
          <a:lstStyle/>
          <a:p>
            <a:pPr marL="0" indent="0">
              <a:lnSpc>
                <a:spcPts val="2734"/>
              </a:lnSpc>
              <a:buNone/>
            </a:pPr>
            <a:r>
              <a:rPr lang="en-US" sz="2187" b="1" dirty="0">
                <a:solidFill>
                  <a:srgbClr val="E5E0DF"/>
                </a:solidFill>
                <a:latin typeface="Barlow" pitchFamily="34" charset="0"/>
                <a:ea typeface="Barlow" pitchFamily="34" charset="-122"/>
                <a:cs typeface="Barlow" pitchFamily="34" charset="-120"/>
              </a:rPr>
              <a:t>Recap of key points</a:t>
            </a:r>
            <a:endParaRPr lang="en-US" sz="2187" dirty="0"/>
          </a:p>
        </p:txBody>
      </p:sp>
      <p:sp>
        <p:nvSpPr>
          <p:cNvPr id="7" name="Text 4"/>
          <p:cNvSpPr/>
          <p:nvPr/>
        </p:nvSpPr>
        <p:spPr>
          <a:xfrm>
            <a:off x="2860358" y="3551277"/>
            <a:ext cx="4107775" cy="2487811"/>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AI text summarizer is an emerging technology that uses advanced algorithms to quickly summarize large amounts of text into concise and coherent summaries. It offers numerous benefits, including improved productivity, accessibility, and time-saving.</a:t>
            </a:r>
            <a:endParaRPr lang="en-US" sz="1750" dirty="0"/>
          </a:p>
        </p:txBody>
      </p:sp>
      <p:sp>
        <p:nvSpPr>
          <p:cNvPr id="8" name="Shape 5"/>
          <p:cNvSpPr/>
          <p:nvPr/>
        </p:nvSpPr>
        <p:spPr>
          <a:xfrm>
            <a:off x="7426285" y="2745938"/>
            <a:ext cx="4579739" cy="3876318"/>
          </a:xfrm>
          <a:prstGeom prst="roundRect">
            <a:avLst>
              <a:gd name="adj" fmla="val 2580"/>
            </a:avLst>
          </a:prstGeom>
          <a:solidFill>
            <a:srgbClr val="790709"/>
          </a:solidFill>
          <a:ln w="13811">
            <a:solidFill>
              <a:srgbClr val="91080B"/>
            </a:solidFill>
            <a:prstDash val="solid"/>
          </a:ln>
        </p:spPr>
      </p:sp>
      <p:sp>
        <p:nvSpPr>
          <p:cNvPr id="9" name="Text 6"/>
          <p:cNvSpPr/>
          <p:nvPr/>
        </p:nvSpPr>
        <p:spPr>
          <a:xfrm>
            <a:off x="7662267" y="2981920"/>
            <a:ext cx="4107775" cy="694373"/>
          </a:xfrm>
          <a:prstGeom prst="rect">
            <a:avLst/>
          </a:prstGeom>
          <a:noFill/>
          <a:ln/>
        </p:spPr>
        <p:txBody>
          <a:bodyPr wrap="square" rtlCol="0" anchor="t"/>
          <a:lstStyle/>
          <a:p>
            <a:pPr marL="0" indent="0">
              <a:lnSpc>
                <a:spcPts val="2734"/>
              </a:lnSpc>
              <a:buNone/>
            </a:pPr>
            <a:r>
              <a:rPr lang="en-US" sz="2187" b="1" dirty="0">
                <a:solidFill>
                  <a:srgbClr val="E5E0DF"/>
                </a:solidFill>
                <a:latin typeface="Barlow" pitchFamily="34" charset="0"/>
                <a:ea typeface="Barlow" pitchFamily="34" charset="-122"/>
                <a:cs typeface="Barlow" pitchFamily="34" charset="-120"/>
              </a:rPr>
              <a:t>Importance of AI Text Summarizer</a:t>
            </a:r>
            <a:endParaRPr lang="en-US" sz="2187" dirty="0"/>
          </a:p>
        </p:txBody>
      </p:sp>
      <p:sp>
        <p:nvSpPr>
          <p:cNvPr id="10" name="Text 7"/>
          <p:cNvSpPr/>
          <p:nvPr/>
        </p:nvSpPr>
        <p:spPr>
          <a:xfrm>
            <a:off x="7662267" y="3898463"/>
            <a:ext cx="4107775" cy="2487811"/>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AI text summarizer is a game-changer as it helps people better manage information overload and make informed decisions faster. As AI technology continues to evolve, the potential for further advancements and new applications is significant.</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w="13811">
            <a:solidFill>
              <a:srgbClr val="FFFFFF">
                <a:alpha val="16000"/>
              </a:srgbClr>
            </a:solidFill>
            <a:prstDash val="solid"/>
          </a:ln>
        </p:spPr>
        <p:txBody>
          <a:bodyPr/>
          <a:lstStyle/>
          <a:p>
            <a:endParaRPr lang="en-IN" dirty="0"/>
          </a:p>
        </p:txBody>
      </p:sp>
      <p:sp>
        <p:nvSpPr>
          <p:cNvPr id="6" name="Text 3"/>
          <p:cNvSpPr/>
          <p:nvPr/>
        </p:nvSpPr>
        <p:spPr>
          <a:xfrm>
            <a:off x="2860358" y="2981920"/>
            <a:ext cx="2385060" cy="347186"/>
          </a:xfrm>
          <a:prstGeom prst="rect">
            <a:avLst/>
          </a:prstGeom>
          <a:noFill/>
          <a:ln/>
        </p:spPr>
        <p:txBody>
          <a:bodyPr wrap="none" rtlCol="0" anchor="t"/>
          <a:lstStyle/>
          <a:p>
            <a:pPr marL="0" indent="0">
              <a:lnSpc>
                <a:spcPts val="2734"/>
              </a:lnSpc>
              <a:buNone/>
            </a:pPr>
            <a:endParaRPr lang="en-US" sz="2187" dirty="0"/>
          </a:p>
        </p:txBody>
      </p:sp>
      <p:sp>
        <p:nvSpPr>
          <p:cNvPr id="11" name="TextBox 10">
            <a:extLst>
              <a:ext uri="{FF2B5EF4-FFF2-40B4-BE49-F238E27FC236}">
                <a16:creationId xmlns:a16="http://schemas.microsoft.com/office/drawing/2014/main" id="{DFF8083C-3955-A86F-9C06-CFE1986E6DEA}"/>
              </a:ext>
            </a:extLst>
          </p:cNvPr>
          <p:cNvSpPr txBox="1"/>
          <p:nvPr/>
        </p:nvSpPr>
        <p:spPr>
          <a:xfrm>
            <a:off x="4340506" y="3576577"/>
            <a:ext cx="6412375" cy="1569660"/>
          </a:xfrm>
          <a:prstGeom prst="rect">
            <a:avLst/>
          </a:prstGeom>
          <a:noFill/>
        </p:spPr>
        <p:txBody>
          <a:bodyPr wrap="square" rtlCol="0">
            <a:spAutoFit/>
          </a:bodyPr>
          <a:lstStyle/>
          <a:p>
            <a:r>
              <a:rPr lang="en-IN" sz="9600" b="1" dirty="0">
                <a:solidFill>
                  <a:schemeClr val="bg1"/>
                </a:solidFill>
                <a:latin typeface="Barlow" panose="00000500000000000000" pitchFamily="2" charset="0"/>
              </a:rPr>
              <a:t>Thank You</a:t>
            </a:r>
          </a:p>
        </p:txBody>
      </p:sp>
    </p:spTree>
    <p:extLst>
      <p:ext uri="{BB962C8B-B14F-4D97-AF65-F5344CB8AC3E}">
        <p14:creationId xmlns:p14="http://schemas.microsoft.com/office/powerpoint/2010/main" val="1609331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w="13811">
            <a:solidFill>
              <a:srgbClr val="FFFFFF">
                <a:alpha val="16000"/>
              </a:srgbClr>
            </a:solidFill>
            <a:prstDash val="solid"/>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750570"/>
            <a:ext cx="6934200" cy="694373"/>
          </a:xfrm>
          <a:prstGeom prst="rect">
            <a:avLst/>
          </a:prstGeom>
          <a:noFill/>
          <a:ln/>
        </p:spPr>
        <p:txBody>
          <a:bodyPr wrap="none" rtlCol="0" anchor="t"/>
          <a:lstStyle/>
          <a:p>
            <a:pPr marL="0" indent="0">
              <a:lnSpc>
                <a:spcPts val="5468"/>
              </a:lnSpc>
              <a:buNone/>
            </a:pPr>
            <a:r>
              <a:rPr lang="en-US" sz="4374" b="1" dirty="0">
                <a:solidFill>
                  <a:srgbClr val="FFFFFF"/>
                </a:solidFill>
                <a:latin typeface="Barlow" pitchFamily="34" charset="0"/>
                <a:ea typeface="Barlow" pitchFamily="34" charset="-122"/>
                <a:cs typeface="Barlow" pitchFamily="34" charset="-120"/>
              </a:rPr>
              <a:t>What is AI Text Summarizer?</a:t>
            </a:r>
            <a:endParaRPr lang="en-US" sz="4374" dirty="0"/>
          </a:p>
        </p:txBody>
      </p:sp>
      <p:sp>
        <p:nvSpPr>
          <p:cNvPr id="6" name="Shape 2"/>
          <p:cNvSpPr/>
          <p:nvPr/>
        </p:nvSpPr>
        <p:spPr>
          <a:xfrm>
            <a:off x="4490799" y="1778198"/>
            <a:ext cx="9306401" cy="1752124"/>
          </a:xfrm>
          <a:prstGeom prst="roundRect">
            <a:avLst>
              <a:gd name="adj" fmla="val 5707"/>
            </a:avLst>
          </a:prstGeom>
          <a:solidFill>
            <a:srgbClr val="790709"/>
          </a:solidFill>
          <a:ln w="13811">
            <a:solidFill>
              <a:srgbClr val="91080B"/>
            </a:solidFill>
            <a:prstDash val="solid"/>
          </a:ln>
        </p:spPr>
      </p:sp>
      <p:sp>
        <p:nvSpPr>
          <p:cNvPr id="7" name="Text 3"/>
          <p:cNvSpPr/>
          <p:nvPr/>
        </p:nvSpPr>
        <p:spPr>
          <a:xfrm>
            <a:off x="4726781" y="2014180"/>
            <a:ext cx="2221944" cy="347186"/>
          </a:xfrm>
          <a:prstGeom prst="rect">
            <a:avLst/>
          </a:prstGeom>
          <a:noFill/>
          <a:ln/>
        </p:spPr>
        <p:txBody>
          <a:bodyPr wrap="none" rtlCol="0" anchor="t"/>
          <a:lstStyle/>
          <a:p>
            <a:pPr marL="0" indent="0">
              <a:lnSpc>
                <a:spcPts val="2734"/>
              </a:lnSpc>
              <a:buNone/>
            </a:pPr>
            <a:r>
              <a:rPr lang="en-US" sz="2187" b="1" dirty="0">
                <a:solidFill>
                  <a:srgbClr val="E5E0DF"/>
                </a:solidFill>
                <a:latin typeface="Barlow" pitchFamily="34" charset="0"/>
                <a:ea typeface="Barlow" pitchFamily="34" charset="-122"/>
                <a:cs typeface="Barlow" pitchFamily="34" charset="-120"/>
              </a:rPr>
              <a:t>Definition</a:t>
            </a:r>
            <a:endParaRPr lang="en-US" sz="2187" dirty="0"/>
          </a:p>
        </p:txBody>
      </p:sp>
      <p:sp>
        <p:nvSpPr>
          <p:cNvPr id="8" name="Text 4"/>
          <p:cNvSpPr/>
          <p:nvPr/>
        </p:nvSpPr>
        <p:spPr>
          <a:xfrm>
            <a:off x="4726781" y="2583537"/>
            <a:ext cx="8834438" cy="710803"/>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AI text summarizer is an advanced technology capable of reducing large volumes of text into shorter summaries without losing key information.</a:t>
            </a:r>
            <a:endParaRPr lang="en-US" sz="1750" dirty="0"/>
          </a:p>
        </p:txBody>
      </p:sp>
      <p:sp>
        <p:nvSpPr>
          <p:cNvPr id="9" name="Shape 5"/>
          <p:cNvSpPr/>
          <p:nvPr/>
        </p:nvSpPr>
        <p:spPr>
          <a:xfrm>
            <a:off x="4490799" y="3752493"/>
            <a:ext cx="9306401" cy="1752124"/>
          </a:xfrm>
          <a:prstGeom prst="roundRect">
            <a:avLst>
              <a:gd name="adj" fmla="val 5707"/>
            </a:avLst>
          </a:prstGeom>
          <a:solidFill>
            <a:srgbClr val="790709"/>
          </a:solidFill>
          <a:ln w="13811">
            <a:solidFill>
              <a:srgbClr val="91080B"/>
            </a:solidFill>
            <a:prstDash val="solid"/>
          </a:ln>
        </p:spPr>
      </p:sp>
      <p:sp>
        <p:nvSpPr>
          <p:cNvPr id="10" name="Text 6"/>
          <p:cNvSpPr/>
          <p:nvPr/>
        </p:nvSpPr>
        <p:spPr>
          <a:xfrm>
            <a:off x="4726781" y="3988475"/>
            <a:ext cx="3413760" cy="347186"/>
          </a:xfrm>
          <a:prstGeom prst="rect">
            <a:avLst/>
          </a:prstGeom>
          <a:noFill/>
          <a:ln/>
        </p:spPr>
        <p:txBody>
          <a:bodyPr wrap="none" rtlCol="0" anchor="t"/>
          <a:lstStyle/>
          <a:p>
            <a:pPr marL="0" indent="0">
              <a:lnSpc>
                <a:spcPts val="2734"/>
              </a:lnSpc>
              <a:buNone/>
            </a:pPr>
            <a:r>
              <a:rPr lang="en-US" sz="2187" b="1" dirty="0">
                <a:solidFill>
                  <a:srgbClr val="E5E0DF"/>
                </a:solidFill>
                <a:latin typeface="Barlow" pitchFamily="34" charset="0"/>
                <a:ea typeface="Barlow" pitchFamily="34" charset="-122"/>
                <a:cs typeface="Barlow" pitchFamily="34" charset="-120"/>
              </a:rPr>
              <a:t>The need for summarization</a:t>
            </a:r>
            <a:endParaRPr lang="en-US" sz="2187" dirty="0"/>
          </a:p>
        </p:txBody>
      </p:sp>
      <p:sp>
        <p:nvSpPr>
          <p:cNvPr id="11" name="Text 7"/>
          <p:cNvSpPr/>
          <p:nvPr/>
        </p:nvSpPr>
        <p:spPr>
          <a:xfrm>
            <a:off x="4726781" y="4557832"/>
            <a:ext cx="8834438" cy="710803"/>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Given the ever-growing volume of information, text summarization is essential to quickly gather the main points of an article, report or research paper.</a:t>
            </a:r>
            <a:endParaRPr lang="en-US" sz="1750" dirty="0"/>
          </a:p>
        </p:txBody>
      </p:sp>
      <p:sp>
        <p:nvSpPr>
          <p:cNvPr id="12" name="Shape 8"/>
          <p:cNvSpPr/>
          <p:nvPr/>
        </p:nvSpPr>
        <p:spPr>
          <a:xfrm>
            <a:off x="4490799" y="5726787"/>
            <a:ext cx="9306401" cy="1752124"/>
          </a:xfrm>
          <a:prstGeom prst="roundRect">
            <a:avLst>
              <a:gd name="adj" fmla="val 5707"/>
            </a:avLst>
          </a:prstGeom>
          <a:solidFill>
            <a:srgbClr val="790709"/>
          </a:solidFill>
          <a:ln w="13811">
            <a:solidFill>
              <a:srgbClr val="91080B"/>
            </a:solidFill>
            <a:prstDash val="solid"/>
          </a:ln>
        </p:spPr>
      </p:sp>
      <p:sp>
        <p:nvSpPr>
          <p:cNvPr id="13" name="Text 9"/>
          <p:cNvSpPr/>
          <p:nvPr/>
        </p:nvSpPr>
        <p:spPr>
          <a:xfrm>
            <a:off x="4726781" y="5962769"/>
            <a:ext cx="2221944" cy="347186"/>
          </a:xfrm>
          <a:prstGeom prst="rect">
            <a:avLst/>
          </a:prstGeom>
          <a:noFill/>
          <a:ln/>
        </p:spPr>
        <p:txBody>
          <a:bodyPr wrap="none" rtlCol="0" anchor="t"/>
          <a:lstStyle/>
          <a:p>
            <a:pPr marL="0" indent="0">
              <a:lnSpc>
                <a:spcPts val="2734"/>
              </a:lnSpc>
              <a:buNone/>
            </a:pPr>
            <a:r>
              <a:rPr lang="en-US" sz="2187" b="1" dirty="0">
                <a:solidFill>
                  <a:srgbClr val="E5E0DF"/>
                </a:solidFill>
                <a:latin typeface="Barlow" pitchFamily="34" charset="0"/>
                <a:ea typeface="Barlow" pitchFamily="34" charset="-122"/>
                <a:cs typeface="Barlow" pitchFamily="34" charset="-120"/>
              </a:rPr>
              <a:t>The role of AI</a:t>
            </a:r>
            <a:endParaRPr lang="en-US" sz="2187" dirty="0"/>
          </a:p>
        </p:txBody>
      </p:sp>
      <p:sp>
        <p:nvSpPr>
          <p:cNvPr id="14" name="Text 10"/>
          <p:cNvSpPr/>
          <p:nvPr/>
        </p:nvSpPr>
        <p:spPr>
          <a:xfrm>
            <a:off x="4726781" y="6532126"/>
            <a:ext cx="8834438" cy="710803"/>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AI-driven text summarization technology intelligently identifies and extracts essential information from the original text, turning it into a concise and coherent summary.</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w="13811">
            <a:solidFill>
              <a:srgbClr val="FFFFFF">
                <a:alpha val="16000"/>
              </a:srgbClr>
            </a:solidFill>
            <a:prstDash val="solid"/>
          </a:ln>
        </p:spPr>
        <p:txBody>
          <a:bodyPr/>
          <a:lstStyle/>
          <a:p>
            <a:endParaRPr lang="en-IN" dirty="0"/>
          </a:p>
        </p:txBody>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7" name="Text 3"/>
          <p:cNvSpPr/>
          <p:nvPr/>
        </p:nvSpPr>
        <p:spPr>
          <a:xfrm>
            <a:off x="4726781" y="2014180"/>
            <a:ext cx="2221944" cy="347186"/>
          </a:xfrm>
          <a:prstGeom prst="rect">
            <a:avLst/>
          </a:prstGeom>
          <a:noFill/>
          <a:ln/>
        </p:spPr>
        <p:txBody>
          <a:bodyPr wrap="none" rtlCol="0" anchor="t"/>
          <a:lstStyle/>
          <a:p>
            <a:pPr marL="0" indent="0">
              <a:lnSpc>
                <a:spcPts val="2734"/>
              </a:lnSpc>
              <a:buNone/>
            </a:pPr>
            <a:endParaRPr lang="en-US" sz="2187" dirty="0"/>
          </a:p>
        </p:txBody>
      </p:sp>
      <p:sp>
        <p:nvSpPr>
          <p:cNvPr id="8" name="Text 4"/>
          <p:cNvSpPr/>
          <p:nvPr/>
        </p:nvSpPr>
        <p:spPr>
          <a:xfrm>
            <a:off x="4726781" y="2583537"/>
            <a:ext cx="8834438" cy="710803"/>
          </a:xfrm>
          <a:prstGeom prst="rect">
            <a:avLst/>
          </a:prstGeom>
          <a:noFill/>
          <a:ln/>
        </p:spPr>
        <p:txBody>
          <a:bodyPr wrap="square" rtlCol="0" anchor="t"/>
          <a:lstStyle/>
          <a:p>
            <a:pPr marL="0" indent="0">
              <a:lnSpc>
                <a:spcPts val="2799"/>
              </a:lnSpc>
              <a:buNone/>
            </a:pPr>
            <a:endParaRPr lang="en-US" sz="1750" dirty="0"/>
          </a:p>
        </p:txBody>
      </p:sp>
      <p:sp>
        <p:nvSpPr>
          <p:cNvPr id="15" name="TextBox 14">
            <a:extLst>
              <a:ext uri="{FF2B5EF4-FFF2-40B4-BE49-F238E27FC236}">
                <a16:creationId xmlns:a16="http://schemas.microsoft.com/office/drawing/2014/main" id="{DFC6F179-291F-4D76-9EA5-8DDDA49E4F02}"/>
              </a:ext>
            </a:extLst>
          </p:cNvPr>
          <p:cNvSpPr txBox="1"/>
          <p:nvPr/>
        </p:nvSpPr>
        <p:spPr>
          <a:xfrm>
            <a:off x="4409954" y="1308812"/>
            <a:ext cx="9630137" cy="6555641"/>
          </a:xfrm>
          <a:prstGeom prst="rect">
            <a:avLst/>
          </a:prstGeom>
          <a:noFill/>
        </p:spPr>
        <p:txBody>
          <a:bodyPr wrap="square" rtlCol="0">
            <a:spAutoFit/>
          </a:bodyPr>
          <a:lstStyle/>
          <a:p>
            <a:endParaRPr lang="en-US" sz="2000" dirty="0">
              <a:solidFill>
                <a:schemeClr val="bg1"/>
              </a:solidFill>
            </a:endParaRPr>
          </a:p>
          <a:p>
            <a:r>
              <a:rPr lang="en-US" sz="2000" dirty="0">
                <a:solidFill>
                  <a:schemeClr val="bg1"/>
                </a:solidFill>
              </a:rPr>
              <a:t>1. Imports and Setup: </a:t>
            </a:r>
          </a:p>
          <a:p>
            <a:pPr marL="285750" indent="-285750">
              <a:buFont typeface="Arial" panose="020B0604020202020204" pitchFamily="34" charset="0"/>
              <a:buChar char="•"/>
            </a:pPr>
            <a:r>
              <a:rPr lang="en-US" sz="2000" dirty="0">
                <a:solidFill>
                  <a:schemeClr val="bg1"/>
                </a:solidFill>
              </a:rPr>
              <a:t>    The code begins by importing necessary libraries, such as Flask for creating the API endpoints, NLTK for natural language processing tasks like tokenization and frequency distribution, and `</a:t>
            </a:r>
            <a:r>
              <a:rPr lang="en-US" sz="2000" dirty="0" err="1">
                <a:solidFill>
                  <a:schemeClr val="bg1"/>
                </a:solidFill>
              </a:rPr>
              <a:t>heapq</a:t>
            </a:r>
            <a:r>
              <a:rPr lang="en-US" sz="2000" dirty="0">
                <a:solidFill>
                  <a:schemeClr val="bg1"/>
                </a:solidFill>
              </a:rPr>
              <a:t>` for getting the top sentences.</a:t>
            </a:r>
          </a:p>
          <a:p>
            <a:pPr marL="285750" indent="-285750">
              <a:buFont typeface="Arial" panose="020B0604020202020204" pitchFamily="34" charset="0"/>
              <a:buChar char="•"/>
            </a:pPr>
            <a:r>
              <a:rPr lang="en-US" sz="2000" dirty="0">
                <a:solidFill>
                  <a:schemeClr val="bg1"/>
                </a:solidFill>
              </a:rPr>
              <a:t>     It initializes a Flask app and enables CORS (Cross-Origin Resource Sharing) to allow cross-origin requests.</a:t>
            </a:r>
          </a:p>
          <a:p>
            <a:endParaRPr lang="en-US" sz="2000" dirty="0">
              <a:solidFill>
                <a:schemeClr val="bg1"/>
              </a:solidFill>
            </a:endParaRPr>
          </a:p>
          <a:p>
            <a:r>
              <a:rPr lang="en-US" sz="2000" dirty="0">
                <a:solidFill>
                  <a:schemeClr val="bg1"/>
                </a:solidFill>
              </a:rPr>
              <a:t>2. Routes:</a:t>
            </a:r>
          </a:p>
          <a:p>
            <a:r>
              <a:rPr lang="en-US" sz="2000" dirty="0">
                <a:solidFill>
                  <a:schemeClr val="bg1"/>
                </a:solidFill>
              </a:rPr>
              <a:t>    There are two routes defined:</a:t>
            </a:r>
          </a:p>
          <a:p>
            <a:pPr marL="285750" indent="-285750">
              <a:buFont typeface="Arial" panose="020B0604020202020204" pitchFamily="34" charset="0"/>
              <a:buChar char="•"/>
            </a:pPr>
            <a:r>
              <a:rPr lang="en-US" sz="2000" dirty="0">
                <a:solidFill>
                  <a:schemeClr val="bg1"/>
                </a:solidFill>
              </a:rPr>
              <a:t>        `'/'` simply returns 'Hello, World!' when accessed.</a:t>
            </a:r>
          </a:p>
          <a:p>
            <a:pPr marL="285750" indent="-285750">
              <a:buFont typeface="Arial" panose="020B0604020202020204" pitchFamily="34" charset="0"/>
              <a:buChar char="•"/>
            </a:pPr>
            <a:r>
              <a:rPr lang="en-US" sz="2000" dirty="0">
                <a:solidFill>
                  <a:schemeClr val="bg1"/>
                </a:solidFill>
              </a:rPr>
              <a:t>         `'/</a:t>
            </a:r>
            <a:r>
              <a:rPr lang="en-US" sz="2000" dirty="0" err="1">
                <a:solidFill>
                  <a:schemeClr val="bg1"/>
                </a:solidFill>
              </a:rPr>
              <a:t>get_summary</a:t>
            </a:r>
            <a:r>
              <a:rPr lang="en-US" sz="2000" dirty="0">
                <a:solidFill>
                  <a:schemeClr val="bg1"/>
                </a:solidFill>
              </a:rPr>
              <a:t>'` is a POST route that expects JSON data with a 'text' key containing the input text for summarization.</a:t>
            </a:r>
          </a:p>
          <a:p>
            <a:endParaRPr lang="en-US" sz="2000" dirty="0">
              <a:solidFill>
                <a:schemeClr val="bg1"/>
              </a:solidFill>
            </a:endParaRPr>
          </a:p>
          <a:p>
            <a:r>
              <a:rPr lang="en-US" sz="2000" dirty="0">
                <a:solidFill>
                  <a:schemeClr val="bg1"/>
                </a:solidFill>
              </a:rPr>
              <a:t>3. Tokenization and Preprocessing:</a:t>
            </a:r>
          </a:p>
          <a:p>
            <a:pPr marL="285750" indent="-285750">
              <a:buFont typeface="Arial" panose="020B0604020202020204" pitchFamily="34" charset="0"/>
              <a:buChar char="•"/>
            </a:pPr>
            <a:r>
              <a:rPr lang="en-US" sz="2000" dirty="0">
                <a:solidFill>
                  <a:schemeClr val="bg1"/>
                </a:solidFill>
              </a:rPr>
              <a:t>    The `</a:t>
            </a:r>
            <a:r>
              <a:rPr lang="en-US" sz="2000" dirty="0" err="1">
                <a:solidFill>
                  <a:schemeClr val="bg1"/>
                </a:solidFill>
              </a:rPr>
              <a:t>get_summary</a:t>
            </a:r>
            <a:r>
              <a:rPr lang="en-US" sz="2000" dirty="0">
                <a:solidFill>
                  <a:schemeClr val="bg1"/>
                </a:solidFill>
              </a:rPr>
              <a:t>` function retrieves the input text from the POST request's JSON payload.</a:t>
            </a:r>
          </a:p>
          <a:p>
            <a:pPr marL="285750" indent="-285750">
              <a:buFont typeface="Arial" panose="020B0604020202020204" pitchFamily="34" charset="0"/>
              <a:buChar char="•"/>
            </a:pPr>
            <a:r>
              <a:rPr lang="en-US" sz="2000" dirty="0">
                <a:solidFill>
                  <a:schemeClr val="bg1"/>
                </a:solidFill>
              </a:rPr>
              <a:t>    It tokenizes the text into sentences using `</a:t>
            </a:r>
            <a:r>
              <a:rPr lang="en-US" sz="2000" dirty="0" err="1">
                <a:solidFill>
                  <a:schemeClr val="bg1"/>
                </a:solidFill>
              </a:rPr>
              <a:t>sent_tokenize</a:t>
            </a:r>
            <a:r>
              <a:rPr lang="en-US" sz="2000" dirty="0">
                <a:solidFill>
                  <a:schemeClr val="bg1"/>
                </a:solidFill>
              </a:rPr>
              <a:t>` from NLTK.</a:t>
            </a:r>
          </a:p>
          <a:p>
            <a:pPr marL="285750" indent="-285750">
              <a:buFont typeface="Arial" panose="020B0604020202020204" pitchFamily="34" charset="0"/>
              <a:buChar char="•"/>
            </a:pPr>
            <a:r>
              <a:rPr lang="en-US" sz="2000" dirty="0">
                <a:solidFill>
                  <a:schemeClr val="bg1"/>
                </a:solidFill>
              </a:rPr>
              <a:t>    Tokenizes the words and removes English </a:t>
            </a:r>
            <a:r>
              <a:rPr lang="en-US" sz="2000" dirty="0" err="1">
                <a:solidFill>
                  <a:schemeClr val="bg1"/>
                </a:solidFill>
              </a:rPr>
              <a:t>stopwords</a:t>
            </a:r>
            <a:r>
              <a:rPr lang="en-US" sz="2000" dirty="0">
                <a:solidFill>
                  <a:schemeClr val="bg1"/>
                </a:solidFill>
              </a:rPr>
              <a:t> (common words that don't carry significant meaning) using NLTK's `</a:t>
            </a:r>
            <a:r>
              <a:rPr lang="en-US" sz="2000" dirty="0" err="1">
                <a:solidFill>
                  <a:schemeClr val="bg1"/>
                </a:solidFill>
              </a:rPr>
              <a:t>stopwords</a:t>
            </a:r>
            <a:r>
              <a:rPr lang="en-US" sz="2000" dirty="0">
                <a:solidFill>
                  <a:schemeClr val="bg1"/>
                </a:solidFill>
              </a:rPr>
              <a:t>` corpus.</a:t>
            </a:r>
          </a:p>
          <a:p>
            <a:endParaRPr lang="en-US" sz="2000" dirty="0">
              <a:solidFill>
                <a:schemeClr val="bg1"/>
              </a:solidFill>
            </a:endParaRPr>
          </a:p>
        </p:txBody>
      </p:sp>
      <p:sp>
        <p:nvSpPr>
          <p:cNvPr id="17" name="TextBox 16">
            <a:extLst>
              <a:ext uri="{FF2B5EF4-FFF2-40B4-BE49-F238E27FC236}">
                <a16:creationId xmlns:a16="http://schemas.microsoft.com/office/drawing/2014/main" id="{A20F5A3C-0833-B565-AE3A-16E95C4F4374}"/>
              </a:ext>
            </a:extLst>
          </p:cNvPr>
          <p:cNvSpPr txBox="1"/>
          <p:nvPr/>
        </p:nvSpPr>
        <p:spPr>
          <a:xfrm>
            <a:off x="4490977" y="432901"/>
            <a:ext cx="7338350" cy="764825"/>
          </a:xfrm>
          <a:prstGeom prst="rect">
            <a:avLst/>
          </a:prstGeom>
          <a:noFill/>
        </p:spPr>
        <p:txBody>
          <a:bodyPr wrap="square" rtlCol="0">
            <a:spAutoFit/>
          </a:bodyPr>
          <a:lstStyle/>
          <a:p>
            <a:r>
              <a:rPr lang="en-IN" sz="4370" b="1" dirty="0">
                <a:solidFill>
                  <a:schemeClr val="bg1"/>
                </a:solidFill>
                <a:latin typeface="Barlow" panose="00000500000000000000" pitchFamily="2" charset="0"/>
              </a:rPr>
              <a:t>Algorithm</a:t>
            </a:r>
          </a:p>
        </p:txBody>
      </p:sp>
    </p:spTree>
    <p:extLst>
      <p:ext uri="{BB962C8B-B14F-4D97-AF65-F5344CB8AC3E}">
        <p14:creationId xmlns:p14="http://schemas.microsoft.com/office/powerpoint/2010/main" val="2967873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w="13811">
            <a:solidFill>
              <a:srgbClr val="FFFFFF">
                <a:alpha val="16000"/>
              </a:srgbClr>
            </a:solidFill>
            <a:prstDash val="solid"/>
          </a:ln>
        </p:spPr>
        <p:txBody>
          <a:bodyPr/>
          <a:lstStyle/>
          <a:p>
            <a:endParaRPr lang="en-IN" dirty="0"/>
          </a:p>
        </p:txBody>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7" name="Text 3"/>
          <p:cNvSpPr/>
          <p:nvPr/>
        </p:nvSpPr>
        <p:spPr>
          <a:xfrm>
            <a:off x="4726781" y="2014180"/>
            <a:ext cx="2221944" cy="347186"/>
          </a:xfrm>
          <a:prstGeom prst="rect">
            <a:avLst/>
          </a:prstGeom>
          <a:noFill/>
          <a:ln/>
        </p:spPr>
        <p:txBody>
          <a:bodyPr wrap="none" rtlCol="0" anchor="t"/>
          <a:lstStyle/>
          <a:p>
            <a:pPr marL="0" indent="0">
              <a:lnSpc>
                <a:spcPts val="2734"/>
              </a:lnSpc>
              <a:buNone/>
            </a:pPr>
            <a:endParaRPr lang="en-US" sz="2187" dirty="0"/>
          </a:p>
        </p:txBody>
      </p:sp>
      <p:sp>
        <p:nvSpPr>
          <p:cNvPr id="8" name="Text 4"/>
          <p:cNvSpPr/>
          <p:nvPr/>
        </p:nvSpPr>
        <p:spPr>
          <a:xfrm>
            <a:off x="4726781" y="2583537"/>
            <a:ext cx="8834438" cy="710803"/>
          </a:xfrm>
          <a:prstGeom prst="rect">
            <a:avLst/>
          </a:prstGeom>
          <a:noFill/>
          <a:ln/>
        </p:spPr>
        <p:txBody>
          <a:bodyPr wrap="square" rtlCol="0" anchor="t"/>
          <a:lstStyle/>
          <a:p>
            <a:pPr marL="0" indent="0">
              <a:lnSpc>
                <a:spcPts val="2799"/>
              </a:lnSpc>
              <a:buNone/>
            </a:pPr>
            <a:endParaRPr lang="en-US" sz="1750" dirty="0"/>
          </a:p>
        </p:txBody>
      </p:sp>
      <p:sp>
        <p:nvSpPr>
          <p:cNvPr id="15" name="TextBox 14">
            <a:extLst>
              <a:ext uri="{FF2B5EF4-FFF2-40B4-BE49-F238E27FC236}">
                <a16:creationId xmlns:a16="http://schemas.microsoft.com/office/drawing/2014/main" id="{DFC6F179-291F-4D76-9EA5-8DDDA49E4F02}"/>
              </a:ext>
            </a:extLst>
          </p:cNvPr>
          <p:cNvSpPr txBox="1"/>
          <p:nvPr/>
        </p:nvSpPr>
        <p:spPr>
          <a:xfrm>
            <a:off x="4328931" y="220611"/>
            <a:ext cx="9630137" cy="8217634"/>
          </a:xfrm>
          <a:prstGeom prst="rect">
            <a:avLst/>
          </a:prstGeom>
          <a:noFill/>
        </p:spPr>
        <p:txBody>
          <a:bodyPr wrap="square" rtlCol="0">
            <a:spAutoFit/>
          </a:bodyPr>
          <a:lstStyle/>
          <a:p>
            <a:r>
              <a:rPr lang="en-US" sz="2400" dirty="0">
                <a:solidFill>
                  <a:schemeClr val="bg1"/>
                </a:solidFill>
              </a:rPr>
              <a:t>4. Calculating Word Frequencies:</a:t>
            </a:r>
          </a:p>
          <a:p>
            <a:pPr marL="285750" indent="-285750">
              <a:buFont typeface="Arial" panose="020B0604020202020204" pitchFamily="34" charset="0"/>
              <a:buChar char="•"/>
            </a:pPr>
            <a:r>
              <a:rPr lang="en-US" sz="2400" dirty="0">
                <a:solidFill>
                  <a:schemeClr val="bg1"/>
                </a:solidFill>
              </a:rPr>
              <a:t>     The code calculates the frequency distribution of the words in the text after filtering out </a:t>
            </a:r>
            <a:r>
              <a:rPr lang="en-US" sz="2400" dirty="0" err="1">
                <a:solidFill>
                  <a:schemeClr val="bg1"/>
                </a:solidFill>
              </a:rPr>
              <a:t>stopwords</a:t>
            </a:r>
            <a:r>
              <a:rPr lang="en-US" sz="2400" dirty="0">
                <a:solidFill>
                  <a:schemeClr val="bg1"/>
                </a:solidFill>
              </a:rPr>
              <a:t>.</a:t>
            </a:r>
          </a:p>
          <a:p>
            <a:endParaRPr lang="en-US" sz="2400" dirty="0">
              <a:solidFill>
                <a:schemeClr val="bg1"/>
              </a:solidFill>
            </a:endParaRPr>
          </a:p>
          <a:p>
            <a:r>
              <a:rPr lang="en-US" sz="2400" dirty="0">
                <a:solidFill>
                  <a:schemeClr val="bg1"/>
                </a:solidFill>
              </a:rPr>
              <a:t>5. Scoring Sentences:</a:t>
            </a:r>
          </a:p>
          <a:p>
            <a:pPr marL="285750" indent="-285750">
              <a:buFont typeface="Arial" panose="020B0604020202020204" pitchFamily="34" charset="0"/>
              <a:buChar char="•"/>
            </a:pPr>
            <a:r>
              <a:rPr lang="en-US" sz="2400" dirty="0">
                <a:solidFill>
                  <a:schemeClr val="bg1"/>
                </a:solidFill>
              </a:rPr>
              <a:t>     For each sentence in the input text, it calculates a score based on the sum of frequencies of the words present in that sentence.</a:t>
            </a:r>
          </a:p>
          <a:p>
            <a:endParaRPr lang="en-US" sz="2400" dirty="0">
              <a:solidFill>
                <a:schemeClr val="bg1"/>
              </a:solidFill>
            </a:endParaRPr>
          </a:p>
          <a:p>
            <a:r>
              <a:rPr lang="en-US" sz="2400" dirty="0">
                <a:solidFill>
                  <a:schemeClr val="bg1"/>
                </a:solidFill>
              </a:rPr>
              <a:t>6. Generating Summary:</a:t>
            </a:r>
          </a:p>
          <a:p>
            <a:pPr marL="285750" indent="-285750">
              <a:buFont typeface="Arial" panose="020B0604020202020204" pitchFamily="34" charset="0"/>
              <a:buChar char="•"/>
            </a:pPr>
            <a:r>
              <a:rPr lang="en-US" sz="2400" dirty="0">
                <a:solidFill>
                  <a:schemeClr val="bg1"/>
                </a:solidFill>
              </a:rPr>
              <a:t>     Selects the top 5 sentences with the highest scores using `</a:t>
            </a:r>
            <a:r>
              <a:rPr lang="en-US" sz="2400" dirty="0" err="1">
                <a:solidFill>
                  <a:schemeClr val="bg1"/>
                </a:solidFill>
              </a:rPr>
              <a:t>heapq.nlargest</a:t>
            </a:r>
            <a:r>
              <a:rPr lang="en-US" sz="2400" dirty="0">
                <a:solidFill>
                  <a:schemeClr val="bg1"/>
                </a:solidFill>
              </a:rPr>
              <a:t>`.</a:t>
            </a:r>
          </a:p>
          <a:p>
            <a:pPr marL="285750" indent="-285750">
              <a:buFont typeface="Arial" panose="020B0604020202020204" pitchFamily="34" charset="0"/>
              <a:buChar char="•"/>
            </a:pPr>
            <a:r>
              <a:rPr lang="en-US" sz="2400" dirty="0">
                <a:solidFill>
                  <a:schemeClr val="bg1"/>
                </a:solidFill>
              </a:rPr>
              <a:t>     Joins these sentences together to create the summary.</a:t>
            </a:r>
          </a:p>
          <a:p>
            <a:pPr marL="285750" indent="-285750">
              <a:buFont typeface="Arial" panose="020B0604020202020204" pitchFamily="34" charset="0"/>
              <a:buChar char="•"/>
            </a:pPr>
            <a:endParaRPr lang="en-US" sz="2400" dirty="0">
              <a:solidFill>
                <a:schemeClr val="bg1"/>
              </a:solidFill>
            </a:endParaRPr>
          </a:p>
          <a:p>
            <a:r>
              <a:rPr lang="en-US" sz="2400" dirty="0">
                <a:solidFill>
                  <a:schemeClr val="bg1"/>
                </a:solidFill>
              </a:rPr>
              <a:t>7. Calculating Accuracy:</a:t>
            </a:r>
          </a:p>
          <a:p>
            <a:pPr marL="285750" indent="-285750">
              <a:buFont typeface="Arial" panose="020B0604020202020204" pitchFamily="34" charset="0"/>
              <a:buChar char="•"/>
            </a:pPr>
            <a:r>
              <a:rPr lang="en-US" sz="2400" dirty="0">
                <a:solidFill>
                  <a:schemeClr val="bg1"/>
                </a:solidFill>
              </a:rPr>
              <a:t>    The `</a:t>
            </a:r>
            <a:r>
              <a:rPr lang="en-US" sz="2400" dirty="0" err="1">
                <a:solidFill>
                  <a:schemeClr val="bg1"/>
                </a:solidFill>
              </a:rPr>
              <a:t>calculate_accuracy</a:t>
            </a:r>
            <a:r>
              <a:rPr lang="en-US" sz="2400" dirty="0">
                <a:solidFill>
                  <a:schemeClr val="bg1"/>
                </a:solidFill>
              </a:rPr>
              <a:t>` function takes the original text and the generated summary.</a:t>
            </a:r>
          </a:p>
          <a:p>
            <a:pPr marL="285750" indent="-285750">
              <a:buFont typeface="Arial" panose="020B0604020202020204" pitchFamily="34" charset="0"/>
              <a:buChar char="•"/>
            </a:pPr>
            <a:r>
              <a:rPr lang="en-US" sz="2400" dirty="0">
                <a:solidFill>
                  <a:schemeClr val="bg1"/>
                </a:solidFill>
              </a:rPr>
              <a:t>    It calculates the accuracy of the summary by comparing the number of shared words between the original text and the summary.</a:t>
            </a:r>
          </a:p>
          <a:p>
            <a:endParaRPr lang="en-US" sz="2400" dirty="0">
              <a:solidFill>
                <a:schemeClr val="bg1"/>
              </a:solidFill>
            </a:endParaRPr>
          </a:p>
          <a:p>
            <a:r>
              <a:rPr lang="en-US" sz="2400" dirty="0">
                <a:solidFill>
                  <a:schemeClr val="bg1"/>
                </a:solidFill>
              </a:rPr>
              <a:t>8. Running the App:</a:t>
            </a:r>
          </a:p>
          <a:p>
            <a:pPr marL="285750" indent="-285750">
              <a:buFont typeface="Arial" panose="020B0604020202020204" pitchFamily="34" charset="0"/>
              <a:buChar char="•"/>
            </a:pPr>
            <a:r>
              <a:rPr lang="en-US" sz="2400" dirty="0">
                <a:solidFill>
                  <a:schemeClr val="bg1"/>
                </a:solidFill>
              </a:rPr>
              <a:t>    Finally, the app runs in debug mode.</a:t>
            </a:r>
            <a:endParaRPr lang="en-IN"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3316652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w="13811">
            <a:solidFill>
              <a:srgbClr val="FFFFFF">
                <a:alpha val="16000"/>
              </a:srgbClr>
            </a:solidFill>
            <a:prstDash val="solid"/>
          </a:ln>
        </p:spPr>
      </p:sp>
      <p:sp>
        <p:nvSpPr>
          <p:cNvPr id="4" name="Text 1"/>
          <p:cNvSpPr/>
          <p:nvPr/>
        </p:nvSpPr>
        <p:spPr>
          <a:xfrm>
            <a:off x="2624376" y="806648"/>
            <a:ext cx="7528560" cy="694373"/>
          </a:xfrm>
          <a:prstGeom prst="rect">
            <a:avLst/>
          </a:prstGeom>
          <a:noFill/>
          <a:ln/>
        </p:spPr>
        <p:txBody>
          <a:bodyPr wrap="none" rtlCol="0" anchor="t"/>
          <a:lstStyle/>
          <a:p>
            <a:pPr marL="0" indent="0">
              <a:lnSpc>
                <a:spcPts val="5468"/>
              </a:lnSpc>
              <a:buNone/>
            </a:pPr>
            <a:r>
              <a:rPr lang="en-US" sz="4374" b="1" dirty="0">
                <a:solidFill>
                  <a:srgbClr val="FFFFFF"/>
                </a:solidFill>
                <a:latin typeface="Barlow" pitchFamily="34" charset="0"/>
                <a:ea typeface="Barlow" pitchFamily="34" charset="-122"/>
                <a:cs typeface="Barlow" pitchFamily="34" charset="-120"/>
              </a:rPr>
              <a:t>Benefits of AI Text Summarizer</a:t>
            </a:r>
            <a:endParaRPr lang="en-US" sz="4374" dirty="0"/>
          </a:p>
        </p:txBody>
      </p:sp>
      <p:pic>
        <p:nvPicPr>
          <p:cNvPr id="5" name="Image 1" descr="preencoded.png"/>
          <p:cNvPicPr>
            <a:picLocks noChangeAspect="1"/>
          </p:cNvPicPr>
          <p:nvPr/>
        </p:nvPicPr>
        <p:blipFill>
          <a:blip r:embed="rId4"/>
          <a:stretch>
            <a:fillRect/>
          </a:stretch>
        </p:blipFill>
        <p:spPr>
          <a:xfrm>
            <a:off x="2624376" y="1945362"/>
            <a:ext cx="2905006" cy="1795343"/>
          </a:xfrm>
          <a:prstGeom prst="rect">
            <a:avLst/>
          </a:prstGeom>
        </p:spPr>
      </p:pic>
      <p:sp>
        <p:nvSpPr>
          <p:cNvPr id="6" name="Text 2"/>
          <p:cNvSpPr/>
          <p:nvPr/>
        </p:nvSpPr>
        <p:spPr>
          <a:xfrm>
            <a:off x="2624376" y="4018359"/>
            <a:ext cx="2221944" cy="347186"/>
          </a:xfrm>
          <a:prstGeom prst="rect">
            <a:avLst/>
          </a:prstGeom>
          <a:noFill/>
          <a:ln/>
        </p:spPr>
        <p:txBody>
          <a:bodyPr wrap="none" rtlCol="0" anchor="t"/>
          <a:lstStyle/>
          <a:p>
            <a:pPr marL="0" indent="0" algn="l">
              <a:lnSpc>
                <a:spcPts val="2734"/>
              </a:lnSpc>
              <a:buNone/>
            </a:pPr>
            <a:r>
              <a:rPr lang="en-US" sz="2187" b="1" dirty="0">
                <a:solidFill>
                  <a:srgbClr val="FFFFFF"/>
                </a:solidFill>
                <a:latin typeface="Barlow" pitchFamily="34" charset="0"/>
                <a:ea typeface="Barlow" pitchFamily="34" charset="-122"/>
                <a:cs typeface="Barlow" pitchFamily="34" charset="-120"/>
              </a:rPr>
              <a:t>Time-saving</a:t>
            </a:r>
            <a:endParaRPr lang="en-US" sz="2187" dirty="0"/>
          </a:p>
        </p:txBody>
      </p:sp>
      <p:sp>
        <p:nvSpPr>
          <p:cNvPr id="7" name="Text 3"/>
          <p:cNvSpPr/>
          <p:nvPr/>
        </p:nvSpPr>
        <p:spPr>
          <a:xfrm>
            <a:off x="2624376" y="4587716"/>
            <a:ext cx="2905006" cy="1777008"/>
          </a:xfrm>
          <a:prstGeom prst="rect">
            <a:avLst/>
          </a:prstGeom>
          <a:noFill/>
          <a:ln/>
        </p:spPr>
        <p:txBody>
          <a:bodyPr wrap="square" rtlCol="0" anchor="t"/>
          <a:lstStyle/>
          <a:p>
            <a:pPr marL="0" indent="0" algn="l">
              <a:lnSpc>
                <a:spcPts val="2799"/>
              </a:lnSpc>
              <a:buNone/>
            </a:pPr>
            <a:r>
              <a:rPr lang="en-US" sz="1750" dirty="0">
                <a:solidFill>
                  <a:srgbClr val="E5E0DF"/>
                </a:solidFill>
                <a:latin typeface="Barlow" pitchFamily="34" charset="0"/>
                <a:ea typeface="Barlow" pitchFamily="34" charset="-122"/>
                <a:cs typeface="Barlow" pitchFamily="34" charset="-120"/>
              </a:rPr>
              <a:t>AI text summarizer saves readers and researchers significant amounts of time by quickly providing condensed information.</a:t>
            </a:r>
            <a:endParaRPr lang="en-US" sz="1750" dirty="0"/>
          </a:p>
        </p:txBody>
      </p:sp>
      <p:pic>
        <p:nvPicPr>
          <p:cNvPr id="8" name="Image 2" descr="preencoded.png"/>
          <p:cNvPicPr>
            <a:picLocks noChangeAspect="1"/>
          </p:cNvPicPr>
          <p:nvPr/>
        </p:nvPicPr>
        <p:blipFill>
          <a:blip r:embed="rId5"/>
          <a:stretch>
            <a:fillRect/>
          </a:stretch>
        </p:blipFill>
        <p:spPr>
          <a:xfrm>
            <a:off x="5862638" y="1945362"/>
            <a:ext cx="2905006" cy="1795343"/>
          </a:xfrm>
          <a:prstGeom prst="rect">
            <a:avLst/>
          </a:prstGeom>
        </p:spPr>
      </p:pic>
      <p:sp>
        <p:nvSpPr>
          <p:cNvPr id="9" name="Text 4"/>
          <p:cNvSpPr/>
          <p:nvPr/>
        </p:nvSpPr>
        <p:spPr>
          <a:xfrm>
            <a:off x="5862638" y="4018359"/>
            <a:ext cx="2905006" cy="694373"/>
          </a:xfrm>
          <a:prstGeom prst="rect">
            <a:avLst/>
          </a:prstGeom>
          <a:noFill/>
          <a:ln/>
        </p:spPr>
        <p:txBody>
          <a:bodyPr wrap="square" rtlCol="0" anchor="t"/>
          <a:lstStyle/>
          <a:p>
            <a:pPr marL="0" indent="0" algn="l">
              <a:lnSpc>
                <a:spcPts val="2734"/>
              </a:lnSpc>
              <a:buNone/>
            </a:pPr>
            <a:r>
              <a:rPr lang="en-US" sz="2187" b="1" dirty="0">
                <a:solidFill>
                  <a:srgbClr val="FFFFFF"/>
                </a:solidFill>
                <a:latin typeface="Barlow" pitchFamily="34" charset="0"/>
                <a:ea typeface="Barlow" pitchFamily="34" charset="-122"/>
                <a:cs typeface="Barlow" pitchFamily="34" charset="-120"/>
              </a:rPr>
              <a:t>Increased accessibility of information</a:t>
            </a:r>
            <a:endParaRPr lang="en-US" sz="2187" dirty="0"/>
          </a:p>
        </p:txBody>
      </p:sp>
      <p:sp>
        <p:nvSpPr>
          <p:cNvPr id="10" name="Text 5"/>
          <p:cNvSpPr/>
          <p:nvPr/>
        </p:nvSpPr>
        <p:spPr>
          <a:xfrm>
            <a:off x="5862638" y="4934903"/>
            <a:ext cx="2905006" cy="2487811"/>
          </a:xfrm>
          <a:prstGeom prst="rect">
            <a:avLst/>
          </a:prstGeom>
          <a:noFill/>
          <a:ln/>
        </p:spPr>
        <p:txBody>
          <a:bodyPr wrap="square" rtlCol="0" anchor="t"/>
          <a:lstStyle/>
          <a:p>
            <a:pPr marL="0" indent="0" algn="l">
              <a:lnSpc>
                <a:spcPts val="2799"/>
              </a:lnSpc>
              <a:buNone/>
            </a:pPr>
            <a:r>
              <a:rPr lang="en-US" sz="1750" dirty="0">
                <a:solidFill>
                  <a:srgbClr val="E5E0DF"/>
                </a:solidFill>
                <a:latin typeface="Barlow" pitchFamily="34" charset="0"/>
                <a:ea typeface="Barlow" pitchFamily="34" charset="-122"/>
                <a:cs typeface="Barlow" pitchFamily="34" charset="-120"/>
              </a:rPr>
              <a:t>AI text summarizer allows people with disabilities, those with low literacy levels and others to access and understand written information quicker and easier.</a:t>
            </a:r>
            <a:endParaRPr lang="en-US" sz="1750" dirty="0"/>
          </a:p>
        </p:txBody>
      </p:sp>
      <p:pic>
        <p:nvPicPr>
          <p:cNvPr id="11" name="Image 3" descr="preencoded.png"/>
          <p:cNvPicPr>
            <a:picLocks noChangeAspect="1"/>
          </p:cNvPicPr>
          <p:nvPr/>
        </p:nvPicPr>
        <p:blipFill>
          <a:blip r:embed="rId6"/>
          <a:stretch>
            <a:fillRect/>
          </a:stretch>
        </p:blipFill>
        <p:spPr>
          <a:xfrm>
            <a:off x="9100899" y="1945362"/>
            <a:ext cx="2905125" cy="1795463"/>
          </a:xfrm>
          <a:prstGeom prst="rect">
            <a:avLst/>
          </a:prstGeom>
        </p:spPr>
      </p:pic>
      <p:sp>
        <p:nvSpPr>
          <p:cNvPr id="12" name="Text 6"/>
          <p:cNvSpPr/>
          <p:nvPr/>
        </p:nvSpPr>
        <p:spPr>
          <a:xfrm>
            <a:off x="9100899" y="4018478"/>
            <a:ext cx="2905125" cy="694373"/>
          </a:xfrm>
          <a:prstGeom prst="rect">
            <a:avLst/>
          </a:prstGeom>
          <a:noFill/>
          <a:ln/>
        </p:spPr>
        <p:txBody>
          <a:bodyPr wrap="square" rtlCol="0" anchor="t"/>
          <a:lstStyle/>
          <a:p>
            <a:pPr marL="0" indent="0" algn="l">
              <a:lnSpc>
                <a:spcPts val="2734"/>
              </a:lnSpc>
              <a:buNone/>
            </a:pPr>
            <a:r>
              <a:rPr lang="en-US" sz="2187" b="1" dirty="0">
                <a:solidFill>
                  <a:srgbClr val="FFFFFF"/>
                </a:solidFill>
                <a:latin typeface="Barlow" pitchFamily="34" charset="0"/>
                <a:ea typeface="Barlow" pitchFamily="34" charset="-122"/>
                <a:cs typeface="Barlow" pitchFamily="34" charset="-120"/>
              </a:rPr>
              <a:t>Improved productivity and efficiency</a:t>
            </a:r>
            <a:endParaRPr lang="en-US" sz="2187" dirty="0"/>
          </a:p>
        </p:txBody>
      </p:sp>
      <p:sp>
        <p:nvSpPr>
          <p:cNvPr id="13" name="Text 7"/>
          <p:cNvSpPr/>
          <p:nvPr/>
        </p:nvSpPr>
        <p:spPr>
          <a:xfrm>
            <a:off x="9100899" y="4935022"/>
            <a:ext cx="2905125" cy="2487811"/>
          </a:xfrm>
          <a:prstGeom prst="rect">
            <a:avLst/>
          </a:prstGeom>
          <a:noFill/>
          <a:ln/>
        </p:spPr>
        <p:txBody>
          <a:bodyPr wrap="square" rtlCol="0" anchor="t"/>
          <a:lstStyle/>
          <a:p>
            <a:pPr marL="0" indent="0" algn="l">
              <a:lnSpc>
                <a:spcPts val="2799"/>
              </a:lnSpc>
              <a:buNone/>
            </a:pPr>
            <a:r>
              <a:rPr lang="en-US" sz="1750" dirty="0">
                <a:solidFill>
                  <a:srgbClr val="E5E0DF"/>
                </a:solidFill>
                <a:latin typeface="Barlow" pitchFamily="34" charset="0"/>
                <a:ea typeface="Barlow" pitchFamily="34" charset="-122"/>
                <a:cs typeface="Barlow" pitchFamily="34" charset="-120"/>
              </a:rPr>
              <a:t>AI text summarizer helps manage information overload, streamlines research procedures and helps businesses make informed decisions about market trends.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838"/>
          </a:xfrm>
          <a:prstGeom prst="rect">
            <a:avLst/>
          </a:prstGeom>
          <a:solidFill>
            <a:srgbClr val="0C0C0C">
              <a:alpha val="75000"/>
            </a:srgbClr>
          </a:solidFill>
          <a:ln w="12978">
            <a:solidFill>
              <a:srgbClr val="FFFFFF">
                <a:alpha val="16000"/>
              </a:srgbClr>
            </a:solidFill>
            <a:prstDash val="solid"/>
          </a:ln>
        </p:spPr>
      </p:sp>
      <p:pic>
        <p:nvPicPr>
          <p:cNvPr id="4" name="Image 1" descr="preencoded.png"/>
          <p:cNvPicPr>
            <a:picLocks noChangeAspect="1"/>
          </p:cNvPicPr>
          <p:nvPr/>
        </p:nvPicPr>
        <p:blipFill>
          <a:blip r:embed="rId4"/>
          <a:stretch>
            <a:fillRect/>
          </a:stretch>
        </p:blipFill>
        <p:spPr>
          <a:xfrm>
            <a:off x="0" y="0"/>
            <a:ext cx="14630400" cy="8229838"/>
          </a:xfrm>
          <a:prstGeom prst="rect">
            <a:avLst/>
          </a:prstGeom>
        </p:spPr>
      </p:pic>
      <p:sp>
        <p:nvSpPr>
          <p:cNvPr id="5" name="Shape 1"/>
          <p:cNvSpPr/>
          <p:nvPr/>
        </p:nvSpPr>
        <p:spPr>
          <a:xfrm>
            <a:off x="0" y="0"/>
            <a:ext cx="14630400" cy="8229838"/>
          </a:xfrm>
          <a:prstGeom prst="rect">
            <a:avLst/>
          </a:prstGeom>
          <a:solidFill>
            <a:srgbClr val="0C0C0C">
              <a:alpha val="80000"/>
            </a:srgbClr>
          </a:solidFill>
          <a:ln/>
        </p:spPr>
      </p:sp>
      <p:sp>
        <p:nvSpPr>
          <p:cNvPr id="6" name="Text 2"/>
          <p:cNvSpPr/>
          <p:nvPr/>
        </p:nvSpPr>
        <p:spPr>
          <a:xfrm>
            <a:off x="2902148" y="574834"/>
            <a:ext cx="6309360" cy="653177"/>
          </a:xfrm>
          <a:prstGeom prst="rect">
            <a:avLst/>
          </a:prstGeom>
          <a:noFill/>
          <a:ln/>
        </p:spPr>
        <p:txBody>
          <a:bodyPr wrap="none" rtlCol="0" anchor="t"/>
          <a:lstStyle/>
          <a:p>
            <a:pPr marL="0" indent="0">
              <a:lnSpc>
                <a:spcPts val="5144"/>
              </a:lnSpc>
              <a:buNone/>
            </a:pPr>
            <a:r>
              <a:rPr lang="en-US" sz="4115" b="1" dirty="0">
                <a:solidFill>
                  <a:srgbClr val="FFFFFF"/>
                </a:solidFill>
                <a:latin typeface="Barlow" pitchFamily="34" charset="0"/>
                <a:ea typeface="Barlow" pitchFamily="34" charset="-122"/>
                <a:cs typeface="Barlow" pitchFamily="34" charset="-120"/>
              </a:rPr>
              <a:t>Use Cases and Applications</a:t>
            </a:r>
            <a:endParaRPr lang="en-US" sz="4115" dirty="0"/>
          </a:p>
        </p:txBody>
      </p:sp>
      <p:sp>
        <p:nvSpPr>
          <p:cNvPr id="7" name="Shape 3"/>
          <p:cNvSpPr/>
          <p:nvPr/>
        </p:nvSpPr>
        <p:spPr>
          <a:xfrm>
            <a:off x="7294245" y="1541502"/>
            <a:ext cx="41791" cy="6113502"/>
          </a:xfrm>
          <a:prstGeom prst="rect">
            <a:avLst/>
          </a:prstGeom>
          <a:solidFill>
            <a:srgbClr val="91080B"/>
          </a:solidFill>
          <a:ln/>
        </p:spPr>
      </p:sp>
      <p:sp>
        <p:nvSpPr>
          <p:cNvPr id="8" name="Shape 4"/>
          <p:cNvSpPr/>
          <p:nvPr/>
        </p:nvSpPr>
        <p:spPr>
          <a:xfrm>
            <a:off x="7550229" y="1918990"/>
            <a:ext cx="731520" cy="41791"/>
          </a:xfrm>
          <a:prstGeom prst="rect">
            <a:avLst/>
          </a:prstGeom>
          <a:solidFill>
            <a:srgbClr val="91080B"/>
          </a:solidFill>
          <a:ln/>
        </p:spPr>
      </p:sp>
      <p:sp>
        <p:nvSpPr>
          <p:cNvPr id="9" name="Shape 5"/>
          <p:cNvSpPr/>
          <p:nvPr/>
        </p:nvSpPr>
        <p:spPr>
          <a:xfrm>
            <a:off x="7079933" y="1704856"/>
            <a:ext cx="470297" cy="470297"/>
          </a:xfrm>
          <a:prstGeom prst="roundRect">
            <a:avLst>
              <a:gd name="adj" fmla="val 20002"/>
            </a:avLst>
          </a:prstGeom>
          <a:solidFill>
            <a:srgbClr val="790709"/>
          </a:solidFill>
          <a:ln w="12978">
            <a:solidFill>
              <a:srgbClr val="91080B"/>
            </a:solidFill>
            <a:prstDash val="solid"/>
          </a:ln>
        </p:spPr>
      </p:sp>
      <p:sp>
        <p:nvSpPr>
          <p:cNvPr id="10" name="Text 6"/>
          <p:cNvSpPr/>
          <p:nvPr/>
        </p:nvSpPr>
        <p:spPr>
          <a:xfrm>
            <a:off x="7257931" y="1744028"/>
            <a:ext cx="114300" cy="391954"/>
          </a:xfrm>
          <a:prstGeom prst="rect">
            <a:avLst/>
          </a:prstGeom>
          <a:noFill/>
          <a:ln/>
        </p:spPr>
        <p:txBody>
          <a:bodyPr wrap="none" rtlCol="0" anchor="t"/>
          <a:lstStyle/>
          <a:p>
            <a:pPr marL="0" indent="0" algn="ctr">
              <a:lnSpc>
                <a:spcPts val="3086"/>
              </a:lnSpc>
              <a:buNone/>
            </a:pPr>
            <a:r>
              <a:rPr lang="en-US" sz="2469" b="1" dirty="0">
                <a:solidFill>
                  <a:srgbClr val="E5E0DF"/>
                </a:solidFill>
                <a:latin typeface="Barlow" pitchFamily="34" charset="0"/>
                <a:ea typeface="Barlow" pitchFamily="34" charset="-122"/>
                <a:cs typeface="Barlow" pitchFamily="34" charset="-120"/>
              </a:rPr>
              <a:t>1</a:t>
            </a:r>
            <a:endParaRPr lang="en-US" sz="2469" dirty="0"/>
          </a:p>
        </p:txBody>
      </p:sp>
      <p:sp>
        <p:nvSpPr>
          <p:cNvPr id="11" name="Text 7"/>
          <p:cNvSpPr/>
          <p:nvPr/>
        </p:nvSpPr>
        <p:spPr>
          <a:xfrm>
            <a:off x="8464748" y="1750457"/>
            <a:ext cx="3263384" cy="653177"/>
          </a:xfrm>
          <a:prstGeom prst="rect">
            <a:avLst/>
          </a:prstGeom>
          <a:noFill/>
          <a:ln/>
        </p:spPr>
        <p:txBody>
          <a:bodyPr wrap="square" rtlCol="0" anchor="t"/>
          <a:lstStyle/>
          <a:p>
            <a:pPr marL="0" indent="0" algn="l">
              <a:lnSpc>
                <a:spcPts val="2572"/>
              </a:lnSpc>
              <a:buNone/>
            </a:pPr>
            <a:r>
              <a:rPr lang="en-US" sz="2057" b="1" dirty="0">
                <a:solidFill>
                  <a:srgbClr val="E5E0DF"/>
                </a:solidFill>
                <a:latin typeface="Barlow" pitchFamily="34" charset="0"/>
                <a:ea typeface="Barlow" pitchFamily="34" charset="-122"/>
                <a:cs typeface="Barlow" pitchFamily="34" charset="-120"/>
              </a:rPr>
              <a:t>News and Article Summarization</a:t>
            </a:r>
            <a:endParaRPr lang="en-US" sz="2057" dirty="0"/>
          </a:p>
        </p:txBody>
      </p:sp>
      <p:sp>
        <p:nvSpPr>
          <p:cNvPr id="12" name="Text 8"/>
          <p:cNvSpPr/>
          <p:nvPr/>
        </p:nvSpPr>
        <p:spPr>
          <a:xfrm>
            <a:off x="8464748" y="2612588"/>
            <a:ext cx="3263384" cy="1337786"/>
          </a:xfrm>
          <a:prstGeom prst="rect">
            <a:avLst/>
          </a:prstGeom>
          <a:noFill/>
          <a:ln/>
        </p:spPr>
        <p:txBody>
          <a:bodyPr wrap="square" rtlCol="0" anchor="t"/>
          <a:lstStyle/>
          <a:p>
            <a:pPr marL="0" indent="0" algn="l">
              <a:lnSpc>
                <a:spcPts val="2634"/>
              </a:lnSpc>
              <a:buNone/>
            </a:pPr>
            <a:r>
              <a:rPr lang="en-US" sz="1646" dirty="0">
                <a:solidFill>
                  <a:srgbClr val="E5E0DF"/>
                </a:solidFill>
                <a:latin typeface="Barlow" pitchFamily="34" charset="0"/>
                <a:ea typeface="Barlow" pitchFamily="34" charset="-122"/>
                <a:cs typeface="Barlow" pitchFamily="34" charset="-120"/>
              </a:rPr>
              <a:t>AI text summarizer is widely used by media outlets to summarize news stories and make it more appealing to readers.</a:t>
            </a:r>
            <a:endParaRPr lang="en-US" sz="1646" dirty="0"/>
          </a:p>
        </p:txBody>
      </p:sp>
      <p:sp>
        <p:nvSpPr>
          <p:cNvPr id="13" name="Shape 9"/>
          <p:cNvSpPr/>
          <p:nvPr/>
        </p:nvSpPr>
        <p:spPr>
          <a:xfrm>
            <a:off x="6348413" y="2964001"/>
            <a:ext cx="731520" cy="41791"/>
          </a:xfrm>
          <a:prstGeom prst="rect">
            <a:avLst/>
          </a:prstGeom>
          <a:solidFill>
            <a:srgbClr val="91080B"/>
          </a:solidFill>
          <a:ln/>
        </p:spPr>
      </p:sp>
      <p:sp>
        <p:nvSpPr>
          <p:cNvPr id="14" name="Shape 10"/>
          <p:cNvSpPr/>
          <p:nvPr/>
        </p:nvSpPr>
        <p:spPr>
          <a:xfrm>
            <a:off x="7079933" y="2749868"/>
            <a:ext cx="470297" cy="470297"/>
          </a:xfrm>
          <a:prstGeom prst="roundRect">
            <a:avLst>
              <a:gd name="adj" fmla="val 20002"/>
            </a:avLst>
          </a:prstGeom>
          <a:solidFill>
            <a:srgbClr val="790709"/>
          </a:solidFill>
          <a:ln w="12978">
            <a:solidFill>
              <a:srgbClr val="91080B"/>
            </a:solidFill>
            <a:prstDash val="solid"/>
          </a:ln>
        </p:spPr>
      </p:sp>
      <p:sp>
        <p:nvSpPr>
          <p:cNvPr id="15" name="Text 11"/>
          <p:cNvSpPr/>
          <p:nvPr/>
        </p:nvSpPr>
        <p:spPr>
          <a:xfrm>
            <a:off x="7227451" y="2789039"/>
            <a:ext cx="175260" cy="391954"/>
          </a:xfrm>
          <a:prstGeom prst="rect">
            <a:avLst/>
          </a:prstGeom>
          <a:noFill/>
          <a:ln/>
        </p:spPr>
        <p:txBody>
          <a:bodyPr wrap="none" rtlCol="0" anchor="t"/>
          <a:lstStyle/>
          <a:p>
            <a:pPr marL="0" indent="0" algn="ctr">
              <a:lnSpc>
                <a:spcPts val="3086"/>
              </a:lnSpc>
              <a:buNone/>
            </a:pPr>
            <a:r>
              <a:rPr lang="en-US" sz="2469" b="1" dirty="0">
                <a:solidFill>
                  <a:srgbClr val="E5E0DF"/>
                </a:solidFill>
                <a:latin typeface="Barlow" pitchFamily="34" charset="0"/>
                <a:ea typeface="Barlow" pitchFamily="34" charset="-122"/>
                <a:cs typeface="Barlow" pitchFamily="34" charset="-120"/>
              </a:rPr>
              <a:t>2</a:t>
            </a:r>
            <a:endParaRPr lang="en-US" sz="2469" dirty="0"/>
          </a:p>
        </p:txBody>
      </p:sp>
      <p:sp>
        <p:nvSpPr>
          <p:cNvPr id="16" name="Text 12"/>
          <p:cNvSpPr/>
          <p:nvPr/>
        </p:nvSpPr>
        <p:spPr>
          <a:xfrm>
            <a:off x="2902148" y="2795468"/>
            <a:ext cx="3263265" cy="653177"/>
          </a:xfrm>
          <a:prstGeom prst="rect">
            <a:avLst/>
          </a:prstGeom>
          <a:noFill/>
          <a:ln/>
        </p:spPr>
        <p:txBody>
          <a:bodyPr wrap="square" rtlCol="0" anchor="t"/>
          <a:lstStyle/>
          <a:p>
            <a:pPr marL="0" indent="0" algn="r">
              <a:lnSpc>
                <a:spcPts val="2572"/>
              </a:lnSpc>
              <a:buNone/>
            </a:pPr>
            <a:r>
              <a:rPr lang="en-US" sz="2057" b="1" dirty="0">
                <a:solidFill>
                  <a:srgbClr val="E5E0DF"/>
                </a:solidFill>
                <a:latin typeface="Barlow" pitchFamily="34" charset="0"/>
                <a:ea typeface="Barlow" pitchFamily="34" charset="-122"/>
                <a:cs typeface="Barlow" pitchFamily="34" charset="-120"/>
              </a:rPr>
              <a:t>Academic Research and Literature Review</a:t>
            </a:r>
            <a:endParaRPr lang="en-US" sz="2057" dirty="0"/>
          </a:p>
        </p:txBody>
      </p:sp>
      <p:sp>
        <p:nvSpPr>
          <p:cNvPr id="17" name="Text 13"/>
          <p:cNvSpPr/>
          <p:nvPr/>
        </p:nvSpPr>
        <p:spPr>
          <a:xfrm>
            <a:off x="2902148" y="3657600"/>
            <a:ext cx="3263265" cy="1672233"/>
          </a:xfrm>
          <a:prstGeom prst="rect">
            <a:avLst/>
          </a:prstGeom>
          <a:noFill/>
          <a:ln/>
        </p:spPr>
        <p:txBody>
          <a:bodyPr wrap="square" rtlCol="0" anchor="t"/>
          <a:lstStyle/>
          <a:p>
            <a:pPr marL="0" indent="0" algn="r">
              <a:lnSpc>
                <a:spcPts val="2634"/>
              </a:lnSpc>
              <a:buNone/>
            </a:pPr>
            <a:r>
              <a:rPr lang="en-US" sz="1646" dirty="0">
                <a:solidFill>
                  <a:srgbClr val="E5E0DF"/>
                </a:solidFill>
                <a:latin typeface="Barlow" pitchFamily="34" charset="0"/>
                <a:ea typeface="Barlow" pitchFamily="34" charset="-122"/>
                <a:cs typeface="Barlow" pitchFamily="34" charset="-120"/>
              </a:rPr>
              <a:t>AI text summarizer is useful for students and researchers who are required to read and critically analyze a large amount of textual data.</a:t>
            </a:r>
            <a:endParaRPr lang="en-US" sz="1646" dirty="0"/>
          </a:p>
        </p:txBody>
      </p:sp>
      <p:sp>
        <p:nvSpPr>
          <p:cNvPr id="18" name="Shape 14"/>
          <p:cNvSpPr/>
          <p:nvPr/>
        </p:nvSpPr>
        <p:spPr>
          <a:xfrm>
            <a:off x="7550229" y="4745772"/>
            <a:ext cx="731520" cy="41791"/>
          </a:xfrm>
          <a:prstGeom prst="rect">
            <a:avLst/>
          </a:prstGeom>
          <a:solidFill>
            <a:srgbClr val="91080B"/>
          </a:solidFill>
          <a:ln/>
        </p:spPr>
      </p:sp>
      <p:sp>
        <p:nvSpPr>
          <p:cNvPr id="19" name="Shape 15"/>
          <p:cNvSpPr/>
          <p:nvPr/>
        </p:nvSpPr>
        <p:spPr>
          <a:xfrm>
            <a:off x="7079933" y="4531638"/>
            <a:ext cx="470297" cy="470297"/>
          </a:xfrm>
          <a:prstGeom prst="roundRect">
            <a:avLst>
              <a:gd name="adj" fmla="val 20002"/>
            </a:avLst>
          </a:prstGeom>
          <a:solidFill>
            <a:srgbClr val="790709"/>
          </a:solidFill>
          <a:ln w="12978">
            <a:solidFill>
              <a:srgbClr val="91080B"/>
            </a:solidFill>
            <a:prstDash val="solid"/>
          </a:ln>
        </p:spPr>
      </p:sp>
      <p:sp>
        <p:nvSpPr>
          <p:cNvPr id="20" name="Text 16"/>
          <p:cNvSpPr/>
          <p:nvPr/>
        </p:nvSpPr>
        <p:spPr>
          <a:xfrm>
            <a:off x="7231261" y="4570809"/>
            <a:ext cx="167640" cy="391954"/>
          </a:xfrm>
          <a:prstGeom prst="rect">
            <a:avLst/>
          </a:prstGeom>
          <a:noFill/>
          <a:ln/>
        </p:spPr>
        <p:txBody>
          <a:bodyPr wrap="none" rtlCol="0" anchor="t"/>
          <a:lstStyle/>
          <a:p>
            <a:pPr marL="0" indent="0" algn="ctr">
              <a:lnSpc>
                <a:spcPts val="3086"/>
              </a:lnSpc>
              <a:buNone/>
            </a:pPr>
            <a:r>
              <a:rPr lang="en-US" sz="2469" b="1" dirty="0">
                <a:solidFill>
                  <a:srgbClr val="E5E0DF"/>
                </a:solidFill>
                <a:latin typeface="Barlow" pitchFamily="34" charset="0"/>
                <a:ea typeface="Barlow" pitchFamily="34" charset="-122"/>
                <a:cs typeface="Barlow" pitchFamily="34" charset="-120"/>
              </a:rPr>
              <a:t>3</a:t>
            </a:r>
            <a:endParaRPr lang="en-US" sz="2469" dirty="0"/>
          </a:p>
        </p:txBody>
      </p:sp>
      <p:sp>
        <p:nvSpPr>
          <p:cNvPr id="21" name="Text 17"/>
          <p:cNvSpPr/>
          <p:nvPr/>
        </p:nvSpPr>
        <p:spPr>
          <a:xfrm>
            <a:off x="8464748" y="4577239"/>
            <a:ext cx="3263384" cy="653177"/>
          </a:xfrm>
          <a:prstGeom prst="rect">
            <a:avLst/>
          </a:prstGeom>
          <a:noFill/>
          <a:ln/>
        </p:spPr>
        <p:txBody>
          <a:bodyPr wrap="square" rtlCol="0" anchor="t"/>
          <a:lstStyle/>
          <a:p>
            <a:pPr marL="0" indent="0" algn="l">
              <a:lnSpc>
                <a:spcPts val="2572"/>
              </a:lnSpc>
              <a:buNone/>
            </a:pPr>
            <a:r>
              <a:rPr lang="en-US" sz="2057" b="1" dirty="0">
                <a:solidFill>
                  <a:srgbClr val="E5E0DF"/>
                </a:solidFill>
                <a:latin typeface="Barlow" pitchFamily="34" charset="0"/>
                <a:ea typeface="Barlow" pitchFamily="34" charset="-122"/>
                <a:cs typeface="Barlow" pitchFamily="34" charset="-120"/>
              </a:rPr>
              <a:t>Business and Market Intelligence</a:t>
            </a:r>
            <a:endParaRPr lang="en-US" sz="2057" dirty="0"/>
          </a:p>
        </p:txBody>
      </p:sp>
      <p:sp>
        <p:nvSpPr>
          <p:cNvPr id="22" name="Text 18"/>
          <p:cNvSpPr/>
          <p:nvPr/>
        </p:nvSpPr>
        <p:spPr>
          <a:xfrm>
            <a:off x="8464748" y="5439370"/>
            <a:ext cx="3263384" cy="2006679"/>
          </a:xfrm>
          <a:prstGeom prst="rect">
            <a:avLst/>
          </a:prstGeom>
          <a:noFill/>
          <a:ln/>
        </p:spPr>
        <p:txBody>
          <a:bodyPr wrap="square" rtlCol="0" anchor="t"/>
          <a:lstStyle/>
          <a:p>
            <a:pPr marL="0" indent="0" algn="l">
              <a:lnSpc>
                <a:spcPts val="2634"/>
              </a:lnSpc>
              <a:buNone/>
            </a:pPr>
            <a:r>
              <a:rPr lang="en-US" sz="1646" dirty="0">
                <a:solidFill>
                  <a:srgbClr val="E5E0DF"/>
                </a:solidFill>
                <a:latin typeface="Barlow" pitchFamily="34" charset="0"/>
                <a:ea typeface="Barlow" pitchFamily="34" charset="-122"/>
                <a:cs typeface="Barlow" pitchFamily="34" charset="-120"/>
              </a:rPr>
              <a:t>AI text summarizer is highly effective in helping businesses and investors keep up to date with market trends and developments, enabling them to stay ahead of the curve.</a:t>
            </a:r>
            <a:endParaRPr lang="en-US" sz="1646"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w="13811">
            <a:solidFill>
              <a:srgbClr val="FFFFFF">
                <a:alpha val="16000"/>
              </a:srgbClr>
            </a:solidFill>
            <a:prstDash val="solid"/>
          </a:ln>
        </p:spPr>
      </p:sp>
      <p:sp>
        <p:nvSpPr>
          <p:cNvPr id="4" name="Text 1"/>
          <p:cNvSpPr/>
          <p:nvPr/>
        </p:nvSpPr>
        <p:spPr>
          <a:xfrm>
            <a:off x="2624376" y="907613"/>
            <a:ext cx="8999220" cy="694373"/>
          </a:xfrm>
          <a:prstGeom prst="rect">
            <a:avLst/>
          </a:prstGeom>
          <a:noFill/>
          <a:ln/>
        </p:spPr>
        <p:txBody>
          <a:bodyPr wrap="none" rtlCol="0" anchor="t"/>
          <a:lstStyle/>
          <a:p>
            <a:pPr marL="0" indent="0">
              <a:lnSpc>
                <a:spcPts val="5468"/>
              </a:lnSpc>
              <a:buNone/>
            </a:pPr>
            <a:r>
              <a:rPr lang="en-US" sz="4374" b="1" dirty="0">
                <a:solidFill>
                  <a:srgbClr val="FFFFFF"/>
                </a:solidFill>
                <a:latin typeface="Barlow" pitchFamily="34" charset="0"/>
                <a:ea typeface="Barlow" pitchFamily="34" charset="-122"/>
                <a:cs typeface="Barlow" pitchFamily="34" charset="-120"/>
              </a:rPr>
              <a:t>Future Prospects and Advancements</a:t>
            </a:r>
            <a:endParaRPr lang="en-US" sz="4374" dirty="0"/>
          </a:p>
        </p:txBody>
      </p:sp>
      <p:sp>
        <p:nvSpPr>
          <p:cNvPr id="5" name="Text 2"/>
          <p:cNvSpPr/>
          <p:nvPr/>
        </p:nvSpPr>
        <p:spPr>
          <a:xfrm>
            <a:off x="2624376" y="2157413"/>
            <a:ext cx="2666286" cy="416481"/>
          </a:xfrm>
          <a:prstGeom prst="rect">
            <a:avLst/>
          </a:prstGeom>
          <a:noFill/>
          <a:ln/>
        </p:spPr>
        <p:txBody>
          <a:bodyPr wrap="none" rtlCol="0" anchor="t"/>
          <a:lstStyle/>
          <a:p>
            <a:pPr marL="0" indent="0">
              <a:lnSpc>
                <a:spcPts val="3281"/>
              </a:lnSpc>
              <a:buNone/>
            </a:pPr>
            <a:r>
              <a:rPr lang="en-US" sz="2624" b="1" dirty="0">
                <a:solidFill>
                  <a:srgbClr val="FFFFFF"/>
                </a:solidFill>
                <a:latin typeface="Barlow" pitchFamily="34" charset="0"/>
                <a:ea typeface="Barlow" pitchFamily="34" charset="-122"/>
                <a:cs typeface="Barlow" pitchFamily="34" charset="-120"/>
              </a:rPr>
              <a:t>Emerging Trends</a:t>
            </a:r>
            <a:endParaRPr lang="en-US" sz="2624" dirty="0"/>
          </a:p>
        </p:txBody>
      </p:sp>
      <p:sp>
        <p:nvSpPr>
          <p:cNvPr id="6" name="Text 3"/>
          <p:cNvSpPr/>
          <p:nvPr/>
        </p:nvSpPr>
        <p:spPr>
          <a:xfrm>
            <a:off x="2624376" y="2796064"/>
            <a:ext cx="2765465" cy="3198614"/>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New trends in AI text summarization include utilizing deep learning algorithms, integrating knowledge graphs, and using multi-modal approaches to enhance the sophistication of the technology.</a:t>
            </a:r>
            <a:endParaRPr lang="en-US" sz="1750" dirty="0"/>
          </a:p>
        </p:txBody>
      </p:sp>
      <p:sp>
        <p:nvSpPr>
          <p:cNvPr id="7" name="Text 4"/>
          <p:cNvSpPr/>
          <p:nvPr/>
        </p:nvSpPr>
        <p:spPr>
          <a:xfrm>
            <a:off x="5939433" y="2157413"/>
            <a:ext cx="2765465" cy="832961"/>
          </a:xfrm>
          <a:prstGeom prst="rect">
            <a:avLst/>
          </a:prstGeom>
          <a:noFill/>
          <a:ln/>
        </p:spPr>
        <p:txBody>
          <a:bodyPr wrap="square" rtlCol="0" anchor="t"/>
          <a:lstStyle/>
          <a:p>
            <a:pPr marL="0" indent="0">
              <a:lnSpc>
                <a:spcPts val="3281"/>
              </a:lnSpc>
              <a:buNone/>
            </a:pPr>
            <a:r>
              <a:rPr lang="en-US" sz="2624" b="1" dirty="0">
                <a:solidFill>
                  <a:srgbClr val="FFFFFF"/>
                </a:solidFill>
                <a:latin typeface="Barlow" pitchFamily="34" charset="0"/>
                <a:ea typeface="Barlow" pitchFamily="34" charset="-122"/>
                <a:cs typeface="Barlow" pitchFamily="34" charset="-120"/>
              </a:rPr>
              <a:t>Potential Improvements</a:t>
            </a:r>
            <a:endParaRPr lang="en-US" sz="2624" dirty="0"/>
          </a:p>
        </p:txBody>
      </p:sp>
      <p:sp>
        <p:nvSpPr>
          <p:cNvPr id="8" name="Text 5"/>
          <p:cNvSpPr/>
          <p:nvPr/>
        </p:nvSpPr>
        <p:spPr>
          <a:xfrm>
            <a:off x="5939433" y="3212544"/>
            <a:ext cx="2765465" cy="3554016"/>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Future developments in AI text summarization may focus on improving interpretability, tackling the challenge of summarizing various forms of media types such as images and videos, and developing a more customizable and adaptable system.</a:t>
            </a:r>
            <a:endParaRPr lang="en-US" sz="1750" dirty="0"/>
          </a:p>
        </p:txBody>
      </p:sp>
      <p:sp>
        <p:nvSpPr>
          <p:cNvPr id="9" name="Text 6"/>
          <p:cNvSpPr/>
          <p:nvPr/>
        </p:nvSpPr>
        <p:spPr>
          <a:xfrm>
            <a:off x="9254490" y="2157413"/>
            <a:ext cx="2765465" cy="832961"/>
          </a:xfrm>
          <a:prstGeom prst="rect">
            <a:avLst/>
          </a:prstGeom>
          <a:noFill/>
          <a:ln/>
        </p:spPr>
        <p:txBody>
          <a:bodyPr wrap="square" rtlCol="0" anchor="t"/>
          <a:lstStyle/>
          <a:p>
            <a:pPr marL="0" indent="0">
              <a:lnSpc>
                <a:spcPts val="3281"/>
              </a:lnSpc>
              <a:buNone/>
            </a:pPr>
            <a:r>
              <a:rPr lang="en-US" sz="2624" b="1" dirty="0">
                <a:solidFill>
                  <a:srgbClr val="FFFFFF"/>
                </a:solidFill>
                <a:latin typeface="Barlow" pitchFamily="34" charset="0"/>
                <a:ea typeface="Barlow" pitchFamily="34" charset="-122"/>
                <a:cs typeface="Barlow" pitchFamily="34" charset="-120"/>
              </a:rPr>
              <a:t>Impact on Industries</a:t>
            </a:r>
            <a:endParaRPr lang="en-US" sz="2624" dirty="0"/>
          </a:p>
        </p:txBody>
      </p:sp>
      <p:sp>
        <p:nvSpPr>
          <p:cNvPr id="10" name="Text 7"/>
          <p:cNvSpPr/>
          <p:nvPr/>
        </p:nvSpPr>
        <p:spPr>
          <a:xfrm>
            <a:off x="9254490" y="3212544"/>
            <a:ext cx="2765465" cy="3909417"/>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The development of AI text summarization is set to revolutionize various industries, such as journalism, education, finance, and healthcare, making it easier for individuals and businesses to access and analyze essential information quickly and efficiently.</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w="13811">
            <a:solidFill>
              <a:srgbClr val="FFFFFF">
                <a:alpha val="16000"/>
              </a:srgbClr>
            </a:solidFill>
            <a:prstDash val="solid"/>
          </a:ln>
        </p:spPr>
      </p:sp>
      <p:sp>
        <p:nvSpPr>
          <p:cNvPr id="4" name="Text 1"/>
          <p:cNvSpPr/>
          <p:nvPr/>
        </p:nvSpPr>
        <p:spPr>
          <a:xfrm>
            <a:off x="2624376" y="1997631"/>
            <a:ext cx="9381649" cy="355402"/>
          </a:xfrm>
          <a:prstGeom prst="rect">
            <a:avLst/>
          </a:prstGeom>
          <a:noFill/>
          <a:ln/>
        </p:spPr>
        <p:txBody>
          <a:bodyPr wrap="non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SCREENSHOTS</a:t>
            </a:r>
            <a:endParaRPr lang="en-US" sz="1750" dirty="0"/>
          </a:p>
        </p:txBody>
      </p:sp>
      <p:pic>
        <p:nvPicPr>
          <p:cNvPr id="5" name="Image 1" descr="preencoded.png"/>
          <p:cNvPicPr>
            <a:picLocks noChangeAspect="1"/>
          </p:cNvPicPr>
          <p:nvPr/>
        </p:nvPicPr>
        <p:blipFill>
          <a:blip r:embed="rId4"/>
          <a:stretch>
            <a:fillRect/>
          </a:stretch>
        </p:blipFill>
        <p:spPr>
          <a:xfrm>
            <a:off x="2624376" y="2602944"/>
            <a:ext cx="9381649" cy="382881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w="13811">
            <a:solidFill>
              <a:srgbClr val="FFFFFF">
                <a:alpha val="16000"/>
              </a:srgbClr>
            </a:solidFill>
            <a:prstDash val="solid"/>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C0C0C">
              <a:alpha val="80000"/>
            </a:srgbClr>
          </a:solidFill>
          <a:ln/>
        </p:spPr>
      </p:sp>
      <p:pic>
        <p:nvPicPr>
          <p:cNvPr id="6" name="Image 2" descr="preencoded.png"/>
          <p:cNvPicPr>
            <a:picLocks noChangeAspect="1"/>
          </p:cNvPicPr>
          <p:nvPr/>
        </p:nvPicPr>
        <p:blipFill>
          <a:blip r:embed="rId5"/>
          <a:stretch>
            <a:fillRect/>
          </a:stretch>
        </p:blipFill>
        <p:spPr>
          <a:xfrm>
            <a:off x="2624376" y="2986088"/>
            <a:ext cx="9381649" cy="22574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853</Words>
  <Application>Microsoft Office PowerPoint</Application>
  <PresentationFormat>Custom</PresentationFormat>
  <Paragraphs>87</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Barlow</vt:lpstr>
      <vt:lpstr>Barlow, sans-serif</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VANSH GURNANI</cp:lastModifiedBy>
  <cp:revision>3</cp:revision>
  <dcterms:created xsi:type="dcterms:W3CDTF">2023-11-29T14:08:53Z</dcterms:created>
  <dcterms:modified xsi:type="dcterms:W3CDTF">2023-11-30T08:10:51Z</dcterms:modified>
</cp:coreProperties>
</file>