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50" autoAdjust="0"/>
    <p:restoredTop sz="94660"/>
  </p:normalViewPr>
  <p:slideViewPr>
    <p:cSldViewPr snapToGrid="0">
      <p:cViewPr varScale="1">
        <p:scale>
          <a:sx n="72" d="100"/>
          <a:sy n="72" d="100"/>
        </p:scale>
        <p:origin x="81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959E9990-3440-4BDE-ABAB-0C469DCF56A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59E9990-3440-4BDE-ABAB-0C469DCF56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959E9990-3440-4BDE-ABAB-0C469DCF56A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959E9990-3440-4BDE-ABAB-0C469DCF56A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9E9990-3440-4BDE-ABAB-0C469DCF56A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9E9990-3440-4BDE-ABAB-0C469DCF56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959E9990-3440-4BDE-ABAB-0C469DCF56A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E2B76B8-6E07-4670-B68E-D2BFEBD9ABD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9E9990-3440-4BDE-ABAB-0C469DCF56A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2B76B8-6E07-4670-B68E-D2BFEBD9ABD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0682" y="617923"/>
            <a:ext cx="8552330" cy="1672736"/>
          </a:xfrm>
        </p:spPr>
        <p:txBody>
          <a:bodyPr>
            <a:noAutofit/>
          </a:bodyPr>
          <a:lstStyle/>
          <a:p>
            <a:r>
              <a:rPr lang="en-US" sz="4000" b="1" dirty="0">
                <a:latin typeface="Times New Roman" panose="02020603050405020304" pitchFamily="18" charset="0"/>
                <a:cs typeface="Times New Roman" panose="02020603050405020304" pitchFamily="18" charset="0"/>
              </a:rPr>
              <a:t>Shri Ram Murti Smarak College of Engineering, Technology and Research</a:t>
            </a:r>
            <a:endParaRPr lang="en-US" sz="40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909482" y="3012142"/>
            <a:ext cx="7646894" cy="1004046"/>
          </a:xfrm>
        </p:spPr>
        <p:txBody>
          <a:bodyPr>
            <a:normAutofit/>
          </a:bodyPr>
          <a:lstStyle/>
          <a:p>
            <a:r>
              <a:rPr lang="en-US" sz="3600" dirty="0">
                <a:latin typeface="Times New Roman" panose="02020603050405020304" pitchFamily="18" charset="0"/>
                <a:cs typeface="Times New Roman" panose="02020603050405020304" pitchFamily="18" charset="0"/>
              </a:rPr>
              <a:t>Topic- </a:t>
            </a:r>
            <a:r>
              <a:rPr lang="en-US" sz="3600" dirty="0">
                <a:solidFill>
                  <a:schemeClr val="tx1"/>
                </a:solidFill>
                <a:latin typeface="Times New Roman" panose="02020603050405020304" pitchFamily="18" charset="0"/>
                <a:cs typeface="Times New Roman" panose="02020603050405020304" pitchFamily="18" charset="0"/>
              </a:rPr>
              <a:t>Cryptocurrency Trading Website</a:t>
            </a:r>
            <a:endParaRPr lang="en-US" sz="3600" dirty="0">
              <a:solidFill>
                <a:schemeClr val="tx1"/>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9631733" y="4826675"/>
            <a:ext cx="2541495" cy="1476375"/>
          </a:xfrm>
          <a:prstGeom prst="rect">
            <a:avLst/>
          </a:prstGeom>
          <a:noFill/>
        </p:spPr>
        <p:txBody>
          <a:bodyPr wrap="square" rtlCol="0">
            <a:spAutoFit/>
          </a:bodyPr>
          <a:lstStyle/>
          <a:p>
            <a:r>
              <a:rPr lang="en-US" dirty="0"/>
              <a:t>Presented By:-</a:t>
            </a:r>
            <a:endParaRPr lang="en-US" dirty="0"/>
          </a:p>
          <a:p>
            <a:r>
              <a:rPr lang="en-US" dirty="0"/>
              <a:t> Vansh K Tamta</a:t>
            </a:r>
            <a:endParaRPr lang="en-US" dirty="0"/>
          </a:p>
          <a:p>
            <a:r>
              <a:rPr lang="en-US" dirty="0"/>
              <a:t>(2104500100063)</a:t>
            </a:r>
            <a:endParaRPr lang="en-US" dirty="0"/>
          </a:p>
          <a:p>
            <a:r>
              <a:rPr lang="en-US" dirty="0"/>
              <a:t>Prince Rathore</a:t>
            </a:r>
            <a:endParaRPr lang="en-US" dirty="0"/>
          </a:p>
          <a:p>
            <a:r>
              <a:rPr lang="en-US" dirty="0"/>
              <a:t>(2104500100044)</a:t>
            </a:r>
            <a:endParaRPr lang="en-US" dirty="0"/>
          </a:p>
        </p:txBody>
      </p:sp>
      <p:sp>
        <p:nvSpPr>
          <p:cNvPr id="6" name="TextBox 5"/>
          <p:cNvSpPr txBox="1"/>
          <p:nvPr/>
        </p:nvSpPr>
        <p:spPr>
          <a:xfrm>
            <a:off x="335954" y="4738194"/>
            <a:ext cx="3222813" cy="645160"/>
          </a:xfrm>
          <a:prstGeom prst="rect">
            <a:avLst/>
          </a:prstGeom>
          <a:noFill/>
        </p:spPr>
        <p:txBody>
          <a:bodyPr wrap="square" rtlCol="0">
            <a:spAutoFit/>
          </a:bodyPr>
          <a:lstStyle/>
          <a:p>
            <a:r>
              <a:rPr lang="en-US" dirty="0"/>
              <a:t>Presented To:-</a:t>
            </a:r>
            <a:endParaRPr lang="en-US" dirty="0"/>
          </a:p>
          <a:p>
            <a:r>
              <a:rPr lang="en-US" dirty="0"/>
              <a:t>Prof.(Dr.) LS Maurya</a:t>
            </a:r>
            <a:endParaRPr lang="en-US" dirty="0"/>
          </a:p>
        </p:txBody>
      </p:sp>
      <p:pic>
        <p:nvPicPr>
          <p:cNvPr id="4" name="Content Placeholder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23669" y="450245"/>
            <a:ext cx="2218071" cy="20313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Application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lnSpc>
                <a:spcPct val="150000"/>
              </a:lnSpc>
              <a:spcBef>
                <a:spcPts val="0"/>
              </a:spcBef>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Property owners and real estate agents can use the system to create and manage property listings.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Upload high-Quality photos, description, and key details of properties for sale or rent.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Track the cost of maintenance and repair work to assess the overall expenses associated with property upkeep.</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Enable mobile notifications and alerts to keep property managers and owners informed about critical events, such as maintenance requests or lease expirations.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Support online rent payment options, such as credit cards, debit card, net banking to improve payment convenience for tenants</a:t>
            </a:r>
            <a:endParaRPr lang="en-US" dirty="0"/>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Conclusion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Online Real Estate System is an important topic in the field of web development. Online Real Estate System can help property managers and real estate agents manage their properties and listings more efficiently.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Online Real Estate System enhances efficiency and convenience for both users and administrators. Users can easily find properties that meet their requirements, view their details, and make bookings with a few clicks. Admins can efficiently manage property listings, and ensure smooth operations.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US" sz="1800" dirty="0">
                <a:effectLst/>
                <a:latin typeface="Times New Roman" panose="02020603050405020304" pitchFamily="18" charset="0"/>
                <a:ea typeface="Calibri" panose="020F0502020204030204" pitchFamily="34" charset="0"/>
              </a:rPr>
              <a:t>the system provides a secure environment by implementing appropriate authentication and authorization mechanisms. It ensures the privacy and protection of user data. Overall, an Online Real Estate System is a valuable tool</a:t>
            </a:r>
            <a:endParaRPr lang="en-US" dirty="0"/>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References</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52520"/>
            <a:ext cx="10515600" cy="4351338"/>
          </a:xfrm>
        </p:spPr>
        <p:txBody>
          <a:bodyPr>
            <a:normAutofit fontScale="85000" lnSpcReduction="10000"/>
          </a:bodyPr>
          <a:lstStyle/>
          <a:p>
            <a:pPr marL="0" marR="0" indent="0" algn="just">
              <a:lnSpc>
                <a:spcPct val="150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"Real Estate Management System" by Shilpa S. Mane and Anjali P. Agrawal (International Journal of Innovative Research in Science, Engineering and Technology, 2014).</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 "Development of Web-based Real Estate Management System"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SeyedHadiSadeghian</a:t>
            </a:r>
            <a:r>
              <a:rPr lang="en-US" sz="1800" dirty="0">
                <a:effectLst/>
                <a:latin typeface="Calibri" panose="020F0502020204030204" pitchFamily="34" charset="0"/>
                <a:ea typeface="Calibri" panose="020F0502020204030204" pitchFamily="34" charset="0"/>
                <a:cs typeface="Times New Roman" panose="02020603050405020304" pitchFamily="18" charset="0"/>
              </a:rPr>
              <a:t>, Reza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Zare</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Ali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Hamidizadeh</a:t>
            </a:r>
            <a:r>
              <a:rPr lang="en-US" sz="1800" dirty="0">
                <a:effectLst/>
                <a:latin typeface="Calibri" panose="020F0502020204030204" pitchFamily="34" charset="0"/>
                <a:ea typeface="Calibri" panose="020F0502020204030204" pitchFamily="34" charset="0"/>
                <a:cs typeface="Times New Roman" panose="02020603050405020304" pitchFamily="18" charset="0"/>
              </a:rPr>
              <a:t> (2016 International Conference on Applied Research in Computer Science and Engineering, 2016).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"Real Estate Management System for Agents and Customers"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SerkanÖzcan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Zekiİlhan</a:t>
            </a:r>
            <a:r>
              <a:rPr lang="en-US" sz="1800" dirty="0">
                <a:effectLst/>
                <a:latin typeface="Calibri" panose="020F0502020204030204" pitchFamily="34" charset="0"/>
                <a:ea typeface="Calibri" panose="020F0502020204030204" pitchFamily="34" charset="0"/>
                <a:cs typeface="Times New Roman" panose="02020603050405020304" pitchFamily="18" charset="0"/>
              </a:rPr>
              <a:t>, and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FerdaNur</a:t>
            </a:r>
            <a:r>
              <a:rPr lang="en-US" sz="1800" dirty="0">
                <a:effectLst/>
                <a:latin typeface="Calibri" panose="020F0502020204030204" pitchFamily="34" charset="0"/>
                <a:ea typeface="Calibri" panose="020F0502020204030204" pitchFamily="34" charset="0"/>
                <a:cs typeface="Times New Roman" panose="02020603050405020304" pitchFamily="18" charset="0"/>
              </a:rPr>
              <a:t> Alpaslan (Journal of Theoretical and Applied Information Technology, 2017).</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"Design and Implementation of Real Estate Management System Based on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WebGIS</a:t>
            </a:r>
            <a:r>
              <a:rPr lang="en-US" sz="1800" dirty="0">
                <a:effectLst/>
                <a:latin typeface="Calibri" panose="020F0502020204030204" pitchFamily="34" charset="0"/>
                <a:ea typeface="Calibri" panose="020F0502020204030204" pitchFamily="34" charset="0"/>
                <a:cs typeface="Times New Roman" panose="02020603050405020304" pitchFamily="18" charset="0"/>
              </a:rPr>
              <a:t>" by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Xingwei</a:t>
            </a:r>
            <a:r>
              <a:rPr lang="en-US" sz="1800" dirty="0">
                <a:effectLst/>
                <a:latin typeface="Calibri" panose="020F0502020204030204" pitchFamily="34" charset="0"/>
                <a:ea typeface="Calibri" panose="020F0502020204030204" pitchFamily="34" charset="0"/>
                <a:cs typeface="Times New Roman" panose="02020603050405020304" pitchFamily="18" charset="0"/>
              </a:rPr>
              <a:t> Liu, Qianqian Jiang, and Wenliang Lu (2018 IEEE 3rd Advanced Information Technology, Electronic and Automation Control Conference, 2018).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"Development of Real Estate Management System for Effective Property Management" by Kalyan G. Mali and Dinesh R. Chaudhari (2019 International Conference on Electrical, Electronics, Materials Engineering, and Applied Sciences, 2019).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81717" y="2649071"/>
            <a:ext cx="5065059" cy="1323439"/>
          </a:xfrm>
          <a:prstGeom prst="rect">
            <a:avLst/>
          </a:prstGeom>
          <a:noFill/>
        </p:spPr>
        <p:txBody>
          <a:bodyPr wrap="square" rtlCol="0">
            <a:spAutoFit/>
          </a:bodyPr>
          <a:lstStyle/>
          <a:p>
            <a:r>
              <a:rPr lang="en-US" sz="8000" dirty="0">
                <a:latin typeface="Times New Roman" panose="02020603050405020304" pitchFamily="18" charset="0"/>
                <a:cs typeface="Times New Roman" panose="02020603050405020304" pitchFamily="18" charset="0"/>
              </a:rPr>
              <a:t>Thank You</a:t>
            </a:r>
            <a:endParaRPr lang="en-US" sz="8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Content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Introduction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Motivation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Problem Statement</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Objectives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Tools and Technology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Methodology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Applications</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Conclusion</a:t>
            </a: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rPr>
              <a:t>References</a:t>
            </a:r>
            <a:endParaRPr lang="en-US" dirty="0"/>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Introduction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sz="2000">
                <a:effectLst/>
                <a:latin typeface="Times New Roman" panose="02020603050405020304" pitchFamily="18" charset="0"/>
                <a:ea typeface="Calibri" panose="020F0502020204030204" pitchFamily="34" charset="0"/>
                <a:cs typeface="Times New Roman" panose="02020603050405020304" pitchFamily="18" charset="0"/>
              </a:rPr>
              <a:t>In recent years, the tendency of the number of financial institutions to include cryptocurrencies in their portfolios has accelerated. Cryptocurrencies are the first pure digital assets to be included by asset managers.</a:t>
            </a:r>
            <a:endParaRPr lang="en-US" sz="200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It is therefore important to summarise existing research papers and results on cryptocurrency trading, including available trading platforms, trading signals, trading strategy research and risk management.This website is an online real estate system to maintain all the property details online.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Cryptocurrencies have experienced broad market acceptance and fast development despite their recent conception. Many hedge funds and asset managers have begun to include cryptocurrency-related assets into their portfolios and trading strategies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The academic community has similarly spent considerable efforts in researching cryptocurrency trading. This paper seeks to provide a comprehensive survey of the research on cryptocurrency trading,</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sz="2000" dirty="0"/>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2694" y="349625"/>
            <a:ext cx="10515600" cy="1371599"/>
          </a:xfrm>
        </p:spPr>
        <p:txBody>
          <a:bodyPr/>
          <a:lstStyle/>
          <a:p>
            <a:pPr algn="ctr"/>
            <a:r>
              <a:rPr lang="en-US" dirty="0">
                <a:solidFill>
                  <a:schemeClr val="tx1"/>
                </a:solidFill>
                <a:latin typeface="Times New Roman" panose="02020603050405020304" pitchFamily="18" charset="0"/>
                <a:cs typeface="Times New Roman" panose="02020603050405020304" pitchFamily="18" charset="0"/>
              </a:rPr>
              <a:t>Motivation</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68854" y="2035100"/>
            <a:ext cx="11255188" cy="3765177"/>
          </a:xfrm>
        </p:spPr>
        <p:txBody>
          <a:bodyPr>
            <a:normAutofit lnSpcReduction="10000"/>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Many traders are motivated by the potential for significant profits. Cryptocurrencies have experienced rapid price appreciation in the past, and some traders hope to capitalize on price fluctuations to make money.</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Cryptocurrencies can serve as a way to diversify an investment portfolio. Diversification can help reduce risk by spreading investments across different asset classes.Sustainability: Going paperless with an online system contributes to environmental sustainability by reducing paper usage and the need for physical documentation</a:t>
            </a:r>
            <a:r>
              <a:rPr lang="en-US" sz="2000" dirty="0">
                <a:latin typeface="Times New Roman" panose="02020603050405020304" pitchFamily="18" charset="0"/>
                <a:ea typeface="Calibri" panose="020F0502020204030204" pitchFamily="34" charset="0"/>
                <a:cs typeface="Times New Roman" panose="02020603050405020304" pitchFamily="18" charset="0"/>
              </a:rPr>
              <a:t>.</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Cryptocurrency markets operate 24/7, and anyone with an internet connection can participate. This accessibility can be appealing to those looking to trade outside traditional market hours or across borders.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Major cryptocurrencies like Bitcoin and Ethereum are highly liquid, meaning they can be bought and sold quickly. This liquidity can make it easier to enter and exit positions.</a:t>
            </a:r>
            <a:endParaRPr lang="en-US" sz="2000" dirty="0">
              <a:latin typeface="Times New Roman" panose="02020603050405020304" pitchFamily="18"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Problem Statement</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70646" y="2151530"/>
            <a:ext cx="10681447" cy="3872753"/>
          </a:xfrm>
        </p:spPr>
        <p:txBody>
          <a:bodyPr>
            <a:normAutofit/>
          </a:bodyPr>
          <a:lstStyle/>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Malware: The first of them were created at the time of the advent of electronic payment systems. Now their counterparts are adapted to the cryptocurrency market and can be activated wherever such an opportunity arises.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Hackers Attack: Cyberattacks are the second largest problem and a frequent occurrence in the world of developing cryptocurrencies.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Volatility=Volatility: The unpredictable jumps in the exchange rate are partly due to the limited release of the “king of cryptocurrencies” – 21 million bitcoins. Each of them is growing daily in price, increasing demand.</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Energy consumption: Bitcoin's proof-of-work consensus algorithm requires a significant amount of energy to maintain the network, raising concerns about its environmental impact.</a:t>
            </a:r>
            <a:endParaRPr lang="en-US" sz="2000" dirty="0">
              <a:latin typeface="Times New Roman" panose="02020603050405020304" pitchFamily="18"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Objective</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825624"/>
            <a:ext cx="10515600" cy="5032375"/>
          </a:xfrm>
        </p:spPr>
        <p:txBody>
          <a:bodyPr>
            <a:normAutofit lnSpcReduction="20000"/>
          </a:bodyPr>
          <a:lstStyle/>
          <a:p>
            <a:pPr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Wallet Services: If applicable, offer cryptocurrency wallet services for users to securely store and manage their digital assets. This may include both hot wallets (online) and cold wallets (offline).</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Trading Platform: If the website facilitates cryptocurrency trading, create a user-friendly platform with features like order placement, chart analysis, and portfolio tracking. Ensure security measures are in place to protect user funds.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Market Data and Analysis: Offer real-time and historical data on cryptocurrency prices, market capitalization, trading volumes, and other relevant metrics. Additionally, provide analysis and insights into market trends.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pPr>
            <a:r>
              <a:rPr lang="en-US" sz="2000" dirty="0">
                <a:latin typeface="Times New Roman" panose="02020603050405020304" pitchFamily="18" charset="0"/>
              </a:rPr>
              <a:t>Market Data and Analysis: Offer real-time and historical data on cryptocurrency prices, market capitalization, trading volumes, and other relevant metrics. Additionally, provide analysis and insights into market trends.</a:t>
            </a:r>
            <a:endParaRPr lang="en-US" sz="2000" dirty="0">
              <a:latin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marL="0" marR="0" algn="ctr">
              <a:lnSpc>
                <a:spcPct val="150000"/>
              </a:lnSpc>
              <a:spcBef>
                <a:spcPts val="0"/>
              </a:spcBef>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r>
              <a:rPr lang="en-US" sz="4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Literature Review</a:t>
            </a:r>
            <a:endParaRPr lang="en-US" sz="49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A literature review of real estate management systems encompasses an examination of existing research, academic papers, and industry publications related to the topic. While I can provide a general overview of some key points, please note that conducting a comprehensive literature review requires access to a wide range of sources and in-depth analysis.</a:t>
            </a:r>
            <a:endParaRPr lang="en-US" sz="20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 Role of Technology in Real Estate Management: - Technology has transformed the real estate industry by improving efficiency, reducing costs, and enhancing decision-making processes</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Features and Functionalities of Real Estate Management Systems: - Property Listing and Marketing: Effective online property listing platforms with detailed property information, images, and virtual tours are crucial for attracting potential buyers or tenants. </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tx1"/>
                </a:solidFill>
                <a:latin typeface="Times New Roman" panose="02020603050405020304" pitchFamily="18" charset="0"/>
                <a:cs typeface="Times New Roman" panose="02020603050405020304" pitchFamily="18" charset="0"/>
              </a:rPr>
              <a:t>Technology</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Website: A user-friendly website for property listings, management, and user interaction based on HTML, CSS and Java Script.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Database Management: Relational Database Management system (RDBMS) like MySQL for storing property data and user information.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Property Listings: Tools for uploading, and searching property listings, include high-quality images and property details.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Feedback and Reviews: Enable users to leave reviews and feedback about properties and services.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US" dirty="0"/>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Methodology</a:t>
            </a:r>
            <a:br>
              <a:rPr lang="en-US"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br>
            <a:endParaRPr lang="en-US" dirty="0">
              <a:solidFill>
                <a:srgbClr val="FF0000"/>
              </a:solidFill>
            </a:endParaRPr>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Efficiency and Time Savings: The real estate properties have always been a point of interest among the people and after technological revolution people have started trading properties over the internet. Due to the advantage of large data storage and easy access people can now easily browse through wide range of properties easily over the internet with minimal effort and then can invest or buy more conveniently. An online real estate management system automates many manual tasks, such as rent collection, maintenance requests, and document management, which saves property managers and landlords a significant amount of time.</a:t>
            </a:r>
            <a:endParaRPr lang="en-IN"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Market Insights: The investment can help the investors, developers, and stack</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holders make appointment, secure payments and automated document management.</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Sustainability: Going paperless with an online system contributes to environmental</a:t>
            </a:r>
            <a:r>
              <a:rPr lang="en-IN" sz="1800" dirty="0">
                <a:latin typeface="Calibri" panose="020F0502020204030204" pitchFamily="34" charset="0"/>
                <a:ea typeface="Times New Roman" panose="02020603050405020304" pitchFamily="18" charset="0"/>
                <a:cs typeface="Times New Roman" panose="02020603050405020304" pitchFamily="18" charset="0"/>
              </a:rPr>
              <a:t> </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sustainability by reducing paper usage and the need for physical documentation.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6000"/>
              </a:lnSpc>
              <a:spcAft>
                <a:spcPts val="800"/>
              </a:spcAft>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2" descr="File:SRMSIMS-logo.png - Wikimedia Commons"/>
          <p:cNvPicPr>
            <a:picLocks noChangeAspect="1" noChangeArrowheads="1"/>
          </p:cNvPicPr>
          <p:nvPr/>
        </p:nvPicPr>
        <p:blipFill>
          <a:blip r:embed="rId1" cstate="print"/>
          <a:srcRect/>
          <a:stretch>
            <a:fillRect/>
          </a:stretch>
        </p:blipFill>
        <p:spPr bwMode="auto">
          <a:xfrm>
            <a:off x="9940832" y="230188"/>
            <a:ext cx="1936800" cy="637675"/>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8498</Words>
  <Application>WPS Presentation</Application>
  <PresentationFormat>Widescreen</PresentationFormat>
  <Paragraphs>103</Paragraphs>
  <Slides>13</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13</vt:i4>
      </vt:variant>
    </vt:vector>
  </HeadingPairs>
  <TitlesOfParts>
    <vt:vector size="25" baseType="lpstr">
      <vt:lpstr>Arial</vt:lpstr>
      <vt:lpstr>SimSun</vt:lpstr>
      <vt:lpstr>Wingdings</vt:lpstr>
      <vt:lpstr>Times New Roman</vt:lpstr>
      <vt:lpstr>Symbol</vt:lpstr>
      <vt:lpstr>Calibri</vt:lpstr>
      <vt:lpstr>Microsoft YaHei</vt:lpstr>
      <vt:lpstr>Arial Unicode MS</vt:lpstr>
      <vt:lpstr>Calibri Light</vt:lpstr>
      <vt:lpstr>Bahnschrift Light SemiCondensed</vt:lpstr>
      <vt:lpstr>Tahoma</vt:lpstr>
      <vt:lpstr>Office Theme</vt:lpstr>
      <vt:lpstr>Shri Ram Murti Smarak College of Engineering, Technology and Research</vt:lpstr>
      <vt:lpstr>Content</vt:lpstr>
      <vt:lpstr>Introduction</vt:lpstr>
      <vt:lpstr>Motivation</vt:lpstr>
      <vt:lpstr>Problem Statement</vt:lpstr>
      <vt:lpstr>Objective</vt:lpstr>
      <vt:lpstr>  Literature Review</vt:lpstr>
      <vt:lpstr>Technology</vt:lpstr>
      <vt:lpstr>Methodology </vt:lpstr>
      <vt:lpstr>Application</vt:lpstr>
      <vt:lpstr>Conclusion</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Shri Ram Murti Smarak College of Engineering, Technology and Research</dc:title>
  <dc:creator>Sanjana Rana</dc:creator>
  <cp:lastModifiedBy>Ideapad</cp:lastModifiedBy>
  <cp:revision>14</cp:revision>
  <dcterms:created xsi:type="dcterms:W3CDTF">2023-11-21T06:17:00Z</dcterms:created>
  <dcterms:modified xsi:type="dcterms:W3CDTF">2024-02-06T08:19:01Z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F37CBD163D7D4F2AA9702E4DDA2FCB85</vt:lpwstr>
  </property>
  <property fmtid="{D5CDD505-2E9C-101B-9397-08002B2CF9AE}" pid="3" name="KSOProductBuildVer">
    <vt:lpwstr>1033-11.2.0.11225</vt:lpwstr>
  </property>
</Properties>
</file>