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3" r:id="rId7"/>
    <p:sldId id="267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07" autoAdjust="0"/>
  </p:normalViewPr>
  <p:slideViewPr>
    <p:cSldViewPr showGuide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18EBC-2DC5-4C09-9669-45A7D7E91EE9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684F1-EB13-46FD-B711-32BE3C1ACF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147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84F1-EB13-46FD-B711-32BE3C1ACF7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881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84F1-EB13-46FD-B711-32BE3C1ACF7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340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84F1-EB13-46FD-B711-32BE3C1ACF7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82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F957-720A-46D1-B6D8-31AC93EC341D}" type="datetime1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99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6533-E4AD-4987-BA5C-C562A70477DA}" type="datetime1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09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EC05-2B36-45F6-9AF7-896873FAF4EC}" type="datetime1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8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F6B8-6CCD-44CC-8EC5-043D277CA19F}" type="datetime1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9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C587-0215-4971-ABD6-A9B296FADFC5}" type="datetime1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01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C3C5-6506-4004-90C8-853C8000AD4F}" type="datetime1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9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A149-89AF-4249-A190-B08CE9B77B93}" type="datetime1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50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2C21-DE4D-4A8B-8566-F6FBC2D841AB}" type="datetime1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2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4A39-B939-4A3A-981F-04E9BB681A6E}" type="datetime1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8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73B6-0314-4191-A59B-B5946D6514BF}" type="datetime1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71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6270-A361-43A7-B7D5-A941C3B6F275}" type="datetime1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79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F0B86-2AD8-4CE1-A8F3-B9AA024661FF}" type="datetime1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6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2636244"/>
            <a:ext cx="7772400" cy="1377081"/>
          </a:xfrm>
        </p:spPr>
        <p:txBody>
          <a:bodyPr>
            <a:normAutofit fontScale="90000"/>
          </a:bodyPr>
          <a:lstStyle/>
          <a:p>
            <a:r>
              <a:rPr lang="en-US">
                <a:latin typeface="Aptos" panose="020B0004020202020204" pitchFamily="34" charset="0"/>
              </a:rPr>
              <a:t>Customer Churn Prediction Project</a:t>
            </a:r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71600" y="4510488"/>
            <a:ext cx="6400800" cy="1981200"/>
          </a:xfrm>
        </p:spPr>
        <p:txBody>
          <a:bodyPr>
            <a:normAutofit/>
          </a:bodyPr>
          <a:lstStyle/>
          <a:p>
            <a:r>
              <a:rPr lang="en-US" b="1"/>
              <a:t>Pratyush Jaitely- RA2311027010072 </a:t>
            </a:r>
          </a:p>
          <a:p>
            <a:r>
              <a:rPr lang="en-US" b="1"/>
              <a:t>Aryan Nair- RA2311027010075</a:t>
            </a:r>
          </a:p>
          <a:p>
            <a:r>
              <a:rPr lang="en-US" b="1"/>
              <a:t>Srijan Ghosh - RA2311027010070</a:t>
            </a:r>
          </a:p>
          <a:p>
            <a:endParaRPr lang="en-US" dirty="0"/>
          </a:p>
        </p:txBody>
      </p:sp>
      <p:pic>
        <p:nvPicPr>
          <p:cNvPr id="8" name="image2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182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1726804" y="449007"/>
            <a:ext cx="6172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ptos" panose="020B0004020202020204" pitchFamily="34" charset="0"/>
              </a:rPr>
              <a:t>SRM INSTITUTE OF SCIENCE AND TECHNOLOGY </a:t>
            </a:r>
            <a:endParaRPr lang="en-US" dirty="0">
              <a:latin typeface="Aptos" panose="020B0004020202020204" pitchFamily="34" charset="0"/>
            </a:endParaRPr>
          </a:p>
          <a:p>
            <a:pPr algn="ctr"/>
            <a:r>
              <a:rPr lang="en-US" b="1" dirty="0">
                <a:latin typeface="Aptos" panose="020B0004020202020204" pitchFamily="34" charset="0"/>
              </a:rPr>
              <a:t>FACULTY OF ENGINEERING AND TECHNOLOGY</a:t>
            </a:r>
            <a:endParaRPr lang="en-US" dirty="0">
              <a:latin typeface="Aptos" panose="020B0004020202020204" pitchFamily="34" charset="0"/>
            </a:endParaRPr>
          </a:p>
          <a:p>
            <a:pPr algn="ctr"/>
            <a:r>
              <a:rPr lang="en-US" b="1" dirty="0">
                <a:latin typeface="Aptos" panose="020B0004020202020204" pitchFamily="34" charset="0"/>
              </a:rPr>
              <a:t>DEPARTMENT OF DATA SCIENCE AND BUSINESS SYSTEMS</a:t>
            </a:r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9B141C-7A61-4573-AE42-A5881BFF3D77}"/>
              </a:ext>
            </a:extLst>
          </p:cNvPr>
          <p:cNvSpPr txBox="1"/>
          <p:nvPr/>
        </p:nvSpPr>
        <p:spPr>
          <a:xfrm>
            <a:off x="1347470" y="1897580"/>
            <a:ext cx="66044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effectLst/>
                <a:latin typeface="Aptos" panose="020B00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21CSS202T FUNDAMENTALS OF DATA SCIENCE</a:t>
            </a:r>
            <a:r>
              <a:rPr lang="en-US" sz="1800" spc="-440" dirty="0">
                <a:effectLst/>
                <a:latin typeface="Aptos" panose="020B00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  </a:t>
            </a:r>
            <a:endParaRPr lang="en-IN" sz="1800" dirty="0">
              <a:effectLst/>
              <a:latin typeface="Aptos" panose="020B0004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algn="ctr"/>
            <a:r>
              <a:rPr lang="en-US" sz="2400" b="1" dirty="0">
                <a:latin typeface="Aptos" panose="020B0004020202020204" pitchFamily="34" charset="0"/>
                <a:cs typeface="Arial" panose="020B0604020202020204" pitchFamily="34" charset="0"/>
              </a:rPr>
              <a:t>- </a:t>
            </a:r>
            <a:r>
              <a:rPr lang="en-US" sz="2400" b="1" i="0" dirty="0">
                <a:effectLst/>
                <a:latin typeface="Aptos" panose="020B0004020202020204" pitchFamily="34" charset="0"/>
                <a:cs typeface="Arial" panose="020B0604020202020204" pitchFamily="34" charset="0"/>
              </a:rPr>
              <a:t>Project Review </a:t>
            </a:r>
            <a:r>
              <a:rPr lang="en-US" sz="2400" b="1" dirty="0">
                <a:latin typeface="Aptos" panose="020B0004020202020204" pitchFamily="34" charset="0"/>
                <a:cs typeface="Arial" panose="020B0604020202020204" pitchFamily="34" charset="0"/>
              </a:rPr>
              <a:t>2</a:t>
            </a:r>
            <a:endParaRPr lang="en-US" sz="2400" b="1" i="0" dirty="0">
              <a:effectLst/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303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7D34E-EF3F-029C-1983-FD49C2C65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2743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8800">
                <a:solidFill>
                  <a:srgbClr val="FF0000"/>
                </a:solidFill>
                <a:latin typeface="Aptos" panose="020B00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133665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</a:t>
            </a:r>
            <a:r>
              <a:rPr lang="en-US" dirty="0">
                <a:latin typeface="Aptos" panose="020B0004020202020204" pitchFamily="34" charset="0"/>
              </a:rP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               </a:t>
            </a:r>
            <a:endParaRPr lang="en-US" dirty="0">
              <a:latin typeface="Aptos" panose="020B0004020202020204" pitchFamily="34" charset="0"/>
            </a:endParaRPr>
          </a:p>
          <a:p>
            <a:pPr lvl="0"/>
            <a:r>
              <a:rPr lang="en-IN" dirty="0">
                <a:latin typeface="Aptos" panose="020B0004020202020204" pitchFamily="34" charset="0"/>
              </a:rPr>
              <a:t>Abstract</a:t>
            </a:r>
          </a:p>
          <a:p>
            <a:pPr lvl="0"/>
            <a:r>
              <a:rPr lang="en-US" dirty="0">
                <a:latin typeface="Aptos" panose="020B0004020202020204" pitchFamily="34" charset="0"/>
              </a:rPr>
              <a:t>Objectives </a:t>
            </a:r>
            <a:endParaRPr lang="en-IN" dirty="0">
              <a:latin typeface="Aptos" panose="020B0004020202020204" pitchFamily="34" charset="0"/>
            </a:endParaRPr>
          </a:p>
          <a:p>
            <a:pPr lvl="0"/>
            <a:r>
              <a:rPr lang="en-US" dirty="0">
                <a:latin typeface="Aptos" panose="020B0004020202020204" pitchFamily="34" charset="0"/>
              </a:rPr>
              <a:t>Architecture diagram</a:t>
            </a:r>
          </a:p>
          <a:p>
            <a:pPr lvl="0"/>
            <a:r>
              <a:rPr lang="en-US" dirty="0">
                <a:latin typeface="Aptos" panose="020B0004020202020204" pitchFamily="34" charset="0"/>
              </a:rPr>
              <a:t>Sample Dataset</a:t>
            </a:r>
          </a:p>
          <a:p>
            <a:pPr lvl="0"/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image2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53353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59821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99D0D-8003-708E-64F8-302AB0A84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latin typeface="Aptos" panose="020B0004020202020204" pitchFamily="34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9A742-F1E4-6072-C700-AC7492331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900" dirty="0"/>
              <a:t>This project addresses the critical issue of customer churn in telecom companies, aiming to develop a predictive model using historical customer data. Key features like usage patterns, billing information, and </a:t>
            </a:r>
            <a:r>
              <a:rPr lang="en-US" sz="1900" b="1" dirty="0"/>
              <a:t>customer demographics are analyzed to identify users at risk of leaving the service. </a:t>
            </a:r>
          </a:p>
          <a:p>
            <a:pPr marL="0" indent="0" algn="just">
              <a:buNone/>
            </a:pPr>
            <a:r>
              <a:rPr lang="en-US" sz="1900" dirty="0"/>
              <a:t>The model utilizes various machine learning </a:t>
            </a:r>
            <a:r>
              <a:rPr lang="en-US" sz="1900" b="1" dirty="0"/>
              <a:t>techniques</a:t>
            </a:r>
            <a:r>
              <a:rPr lang="en-US" sz="1900" dirty="0"/>
              <a:t>, including Decision Tree Classifier, Random Forest Classifier, K-Nearest Neighbors (KNN), Support Vector Classifier (SVC), Multi-Layer Perceptron (MLP), AdaBoost, Gradient Boosting, Extra Trees, Logistic Regression. </a:t>
            </a:r>
          </a:p>
          <a:p>
            <a:pPr marL="0" indent="0" algn="just">
              <a:buNone/>
            </a:pPr>
            <a:r>
              <a:rPr lang="en-US" sz="1900" dirty="0"/>
              <a:t>Preprocessing steps involve </a:t>
            </a:r>
            <a:r>
              <a:rPr lang="en-US" sz="1900" b="1" dirty="0"/>
              <a:t>standardizing data </a:t>
            </a:r>
            <a:r>
              <a:rPr lang="en-US" sz="1900" dirty="0"/>
              <a:t>with `</a:t>
            </a:r>
            <a:r>
              <a:rPr lang="en-US" sz="1900" dirty="0" err="1"/>
              <a:t>StandardScaler</a:t>
            </a:r>
            <a:r>
              <a:rPr lang="en-US" sz="1900" dirty="0"/>
              <a:t>` and </a:t>
            </a:r>
            <a:r>
              <a:rPr lang="en-US" sz="1900" b="1" dirty="0"/>
              <a:t>encoding categorical variables </a:t>
            </a:r>
            <a:r>
              <a:rPr lang="en-US" sz="1900" dirty="0"/>
              <a:t>using `</a:t>
            </a:r>
            <a:r>
              <a:rPr lang="en-US" sz="1900" dirty="0" err="1"/>
              <a:t>LabelEncoder</a:t>
            </a:r>
            <a:r>
              <a:rPr lang="en-US" sz="1900" dirty="0"/>
              <a:t>`. The dataset is split into training and testing sets with `</a:t>
            </a:r>
            <a:r>
              <a:rPr lang="en-US" sz="1900" dirty="0" err="1"/>
              <a:t>train_test_split</a:t>
            </a:r>
            <a:r>
              <a:rPr lang="en-US" sz="1900" dirty="0"/>
              <a:t>`, and </a:t>
            </a:r>
            <a:r>
              <a:rPr lang="en-US" sz="1900" b="1" dirty="0"/>
              <a:t>model performance </a:t>
            </a:r>
            <a:r>
              <a:rPr lang="en-US" sz="1900" dirty="0"/>
              <a:t>is evaluated using metrics such as accuracy, recall, precision, F1-score, ROC curve, and confusion matrix. By leveraging these models and metrics, the project aims to deliver </a:t>
            </a:r>
            <a:r>
              <a:rPr lang="en-US" sz="1900" b="1" dirty="0"/>
              <a:t>data-driven insights</a:t>
            </a:r>
            <a:r>
              <a:rPr lang="en-US" sz="1900" dirty="0"/>
              <a:t> to help telecom companies implement effective retention strategies and reduce churn.</a:t>
            </a:r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298839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FFB7C-75F0-905E-C173-634EC735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30629"/>
            <a:ext cx="8229600" cy="1143000"/>
          </a:xfrm>
        </p:spPr>
        <p:txBody>
          <a:bodyPr/>
          <a:lstStyle/>
          <a:p>
            <a:r>
              <a:rPr lang="en-IN">
                <a:latin typeface="Aptos" panose="020B0004020202020204" pitchFamily="34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E550A-C9C3-55B9-B81C-27C0857DE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Autofit/>
          </a:bodyPr>
          <a:lstStyle/>
          <a:p>
            <a:r>
              <a:rPr lang="en-US" sz="2300" b="1" dirty="0">
                <a:latin typeface="Aptos" panose="020B0004020202020204" pitchFamily="34" charset="0"/>
              </a:rPr>
              <a:t>Identify Customer Churn</a:t>
            </a:r>
            <a:r>
              <a:rPr lang="en-US" sz="2300" dirty="0">
                <a:latin typeface="Aptos" panose="020B0004020202020204" pitchFamily="34" charset="0"/>
              </a:rPr>
              <a:t>: Develop a predictive model to identify customers at risk of leaving the telecom service</a:t>
            </a:r>
          </a:p>
          <a:p>
            <a:r>
              <a:rPr lang="en-US" sz="2300" b="1" dirty="0">
                <a:latin typeface="Aptos" panose="020B0004020202020204" pitchFamily="34" charset="0"/>
              </a:rPr>
              <a:t>Leverage Customer Data</a:t>
            </a:r>
            <a:r>
              <a:rPr lang="en-US" sz="2300" dirty="0">
                <a:latin typeface="Aptos" panose="020B0004020202020204" pitchFamily="34" charset="0"/>
              </a:rPr>
              <a:t>: Utilize historical customer data, including usage patterns, billing information, and demographics, to improve prediction accuracy.</a:t>
            </a:r>
          </a:p>
          <a:p>
            <a:r>
              <a:rPr lang="en-US" sz="2300" b="1" dirty="0">
                <a:latin typeface="Aptos" panose="020B0004020202020204" pitchFamily="34" charset="0"/>
              </a:rPr>
              <a:t>Generate Data-Driven Insights</a:t>
            </a:r>
            <a:r>
              <a:rPr lang="en-US" sz="2300" dirty="0">
                <a:latin typeface="Aptos" panose="020B0004020202020204" pitchFamily="34" charset="0"/>
              </a:rPr>
              <a:t>: Provide insights that telecom companies can use to understand customer behavior and factors influencing churn.</a:t>
            </a:r>
          </a:p>
          <a:p>
            <a:r>
              <a:rPr lang="en-US" sz="2300" b="1" dirty="0">
                <a:latin typeface="Aptos" panose="020B0004020202020204" pitchFamily="34" charset="0"/>
              </a:rPr>
              <a:t>Support Targeted Retention Strategies</a:t>
            </a:r>
            <a:r>
              <a:rPr lang="en-US" sz="2300" dirty="0">
                <a:latin typeface="Aptos" panose="020B0004020202020204" pitchFamily="34" charset="0"/>
              </a:rPr>
              <a:t>: Enable companies to implement focused retention strategies to reduce customer churn rates.</a:t>
            </a:r>
          </a:p>
          <a:p>
            <a:r>
              <a:rPr lang="en-US" sz="2300" b="1" dirty="0">
                <a:latin typeface="Aptos" panose="020B0004020202020204" pitchFamily="34" charset="0"/>
              </a:rPr>
              <a:t>Enhance Customer Loyalty</a:t>
            </a:r>
            <a:r>
              <a:rPr lang="en-US" sz="2300" dirty="0">
                <a:latin typeface="Aptos" panose="020B0004020202020204" pitchFamily="34" charset="0"/>
              </a:rPr>
              <a:t>: Help increase customer loyalty and retention through proactive interventions based on model predictions</a:t>
            </a:r>
            <a:endParaRPr lang="en-IN" sz="23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407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A5ED2-7B0A-AB14-CD7F-16815AF52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>
                <a:latin typeface="Aptos" panose="020B0004020202020204" pitchFamily="34" charset="0"/>
              </a:rPr>
              <a:t>Architecture Diagram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BC183F5-BB72-B433-F04D-102655AA5B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0120" y="762000"/>
            <a:ext cx="8075220" cy="5943600"/>
          </a:xfrm>
        </p:spPr>
      </p:pic>
    </p:spTree>
    <p:extLst>
      <p:ext uri="{BB962C8B-B14F-4D97-AF65-F5344CB8AC3E}">
        <p14:creationId xmlns:p14="http://schemas.microsoft.com/office/powerpoint/2010/main" val="24892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CC922-1235-BC04-C266-300C83A43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>
                <a:latin typeface="Aptos" panose="020B0004020202020204" pitchFamily="34" charset="0"/>
              </a:rPr>
              <a:t>Dataset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9360F-DD6F-5BD1-3526-453F9C919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762000"/>
            <a:ext cx="8382000" cy="5943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The dataset used in this project </a:t>
            </a:r>
            <a:r>
              <a:rPr lang="en-US" sz="2000" b="1" dirty="0"/>
              <a:t>contains 7043 entries</a:t>
            </a:r>
            <a:r>
              <a:rPr lang="en-US" sz="2000" dirty="0"/>
              <a:t>, each representing a customer from a telecom company. It includes various columns that capture demographic information, service usage, and billing details. The columns are as follows: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 err="1"/>
              <a:t>customerID</a:t>
            </a:r>
            <a:r>
              <a:rPr lang="en-US" sz="2000" dirty="0"/>
              <a:t>: A unique identifier for each customer.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gender</a:t>
            </a:r>
            <a:r>
              <a:rPr lang="en-US" sz="2000" dirty="0"/>
              <a:t>: Gender of the customer (Male or Female).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 err="1"/>
              <a:t>SeniorCitizen</a:t>
            </a:r>
            <a:r>
              <a:rPr lang="en-US" sz="2000" dirty="0"/>
              <a:t>: Indicates whether the customer is a senior citizen (1) or not (0).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Partner</a:t>
            </a:r>
            <a:r>
              <a:rPr lang="en-US" sz="2000" dirty="0"/>
              <a:t>: Specifies if the customer has a partner (Yes or No).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Dependents</a:t>
            </a:r>
            <a:r>
              <a:rPr lang="en-US" sz="2000" dirty="0"/>
              <a:t>: Indicates if the customer has dependents (Yes or No).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tenure</a:t>
            </a:r>
            <a:r>
              <a:rPr lang="en-US" sz="2000" dirty="0"/>
              <a:t>: The number of months the customer has been with the company.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 err="1"/>
              <a:t>PhoneService</a:t>
            </a:r>
            <a:r>
              <a:rPr lang="en-US" sz="2000" dirty="0"/>
              <a:t>: Specifies if the customer has phone service (Yes or No).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 err="1"/>
              <a:t>MultipleLines</a:t>
            </a:r>
            <a:r>
              <a:rPr lang="en-US" sz="2000" dirty="0"/>
              <a:t>: Indicates if the customer has multiple phone lines (Yes or No).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 err="1"/>
              <a:t>InternetService</a:t>
            </a:r>
            <a:r>
              <a:rPr lang="en-US" sz="2000" dirty="0"/>
              <a:t>: Type of internet service (DSL, Fiber optic, or No).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 err="1"/>
              <a:t>OnlineSecurity</a:t>
            </a:r>
            <a:r>
              <a:rPr lang="en-US" sz="2000" dirty="0"/>
              <a:t>: Specifies if the customer has online security service (Yes or No).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81801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CC922-1235-BC04-C266-300C83A43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>
                <a:latin typeface="Aptos" panose="020B0004020202020204" pitchFamily="34" charset="0"/>
              </a:rPr>
              <a:t>Dataset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9360F-DD6F-5BD1-3526-453F9C919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92277"/>
            <a:ext cx="8458200" cy="586740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900" b="1" dirty="0" err="1"/>
              <a:t>OnlineBackup</a:t>
            </a:r>
            <a:r>
              <a:rPr lang="en-US" sz="1900" dirty="0"/>
              <a:t>: Indicates if the customer has online backup service (Yes or No).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 err="1"/>
              <a:t>DeviceProtection</a:t>
            </a:r>
            <a:r>
              <a:rPr lang="en-US" sz="1900" dirty="0"/>
              <a:t>: Specifies if the customer has device protection (Yes or No).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 err="1"/>
              <a:t>TechSupport</a:t>
            </a:r>
            <a:r>
              <a:rPr lang="en-US" sz="1900" dirty="0"/>
              <a:t>: Indicates if the customer has technical support service (Yes or No).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 err="1"/>
              <a:t>StreamingTV</a:t>
            </a:r>
            <a:r>
              <a:rPr lang="en-US" sz="1900" dirty="0"/>
              <a:t>: Specifies if the customer has streaming TV service (Yes or No).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 err="1"/>
              <a:t>StreamingMovies</a:t>
            </a:r>
            <a:r>
              <a:rPr lang="en-US" sz="1900" dirty="0"/>
              <a:t>: Indicates if the customer has streaming movie service (Yes or No).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Contract</a:t>
            </a:r>
            <a:r>
              <a:rPr lang="en-US" sz="1900" dirty="0"/>
              <a:t>: The type of contract the customer has (Month-to-month, One year, or Two years).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 err="1"/>
              <a:t>PaperlessBilling</a:t>
            </a:r>
            <a:r>
              <a:rPr lang="en-US" sz="1900" dirty="0"/>
              <a:t>: Specifies if the customer uses paperless billing (Yes or No).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 err="1"/>
              <a:t>PaymentMethod</a:t>
            </a:r>
            <a:r>
              <a:rPr lang="en-US" sz="1900" dirty="0"/>
              <a:t>: The payment method used by the customer (Electronic check, Mailed check, Bank transfer, or Credit card).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 err="1"/>
              <a:t>MonthlyCharges</a:t>
            </a:r>
            <a:r>
              <a:rPr lang="en-US" sz="1900" dirty="0"/>
              <a:t>: The monthly charges for the customer.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 err="1"/>
              <a:t>TotalCharges</a:t>
            </a:r>
            <a:r>
              <a:rPr lang="en-US" sz="1900" dirty="0"/>
              <a:t>: The total amount charged to the customer.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Churn</a:t>
            </a:r>
            <a:r>
              <a:rPr lang="en-US" sz="1900" dirty="0"/>
              <a:t>: The target variable indicating whether the customer has churned (Yes or No).</a:t>
            </a:r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928635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70E91-EFCA-EA01-81A8-EB5276402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>
                <a:latin typeface="Aptos" panose="020B0004020202020204" pitchFamily="34" charset="0"/>
              </a:rPr>
              <a:t>Sample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10B462-411E-5086-2556-AF9D14CD0D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163" y="983226"/>
            <a:ext cx="4517673" cy="4525963"/>
          </a:xfrm>
        </p:spPr>
      </p:pic>
    </p:spTree>
    <p:extLst>
      <p:ext uri="{BB962C8B-B14F-4D97-AF65-F5344CB8AC3E}">
        <p14:creationId xmlns:p14="http://schemas.microsoft.com/office/powerpoint/2010/main" val="2863534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A35752-BC44-739B-6D82-138C15E307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6000"/>
            <a:ext cx="8229600" cy="3168737"/>
          </a:xfrm>
        </p:spPr>
      </p:pic>
    </p:spTree>
    <p:extLst>
      <p:ext uri="{BB962C8B-B14F-4D97-AF65-F5344CB8AC3E}">
        <p14:creationId xmlns:p14="http://schemas.microsoft.com/office/powerpoint/2010/main" val="3849361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685</Words>
  <Application>Microsoft Office PowerPoint</Application>
  <PresentationFormat>On-screen Show (4:3)</PresentationFormat>
  <Paragraphs>57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Arial</vt:lpstr>
      <vt:lpstr>Calibri</vt:lpstr>
      <vt:lpstr>Office Theme</vt:lpstr>
      <vt:lpstr>Customer Churn Prediction Project</vt:lpstr>
      <vt:lpstr>      Table of contents</vt:lpstr>
      <vt:lpstr>Abstract</vt:lpstr>
      <vt:lpstr>Objectives</vt:lpstr>
      <vt:lpstr>Architecture Diagram</vt:lpstr>
      <vt:lpstr>Dataset variables</vt:lpstr>
      <vt:lpstr>Dataset variables</vt:lpstr>
      <vt:lpstr>Sample dataset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 of Project&gt;</dc:title>
  <dc:creator>Rajasekar</dc:creator>
  <cp:lastModifiedBy>Tori Choudhury</cp:lastModifiedBy>
  <cp:revision>22</cp:revision>
  <dcterms:created xsi:type="dcterms:W3CDTF">2020-05-13T07:00:09Z</dcterms:created>
  <dcterms:modified xsi:type="dcterms:W3CDTF">2024-10-07T15:31:07Z</dcterms:modified>
</cp:coreProperties>
</file>