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ee4fafb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ee4fafb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ee4fafb6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ee4fafb6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ee4fafb6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ee4fafb6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ee4fafb6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ee4fafb6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ee4fafb6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ee4fafb6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The company is experiencing high employee attrition, which is impacting productivity and increasing recruitment costs.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Certain departments, such as Finance and HR, show higher attrition rates compared to others.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Employee engagement, career growth, and work-life balance are key factors affecting retention.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Location-specific challenges are contributing to inconsistent attrition patterns across cities.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Lack of actionable insights is delaying management’s response to workforce issues.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04925" y="195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21900" y="1170812"/>
            <a:ext cx="8368200" cy="307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40%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of employees have left the organization.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Sales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has the highest attrition rate at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54.55%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which is a major concern.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❖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HR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Marketing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have moderate attrition.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❖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Delhi (45%)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Hyderabad (43.75%)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are struggling with higher attrition.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❖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Mumbai (25%)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is doing relatively better and could be a model to study.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❖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Tenure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has a strong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negative correlation (-0.894)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with attrition → employees with longer tenure are less likely to leave.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Engagement Score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shows a small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positive correlation (0.0787)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→ better engagement slightly helps retention.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Snapshots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 title="Screenshot 2025-09-14 at 12.51.2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50" y="1278950"/>
            <a:ext cx="8603150" cy="3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Organize regular feedback sessions, wellness activities, and training opportunities to boost morale.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Offer flexible working hours, remote work options, and mental health support.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Develop location-specific policies as attrition rates vary between cities like Delhi, Bangalore, and Mumbai.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Continuously track engagement scores, tenure, and performance to predict attrition.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Monitor and manage workload distribution.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35">
                <a:latin typeface="Arial"/>
                <a:ea typeface="Arial"/>
                <a:cs typeface="Arial"/>
                <a:sym typeface="Arial"/>
              </a:rPr>
              <a:t>Month 1:</a:t>
            </a:r>
            <a:endParaRPr b="1"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Char char="●"/>
            </a:pPr>
            <a:r>
              <a:rPr lang="en" sz="1235">
                <a:latin typeface="Arial"/>
                <a:ea typeface="Arial"/>
                <a:cs typeface="Arial"/>
                <a:sym typeface="Arial"/>
              </a:rPr>
              <a:t>Collect feedback from employees via surveys.</a:t>
            </a:r>
            <a:br>
              <a:rPr lang="en" sz="1235">
                <a:latin typeface="Arial"/>
                <a:ea typeface="Arial"/>
                <a:cs typeface="Arial"/>
                <a:sym typeface="Arial"/>
              </a:rPr>
            </a:b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Char char="●"/>
            </a:pPr>
            <a:r>
              <a:rPr lang="en" sz="1235">
                <a:latin typeface="Arial"/>
                <a:ea typeface="Arial"/>
                <a:cs typeface="Arial"/>
                <a:sym typeface="Arial"/>
              </a:rPr>
              <a:t>Identify high-risk groups and departments.</a:t>
            </a: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35">
                <a:latin typeface="Arial"/>
                <a:ea typeface="Arial"/>
                <a:cs typeface="Arial"/>
                <a:sym typeface="Arial"/>
              </a:rPr>
              <a:t>Month 2:</a:t>
            </a:r>
            <a:endParaRPr b="1"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Char char="●"/>
            </a:pPr>
            <a:r>
              <a:rPr lang="en" sz="1235">
                <a:latin typeface="Arial"/>
                <a:ea typeface="Arial"/>
                <a:cs typeface="Arial"/>
                <a:sym typeface="Arial"/>
              </a:rPr>
              <a:t>Launch mentoring, training, and wellness programs.</a:t>
            </a:r>
            <a:br>
              <a:rPr lang="en" sz="1235">
                <a:latin typeface="Arial"/>
                <a:ea typeface="Arial"/>
                <a:cs typeface="Arial"/>
                <a:sym typeface="Arial"/>
              </a:rPr>
            </a:b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Char char="●"/>
            </a:pPr>
            <a:r>
              <a:rPr lang="en" sz="1235">
                <a:latin typeface="Arial"/>
                <a:ea typeface="Arial"/>
                <a:cs typeface="Arial"/>
                <a:sym typeface="Arial"/>
              </a:rPr>
              <a:t>Introduce flexible schedules for work-life balance.</a:t>
            </a:r>
            <a:br>
              <a:rPr lang="en" sz="1235">
                <a:latin typeface="Arial"/>
                <a:ea typeface="Arial"/>
                <a:cs typeface="Arial"/>
                <a:sym typeface="Arial"/>
              </a:rPr>
            </a:b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35">
                <a:latin typeface="Arial"/>
                <a:ea typeface="Arial"/>
                <a:cs typeface="Arial"/>
                <a:sym typeface="Arial"/>
              </a:rPr>
              <a:t>Month 3:</a:t>
            </a:r>
            <a:endParaRPr b="1"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Char char="●"/>
            </a:pPr>
            <a:r>
              <a:rPr lang="en" sz="1235">
                <a:latin typeface="Arial"/>
                <a:ea typeface="Arial"/>
                <a:cs typeface="Arial"/>
                <a:sym typeface="Arial"/>
              </a:rPr>
              <a:t>Monitor progress using dashboards.</a:t>
            </a:r>
            <a:br>
              <a:rPr lang="en" sz="1235">
                <a:latin typeface="Arial"/>
                <a:ea typeface="Arial"/>
                <a:cs typeface="Arial"/>
                <a:sym typeface="Arial"/>
              </a:rPr>
            </a:b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Char char="●"/>
            </a:pPr>
            <a:r>
              <a:rPr lang="en" sz="1235">
                <a:latin typeface="Arial"/>
                <a:ea typeface="Arial"/>
                <a:cs typeface="Arial"/>
                <a:sym typeface="Arial"/>
              </a:rPr>
              <a:t>Analyze data and adjust strategies based on trends.</a:t>
            </a:r>
            <a:endParaRPr sz="12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