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6" r:id="rId3"/>
    <p:sldId id="257" r:id="rId4"/>
    <p:sldId id="258" r:id="rId5"/>
    <p:sldId id="259" r:id="rId6"/>
    <p:sldId id="260" r:id="rId7"/>
    <p:sldId id="261" r:id="rId8"/>
    <p:sldId id="262" r:id="rId9"/>
    <p:sldId id="277" r:id="rId10"/>
    <p:sldId id="263" r:id="rId11"/>
    <p:sldId id="278" r:id="rId12"/>
    <p:sldId id="264" r:id="rId13"/>
    <p:sldId id="279" r:id="rId14"/>
    <p:sldId id="265" r:id="rId15"/>
    <p:sldId id="267" r:id="rId16"/>
    <p:sldId id="269" r:id="rId17"/>
    <p:sldId id="270" r:id="rId18"/>
    <p:sldId id="272" r:id="rId19"/>
    <p:sldId id="273" r:id="rId20"/>
    <p:sldId id="274" r:id="rId21"/>
    <p:sldId id="276"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2548" autoAdjust="0"/>
  </p:normalViewPr>
  <p:slideViewPr>
    <p:cSldViewPr snapToGrid="0">
      <p:cViewPr varScale="1">
        <p:scale>
          <a:sx n="63" d="100"/>
          <a:sy n="63" d="100"/>
        </p:scale>
        <p:origin x="-776"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4BCEF-8B2E-4112-BC6B-86CECBFDC8CD}" type="datetimeFigureOut">
              <a:rPr lang="en-IN" smtClean="0"/>
              <a:pPr/>
              <a:t>07-11-2022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9CF2A-C484-4999-B30E-EAD259810023}" type="slidenum">
              <a:rPr lang="en-IN" smtClean="0"/>
              <a:pPr/>
              <a:t>‹#›</a:t>
            </a:fld>
            <a:endParaRPr lang="en-IN"/>
          </a:p>
        </p:txBody>
      </p:sp>
    </p:spTree>
    <p:extLst>
      <p:ext uri="{BB962C8B-B14F-4D97-AF65-F5344CB8AC3E}">
        <p14:creationId xmlns:p14="http://schemas.microsoft.com/office/powerpoint/2010/main" xmlns="" val="209213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2A9197-CE8B-404B-8D4F-9B3C840B5B81}" type="datetime1">
              <a:rPr lang="en-IN" smtClean="0"/>
              <a:pPr/>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27556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CC30F-5339-4749-9464-3F3A1CE20105}" type="datetime1">
              <a:rPr lang="en-IN" smtClean="0"/>
              <a:pPr/>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136462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350407-7BEB-46D5-BABB-8339627EFE8B}" type="datetime1">
              <a:rPr lang="en-IN" smtClean="0"/>
              <a:pPr/>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1200777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E5849F-1C92-4F43-8E67-8DD442199741}" type="datetime1">
              <a:rPr lang="en-IN" smtClean="0"/>
              <a:pPr/>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248095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15D49-13B5-4D4F-8906-B783ADB67376}" type="datetime1">
              <a:rPr lang="en-IN" smtClean="0"/>
              <a:pPr/>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2756223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59B40F-DA66-45AB-BCDC-335F718D5684}" type="datetime1">
              <a:rPr lang="en-IN" smtClean="0"/>
              <a:pPr/>
              <a:t>07-11-2022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115018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1B95C7-328F-4506-BE41-5D9210C58E4E}" type="datetime1">
              <a:rPr lang="en-IN" smtClean="0"/>
              <a:pPr/>
              <a:t>07-11-2022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420322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61148-719E-46D2-9B8F-68729171187E}" type="datetime1">
              <a:rPr lang="en-IN" smtClean="0"/>
              <a:pPr/>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2880722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01629-EBB5-4EA2-8B78-F30A31049160}" type="datetime1">
              <a:rPr lang="en-IN" smtClean="0"/>
              <a:pPr/>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281973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1E6DB4-ACEC-45FB-9A8B-54FF3FDC5DAD}" type="datetime1">
              <a:rPr lang="en-IN" smtClean="0"/>
              <a:pPr/>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40791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0BC89-1A6F-49EE-B7F7-A36383AF7BF5}" type="datetime1">
              <a:rPr lang="en-IN" smtClean="0"/>
              <a:pPr/>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6780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834A9-DB17-474E-8004-7CB0DCC09282}" type="datetime1">
              <a:rPr lang="en-IN" smtClean="0"/>
              <a:pPr/>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288446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EFF6D-FCE8-4D22-AE5B-C960166D6B70}" type="datetime1">
              <a:rPr lang="en-IN" smtClean="0"/>
              <a:pPr/>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278024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EFB4E1E-A430-4782-9815-18BC1E8AC6CD}" type="datetime1">
              <a:rPr lang="en-IN" smtClean="0"/>
              <a:pPr/>
              <a:t>07-11-2022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356674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5160258-2CB4-4EFE-ABC9-E16D458D2C32}" type="datetime1">
              <a:rPr lang="en-IN" smtClean="0"/>
              <a:pPr/>
              <a:t>07-11-2022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340222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5EC876-E5EA-44FF-AE08-37C3F03AA589}" type="datetime1">
              <a:rPr lang="en-IN" smtClean="0"/>
              <a:pPr/>
              <a:t>07-11-2022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22105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3FD881-6AE3-40A4-A62B-765D95A353D5}" type="datetime1">
              <a:rPr lang="en-IN" smtClean="0"/>
              <a:pPr/>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135107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9D5FB5-6D58-417E-A8B7-630554870379}" type="datetime1">
              <a:rPr lang="en-IN" smtClean="0"/>
              <a:pPr/>
              <a:t>07-11-2022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59932F-20B8-4A48-9FE9-AE4598C9AD84}" type="slidenum">
              <a:rPr lang="en-IN" smtClean="0"/>
              <a:pPr/>
              <a:t>‹#›</a:t>
            </a:fld>
            <a:endParaRPr lang="en-IN"/>
          </a:p>
        </p:txBody>
      </p:sp>
    </p:spTree>
    <p:extLst>
      <p:ext uri="{BB962C8B-B14F-4D97-AF65-F5344CB8AC3E}">
        <p14:creationId xmlns:p14="http://schemas.microsoft.com/office/powerpoint/2010/main" xmlns="" val="38460308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mycustomer.com/selling/sales-performance/psr-v-csr-is-personal-social-responsibility-still-good-for-business" TargetMode="External"/><Relationship Id="rId2" Type="http://schemas.openxmlformats.org/officeDocument/2006/relationships/hyperlink" Target="https://www.linkedin.com/pulse/personal-social-responsibility-psr-jayashree-venugopal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1B8DA-D838-4A85-ABE9-BBB0C90FEC5A}"/>
              </a:ext>
            </a:extLst>
          </p:cNvPr>
          <p:cNvSpPr>
            <a:spLocks noGrp="1"/>
          </p:cNvSpPr>
          <p:nvPr>
            <p:ph type="ctrTitle"/>
          </p:nvPr>
        </p:nvSpPr>
        <p:spPr/>
        <p:txBody>
          <a:bodyPr/>
          <a:lstStyle/>
          <a:p>
            <a:r>
              <a:rPr lang="en-IN" dirty="0"/>
              <a:t>08.10.2022</a:t>
            </a:r>
          </a:p>
        </p:txBody>
      </p:sp>
      <p:sp>
        <p:nvSpPr>
          <p:cNvPr id="3" name="Subtitle 2">
            <a:extLst>
              <a:ext uri="{FF2B5EF4-FFF2-40B4-BE49-F238E27FC236}">
                <a16:creationId xmlns:a16="http://schemas.microsoft.com/office/drawing/2014/main" xmlns="" id="{15561376-2C9B-4EAA-A505-2B7241F5D464}"/>
              </a:ext>
            </a:extLst>
          </p:cNvPr>
          <p:cNvSpPr>
            <a:spLocks noGrp="1"/>
          </p:cNvSpPr>
          <p:nvPr>
            <p:ph type="subTitle" idx="1"/>
          </p:nvPr>
        </p:nvSpPr>
        <p:spPr/>
        <p:txBody>
          <a:bodyPr/>
          <a:lstStyle/>
          <a:p>
            <a:r>
              <a:rPr lang="en-IN" dirty="0"/>
              <a:t>Class 3</a:t>
            </a:r>
          </a:p>
        </p:txBody>
      </p:sp>
      <p:sp>
        <p:nvSpPr>
          <p:cNvPr id="4" name="Slide Number Placeholder 3">
            <a:extLst>
              <a:ext uri="{FF2B5EF4-FFF2-40B4-BE49-F238E27FC236}">
                <a16:creationId xmlns:a16="http://schemas.microsoft.com/office/drawing/2014/main" xmlns="" id="{2355E226-4674-45F0-B41B-AD8CB3678B38}"/>
              </a:ext>
            </a:extLst>
          </p:cNvPr>
          <p:cNvSpPr>
            <a:spLocks noGrp="1"/>
          </p:cNvSpPr>
          <p:nvPr>
            <p:ph type="sldNum" sz="quarter" idx="12"/>
          </p:nvPr>
        </p:nvSpPr>
        <p:spPr/>
        <p:txBody>
          <a:bodyPr/>
          <a:lstStyle/>
          <a:p>
            <a:fld id="{A059932F-20B8-4A48-9FE9-AE4598C9AD84}" type="slidenum">
              <a:rPr lang="en-IN" smtClean="0"/>
              <a:pPr/>
              <a:t>1</a:t>
            </a:fld>
            <a:endParaRPr lang="en-IN"/>
          </a:p>
        </p:txBody>
      </p:sp>
    </p:spTree>
    <p:extLst>
      <p:ext uri="{BB962C8B-B14F-4D97-AF65-F5344CB8AC3E}">
        <p14:creationId xmlns:p14="http://schemas.microsoft.com/office/powerpoint/2010/main" xmlns="" val="3477275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596FF-9CC6-4251-9B1A-EFDAB6563D43}"/>
              </a:ext>
            </a:extLst>
          </p:cNvPr>
          <p:cNvSpPr>
            <a:spLocks noGrp="1"/>
          </p:cNvSpPr>
          <p:nvPr>
            <p:ph type="title"/>
          </p:nvPr>
        </p:nvSpPr>
        <p:spPr>
          <a:xfrm>
            <a:off x="646111" y="452718"/>
            <a:ext cx="9404723" cy="726725"/>
          </a:xfrm>
        </p:spPr>
        <p:txBody>
          <a:bodyPr/>
          <a:lstStyle/>
          <a:p>
            <a:r>
              <a:rPr lang="en-IN" dirty="0"/>
              <a:t/>
            </a:r>
            <a:br>
              <a:rPr lang="en-IN" dirty="0"/>
            </a:br>
            <a:endParaRPr lang="en-IN" dirty="0"/>
          </a:p>
        </p:txBody>
      </p:sp>
      <p:sp>
        <p:nvSpPr>
          <p:cNvPr id="3" name="Content Placeholder 2">
            <a:extLst>
              <a:ext uri="{FF2B5EF4-FFF2-40B4-BE49-F238E27FC236}">
                <a16:creationId xmlns:a16="http://schemas.microsoft.com/office/drawing/2014/main" xmlns="" id="{8C199292-37E5-4365-B97A-7813275266BD}"/>
              </a:ext>
            </a:extLst>
          </p:cNvPr>
          <p:cNvSpPr>
            <a:spLocks noGrp="1"/>
          </p:cNvSpPr>
          <p:nvPr>
            <p:ph idx="1"/>
          </p:nvPr>
        </p:nvSpPr>
        <p:spPr>
          <a:xfrm>
            <a:off x="1103312" y="852827"/>
            <a:ext cx="10591383" cy="5395573"/>
          </a:xfrm>
        </p:spPr>
        <p:txBody>
          <a:bodyPr>
            <a:normAutofit/>
          </a:bodyPr>
          <a:lstStyle/>
          <a:p>
            <a:pPr marL="0" indent="0">
              <a:buNone/>
            </a:pPr>
            <a:r>
              <a:rPr lang="en-IN" sz="2400" b="1" dirty="0">
                <a:solidFill>
                  <a:srgbClr val="FFFF00"/>
                </a:solidFill>
              </a:rPr>
              <a:t>Eg:1 Environmental hazards and human health</a:t>
            </a:r>
          </a:p>
          <a:p>
            <a:r>
              <a:rPr lang="en-IN" sz="2400" dirty="0"/>
              <a:t>Baker summarized 176 studies of the potential impact of Bisphenol A on human health as follows:</a:t>
            </a:r>
          </a:p>
          <a:p>
            <a:pPr marL="0" indent="0">
              <a:buNone/>
            </a:pPr>
            <a:r>
              <a:rPr lang="en-IN" sz="2400" b="1" u="sng" dirty="0"/>
              <a:t>     </a:t>
            </a:r>
            <a:r>
              <a:rPr lang="en-IN" sz="2400" b="1" u="sng" dirty="0">
                <a:solidFill>
                  <a:srgbClr val="FFFF00"/>
                </a:solidFill>
              </a:rPr>
              <a:t>Funding	                                              Harm	            No Harm</a:t>
            </a:r>
          </a:p>
          <a:p>
            <a:pPr marL="0" indent="0">
              <a:buNone/>
            </a:pPr>
            <a:r>
              <a:rPr lang="en-IN" sz="2400" b="1" dirty="0">
                <a:solidFill>
                  <a:srgbClr val="FFFF00"/>
                </a:solidFill>
              </a:rPr>
              <a:t>      Industry	                                                 0	                   13 (100%)</a:t>
            </a:r>
          </a:p>
          <a:p>
            <a:pPr marL="0" indent="0">
              <a:buNone/>
            </a:pPr>
            <a:r>
              <a:rPr lang="en-IN" sz="2400" b="1" dirty="0">
                <a:solidFill>
                  <a:srgbClr val="FFFF00"/>
                </a:solidFill>
              </a:rPr>
              <a:t>      Independent (e.g., government)	152 (86%)	      11 (14%)</a:t>
            </a:r>
          </a:p>
          <a:p>
            <a:endParaRPr lang="en-IN" dirty="0"/>
          </a:p>
        </p:txBody>
      </p:sp>
      <p:sp>
        <p:nvSpPr>
          <p:cNvPr id="5" name="Slide Number Placeholder 4">
            <a:extLst>
              <a:ext uri="{FF2B5EF4-FFF2-40B4-BE49-F238E27FC236}">
                <a16:creationId xmlns:a16="http://schemas.microsoft.com/office/drawing/2014/main" xmlns="" id="{BA2F0B6A-1143-4358-9615-C325037C8F49}"/>
              </a:ext>
            </a:extLst>
          </p:cNvPr>
          <p:cNvSpPr>
            <a:spLocks noGrp="1"/>
          </p:cNvSpPr>
          <p:nvPr>
            <p:ph type="sldNum" sz="quarter" idx="12"/>
          </p:nvPr>
        </p:nvSpPr>
        <p:spPr/>
        <p:txBody>
          <a:bodyPr/>
          <a:lstStyle/>
          <a:p>
            <a:fld id="{A059932F-20B8-4A48-9FE9-AE4598C9AD84}" type="slidenum">
              <a:rPr lang="en-IN" smtClean="0"/>
              <a:pPr/>
              <a:t>10</a:t>
            </a:fld>
            <a:endParaRPr lang="en-IN"/>
          </a:p>
        </p:txBody>
      </p:sp>
      <p:sp>
        <p:nvSpPr>
          <p:cNvPr id="8" name="TextBox 7">
            <a:extLst>
              <a:ext uri="{FF2B5EF4-FFF2-40B4-BE49-F238E27FC236}">
                <a16:creationId xmlns:a16="http://schemas.microsoft.com/office/drawing/2014/main" xmlns="" id="{A1CA9C18-FCF1-42AD-AEA2-7F147F5A67DC}"/>
              </a:ext>
            </a:extLst>
          </p:cNvPr>
          <p:cNvSpPr txBox="1"/>
          <p:nvPr/>
        </p:nvSpPr>
        <p:spPr>
          <a:xfrm>
            <a:off x="3954834" y="4275737"/>
            <a:ext cx="6096000" cy="369332"/>
          </a:xfrm>
          <a:prstGeom prst="rect">
            <a:avLst/>
          </a:prstGeom>
          <a:noFill/>
        </p:spPr>
        <p:txBody>
          <a:bodyPr wrap="square">
            <a:spAutoFit/>
          </a:bodyPr>
          <a:lstStyle/>
          <a:p>
            <a:r>
              <a:rPr lang="en-IN" sz="1800" b="1" dirty="0"/>
              <a:t>Linking self-interest and social-interest</a:t>
            </a:r>
            <a:endParaRPr lang="en-IN" dirty="0"/>
          </a:p>
        </p:txBody>
      </p:sp>
      <p:sp>
        <p:nvSpPr>
          <p:cNvPr id="10" name="TextBox 9">
            <a:extLst>
              <a:ext uri="{FF2B5EF4-FFF2-40B4-BE49-F238E27FC236}">
                <a16:creationId xmlns:a16="http://schemas.microsoft.com/office/drawing/2014/main" xmlns="" id="{848CB18C-78EF-4160-8106-9807908FE1DF}"/>
              </a:ext>
            </a:extLst>
          </p:cNvPr>
          <p:cNvSpPr txBox="1"/>
          <p:nvPr/>
        </p:nvSpPr>
        <p:spPr>
          <a:xfrm>
            <a:off x="1001261" y="67997"/>
            <a:ext cx="8142739" cy="584775"/>
          </a:xfrm>
          <a:prstGeom prst="rect">
            <a:avLst/>
          </a:prstGeom>
          <a:noFill/>
        </p:spPr>
        <p:txBody>
          <a:bodyPr wrap="square">
            <a:spAutoFit/>
          </a:bodyPr>
          <a:lstStyle/>
          <a:p>
            <a:r>
              <a:rPr lang="en-IN" sz="3200" dirty="0"/>
              <a:t>Linking self-interest and social-interest</a:t>
            </a:r>
          </a:p>
        </p:txBody>
      </p:sp>
    </p:spTree>
    <p:extLst>
      <p:ext uri="{BB962C8B-B14F-4D97-AF65-F5344CB8AC3E}">
        <p14:creationId xmlns:p14="http://schemas.microsoft.com/office/powerpoint/2010/main" xmlns="" val="325206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522F16-6545-A31A-AB14-E60E5F7191B2}"/>
              </a:ext>
            </a:extLst>
          </p:cNvPr>
          <p:cNvSpPr>
            <a:spLocks noGrp="1"/>
          </p:cNvSpPr>
          <p:nvPr>
            <p:ph idx="1"/>
          </p:nvPr>
        </p:nvSpPr>
        <p:spPr>
          <a:xfrm>
            <a:off x="1103312" y="445168"/>
            <a:ext cx="9917614" cy="5803231"/>
          </a:xfrm>
        </p:spPr>
        <p:txBody>
          <a:bodyPr>
            <a:normAutofit/>
          </a:bodyPr>
          <a:lstStyle/>
          <a:p>
            <a:r>
              <a:rPr lang="en-US" sz="2800" b="1" dirty="0"/>
              <a:t>Lessig noted that this does not mean that the funding source influenced the results</a:t>
            </a:r>
          </a:p>
          <a:p>
            <a:r>
              <a:rPr lang="en-US" sz="2800" dirty="0"/>
              <a:t>However, it does raise questions about the validity of the industry-funded studies specifically, because the researchers conducting those studies have a conflict of interest; they are subject at minimum to a natural human inclination to please the people who paid for their work. </a:t>
            </a:r>
          </a:p>
          <a:p>
            <a:r>
              <a:rPr lang="en-US" sz="2800" b="1" dirty="0">
                <a:solidFill>
                  <a:schemeClr val="accent2">
                    <a:lumMod val="20000"/>
                    <a:lumOff val="80000"/>
                  </a:schemeClr>
                </a:solidFill>
              </a:rPr>
              <a:t>Lessig provided a similar summary of 326 studies of the potential harm from cell phone usage with results that were similar but not as stark</a:t>
            </a:r>
          </a:p>
          <a:p>
            <a:endParaRPr lang="en-IN" dirty="0"/>
          </a:p>
        </p:txBody>
      </p:sp>
      <p:sp>
        <p:nvSpPr>
          <p:cNvPr id="4" name="Slide Number Placeholder 3">
            <a:extLst>
              <a:ext uri="{FF2B5EF4-FFF2-40B4-BE49-F238E27FC236}">
                <a16:creationId xmlns:a16="http://schemas.microsoft.com/office/drawing/2014/main" xmlns="" id="{FF0C97AE-06F1-DE51-1FC2-14C377750C0E}"/>
              </a:ext>
            </a:extLst>
          </p:cNvPr>
          <p:cNvSpPr>
            <a:spLocks noGrp="1"/>
          </p:cNvSpPr>
          <p:nvPr>
            <p:ph type="sldNum" sz="quarter" idx="12"/>
          </p:nvPr>
        </p:nvSpPr>
        <p:spPr/>
        <p:txBody>
          <a:bodyPr/>
          <a:lstStyle/>
          <a:p>
            <a:fld id="{A059932F-20B8-4A48-9FE9-AE4598C9AD84}" type="slidenum">
              <a:rPr lang="en-IN" smtClean="0"/>
              <a:pPr/>
              <a:t>11</a:t>
            </a:fld>
            <a:endParaRPr lang="en-IN"/>
          </a:p>
        </p:txBody>
      </p:sp>
    </p:spTree>
    <p:extLst>
      <p:ext uri="{BB962C8B-B14F-4D97-AF65-F5344CB8AC3E}">
        <p14:creationId xmlns:p14="http://schemas.microsoft.com/office/powerpoint/2010/main" xmlns="" val="338112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9D5D3-8F89-4D4B-B6E5-1CF0E45030C1}"/>
              </a:ext>
            </a:extLst>
          </p:cNvPr>
          <p:cNvSpPr>
            <a:spLocks noGrp="1"/>
          </p:cNvSpPr>
          <p:nvPr>
            <p:ph type="title"/>
          </p:nvPr>
        </p:nvSpPr>
        <p:spPr>
          <a:xfrm>
            <a:off x="645130" y="106017"/>
            <a:ext cx="9404723" cy="609601"/>
          </a:xfrm>
        </p:spPr>
        <p:txBody>
          <a:bodyPr/>
          <a:lstStyle/>
          <a:p>
            <a:r>
              <a:rPr lang="en-IN" sz="2800" dirty="0"/>
              <a:t>	</a:t>
            </a:r>
            <a:r>
              <a:rPr lang="en-IN" sz="2800" b="1" dirty="0"/>
              <a:t>Linking self-interest and social-interest</a:t>
            </a:r>
          </a:p>
        </p:txBody>
      </p:sp>
      <p:sp>
        <p:nvSpPr>
          <p:cNvPr id="3" name="Content Placeholder 2">
            <a:extLst>
              <a:ext uri="{FF2B5EF4-FFF2-40B4-BE49-F238E27FC236}">
                <a16:creationId xmlns:a16="http://schemas.microsoft.com/office/drawing/2014/main" xmlns="" id="{67B469E9-E5CD-4CC3-8C8A-A50A9D1EAFB0}"/>
              </a:ext>
            </a:extLst>
          </p:cNvPr>
          <p:cNvSpPr>
            <a:spLocks noGrp="1"/>
          </p:cNvSpPr>
          <p:nvPr>
            <p:ph idx="1"/>
          </p:nvPr>
        </p:nvSpPr>
        <p:spPr>
          <a:xfrm>
            <a:off x="541422" y="715618"/>
            <a:ext cx="10934962" cy="5811077"/>
          </a:xfrm>
        </p:spPr>
        <p:txBody>
          <a:bodyPr>
            <a:normAutofit/>
          </a:bodyPr>
          <a:lstStyle/>
          <a:p>
            <a:pPr marL="0" indent="0">
              <a:buNone/>
            </a:pPr>
            <a:r>
              <a:rPr lang="en-IN" sz="2400" b="1" dirty="0">
                <a:solidFill>
                  <a:srgbClr val="FFFF00"/>
                </a:solidFill>
              </a:rPr>
              <a:t>Eg:2 LIMITATIONS OF MARKETS</a:t>
            </a:r>
          </a:p>
          <a:p>
            <a:r>
              <a:rPr lang="en-IN" sz="2400" b="1" dirty="0"/>
              <a:t>Competitive markets can provide incentives that work against discrimination.</a:t>
            </a:r>
          </a:p>
          <a:p>
            <a:r>
              <a:rPr lang="en-IN" sz="2400" b="1" dirty="0"/>
              <a:t> However, markets have sometimes contributed to discrimination:</a:t>
            </a:r>
          </a:p>
          <a:p>
            <a:r>
              <a:rPr lang="en-IN" sz="2400" dirty="0"/>
              <a:t>American professional baseball was once characterized by rigid racial segregation. Some owners hired only white players because of long-standing racial prejudice. Other owners feared fans would react negatively at the box office if they hired </a:t>
            </a:r>
            <a:r>
              <a:rPr lang="en-IN" sz="2400" dirty="0" err="1"/>
              <a:t>nonwhite</a:t>
            </a:r>
            <a:r>
              <a:rPr lang="en-IN" sz="2400" dirty="0"/>
              <a:t> players, so discrimination existed for economic reasons.</a:t>
            </a:r>
          </a:p>
          <a:p>
            <a:r>
              <a:rPr lang="en-IN" sz="2400" b="1" u="sng" dirty="0">
                <a:solidFill>
                  <a:schemeClr val="accent2">
                    <a:lumMod val="20000"/>
                    <a:lumOff val="80000"/>
                  </a:schemeClr>
                </a:solidFill>
              </a:rPr>
              <a:t>Nonmarket factors also influence people’s </a:t>
            </a:r>
            <a:r>
              <a:rPr lang="en-IN" sz="2400" b="1" u="sng" dirty="0" err="1">
                <a:solidFill>
                  <a:schemeClr val="accent2">
                    <a:lumMod val="20000"/>
                    <a:lumOff val="80000"/>
                  </a:schemeClr>
                </a:solidFill>
              </a:rPr>
              <a:t>behavior</a:t>
            </a:r>
            <a:r>
              <a:rPr lang="en-IN" sz="2400" b="1" u="sng" dirty="0">
                <a:solidFill>
                  <a:schemeClr val="accent2">
                    <a:lumMod val="20000"/>
                    <a:lumOff val="80000"/>
                  </a:schemeClr>
                </a:solidFill>
              </a:rPr>
              <a:t>: </a:t>
            </a:r>
            <a:r>
              <a:rPr lang="en-IN" sz="2400" b="1" dirty="0">
                <a:solidFill>
                  <a:schemeClr val="accent2">
                    <a:lumMod val="20000"/>
                    <a:lumOff val="80000"/>
                  </a:schemeClr>
                </a:solidFill>
              </a:rPr>
              <a:t>Some business owners may value their social status more than profits. These owners might condone racial or gender discrimination even if discrimination reduces their profits.</a:t>
            </a:r>
          </a:p>
        </p:txBody>
      </p:sp>
      <p:sp>
        <p:nvSpPr>
          <p:cNvPr id="4" name="Slide Number Placeholder 3">
            <a:extLst>
              <a:ext uri="{FF2B5EF4-FFF2-40B4-BE49-F238E27FC236}">
                <a16:creationId xmlns:a16="http://schemas.microsoft.com/office/drawing/2014/main" xmlns="" id="{1823562F-604A-4AEF-9C73-9C5DC9DB761F}"/>
              </a:ext>
            </a:extLst>
          </p:cNvPr>
          <p:cNvSpPr>
            <a:spLocks noGrp="1"/>
          </p:cNvSpPr>
          <p:nvPr>
            <p:ph type="sldNum" sz="quarter" idx="12"/>
          </p:nvPr>
        </p:nvSpPr>
        <p:spPr/>
        <p:txBody>
          <a:bodyPr/>
          <a:lstStyle/>
          <a:p>
            <a:fld id="{A059932F-20B8-4A48-9FE9-AE4598C9AD84}" type="slidenum">
              <a:rPr lang="en-IN" smtClean="0"/>
              <a:pPr/>
              <a:t>12</a:t>
            </a:fld>
            <a:endParaRPr lang="en-IN"/>
          </a:p>
        </p:txBody>
      </p:sp>
    </p:spTree>
    <p:extLst>
      <p:ext uri="{BB962C8B-B14F-4D97-AF65-F5344CB8AC3E}">
        <p14:creationId xmlns:p14="http://schemas.microsoft.com/office/powerpoint/2010/main" xmlns="" val="286523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E97E3-85EA-E668-F367-335D725D64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B734F5E-5859-9BA4-FB45-BF3E7272B57B}"/>
              </a:ext>
            </a:extLst>
          </p:cNvPr>
          <p:cNvSpPr>
            <a:spLocks noGrp="1"/>
          </p:cNvSpPr>
          <p:nvPr>
            <p:ph idx="1"/>
          </p:nvPr>
        </p:nvSpPr>
        <p:spPr/>
        <p:txBody>
          <a:bodyPr/>
          <a:lstStyle/>
          <a:p>
            <a:r>
              <a:rPr lang="en-US" sz="2800" dirty="0"/>
              <a:t>Moral norms and values are influenced by many institutions:</a:t>
            </a:r>
          </a:p>
          <a:p>
            <a:pPr marL="514350" indent="-514350">
              <a:buFont typeface="+mj-lt"/>
              <a:buAutoNum type="arabicPeriod"/>
            </a:pPr>
            <a:r>
              <a:rPr lang="en-US" sz="2800" dirty="0"/>
              <a:t>competitive markets</a:t>
            </a:r>
          </a:p>
          <a:p>
            <a:pPr marL="514350" indent="-514350">
              <a:buFont typeface="+mj-lt"/>
              <a:buAutoNum type="arabicPeriod"/>
            </a:pPr>
            <a:r>
              <a:rPr lang="en-US" sz="2800" dirty="0"/>
              <a:t> families</a:t>
            </a:r>
          </a:p>
          <a:p>
            <a:pPr marL="514350" indent="-514350">
              <a:buFont typeface="+mj-lt"/>
              <a:buAutoNum type="arabicPeriod"/>
            </a:pPr>
            <a:r>
              <a:rPr lang="en-US" sz="2800" dirty="0"/>
              <a:t> religions</a:t>
            </a:r>
          </a:p>
          <a:p>
            <a:pPr marL="514350" indent="-514350">
              <a:buFont typeface="+mj-lt"/>
              <a:buAutoNum type="arabicPeriod"/>
            </a:pPr>
            <a:r>
              <a:rPr lang="en-US" sz="2800" dirty="0"/>
              <a:t> schools</a:t>
            </a:r>
          </a:p>
          <a:p>
            <a:pPr marL="514350" indent="-514350">
              <a:buFont typeface="+mj-lt"/>
              <a:buAutoNum type="arabicPeriod"/>
            </a:pPr>
            <a:r>
              <a:rPr lang="en-US" sz="2800" dirty="0"/>
              <a:t> voluntary organizations</a:t>
            </a:r>
          </a:p>
          <a:p>
            <a:endParaRPr lang="en-IN" dirty="0"/>
          </a:p>
        </p:txBody>
      </p:sp>
      <p:sp>
        <p:nvSpPr>
          <p:cNvPr id="4" name="Slide Number Placeholder 3">
            <a:extLst>
              <a:ext uri="{FF2B5EF4-FFF2-40B4-BE49-F238E27FC236}">
                <a16:creationId xmlns:a16="http://schemas.microsoft.com/office/drawing/2014/main" xmlns="" id="{AB088F86-0763-472B-8764-7B944B900B22}"/>
              </a:ext>
            </a:extLst>
          </p:cNvPr>
          <p:cNvSpPr>
            <a:spLocks noGrp="1"/>
          </p:cNvSpPr>
          <p:nvPr>
            <p:ph type="sldNum" sz="quarter" idx="12"/>
          </p:nvPr>
        </p:nvSpPr>
        <p:spPr/>
        <p:txBody>
          <a:bodyPr/>
          <a:lstStyle/>
          <a:p>
            <a:fld id="{A059932F-20B8-4A48-9FE9-AE4598C9AD84}" type="slidenum">
              <a:rPr lang="en-IN" smtClean="0"/>
              <a:pPr/>
              <a:t>13</a:t>
            </a:fld>
            <a:endParaRPr lang="en-IN"/>
          </a:p>
        </p:txBody>
      </p:sp>
    </p:spTree>
    <p:extLst>
      <p:ext uri="{BB962C8B-B14F-4D97-AF65-F5344CB8AC3E}">
        <p14:creationId xmlns:p14="http://schemas.microsoft.com/office/powerpoint/2010/main" xmlns="" val="61085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CA239-FD24-4ECF-9022-35B1B5018E69}"/>
              </a:ext>
            </a:extLst>
          </p:cNvPr>
          <p:cNvSpPr>
            <a:spLocks noGrp="1"/>
          </p:cNvSpPr>
          <p:nvPr>
            <p:ph type="title"/>
          </p:nvPr>
        </p:nvSpPr>
        <p:spPr/>
        <p:txBody>
          <a:bodyPr/>
          <a:lstStyle/>
          <a:p>
            <a:r>
              <a:rPr lang="en-IN" dirty="0"/>
              <a:t>4.	Personal Social Responsibility: Helping the needy, charity and serving the society </a:t>
            </a:r>
          </a:p>
        </p:txBody>
      </p:sp>
      <p:sp>
        <p:nvSpPr>
          <p:cNvPr id="3" name="Text Placeholder 2">
            <a:extLst>
              <a:ext uri="{FF2B5EF4-FFF2-40B4-BE49-F238E27FC236}">
                <a16:creationId xmlns:a16="http://schemas.microsoft.com/office/drawing/2014/main" xmlns="" id="{EEF3B00F-617E-4B51-A542-67779A256D4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xmlns="" id="{AC287F07-D9A0-4805-8022-6713475C2D12}"/>
              </a:ext>
            </a:extLst>
          </p:cNvPr>
          <p:cNvSpPr>
            <a:spLocks noGrp="1"/>
          </p:cNvSpPr>
          <p:nvPr>
            <p:ph type="sldNum" sz="quarter" idx="12"/>
          </p:nvPr>
        </p:nvSpPr>
        <p:spPr/>
        <p:txBody>
          <a:bodyPr/>
          <a:lstStyle/>
          <a:p>
            <a:fld id="{A059932F-20B8-4A48-9FE9-AE4598C9AD84}" type="slidenum">
              <a:rPr lang="en-IN" smtClean="0"/>
              <a:pPr/>
              <a:t>14</a:t>
            </a:fld>
            <a:endParaRPr lang="en-IN"/>
          </a:p>
        </p:txBody>
      </p:sp>
    </p:spTree>
    <p:extLst>
      <p:ext uri="{BB962C8B-B14F-4D97-AF65-F5344CB8AC3E}">
        <p14:creationId xmlns:p14="http://schemas.microsoft.com/office/powerpoint/2010/main" xmlns="" val="206764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D5F4B6-FD3A-4C3F-94E5-062912540A13}"/>
              </a:ext>
            </a:extLst>
          </p:cNvPr>
          <p:cNvSpPr>
            <a:spLocks noGrp="1"/>
          </p:cNvSpPr>
          <p:nvPr>
            <p:ph type="title"/>
          </p:nvPr>
        </p:nvSpPr>
        <p:spPr>
          <a:xfrm>
            <a:off x="645130" y="201693"/>
            <a:ext cx="9404723" cy="767687"/>
          </a:xfrm>
        </p:spPr>
        <p:txBody>
          <a:bodyPr/>
          <a:lstStyle/>
          <a:p>
            <a:r>
              <a:rPr lang="en-IN" sz="3600" b="1" dirty="0"/>
              <a:t>Meaning of Personal Social Responsibility </a:t>
            </a:r>
          </a:p>
        </p:txBody>
      </p:sp>
      <p:sp>
        <p:nvSpPr>
          <p:cNvPr id="3" name="Content Placeholder 2">
            <a:extLst>
              <a:ext uri="{FF2B5EF4-FFF2-40B4-BE49-F238E27FC236}">
                <a16:creationId xmlns:a16="http://schemas.microsoft.com/office/drawing/2014/main" xmlns="" id="{6D258BB1-316A-4E7E-9666-ACCF4C499A9C}"/>
              </a:ext>
            </a:extLst>
          </p:cNvPr>
          <p:cNvSpPr>
            <a:spLocks noGrp="1"/>
          </p:cNvSpPr>
          <p:nvPr>
            <p:ph idx="1"/>
          </p:nvPr>
        </p:nvSpPr>
        <p:spPr>
          <a:xfrm>
            <a:off x="1103312" y="1166192"/>
            <a:ext cx="8946541" cy="5082208"/>
          </a:xfrm>
        </p:spPr>
        <p:txBody>
          <a:bodyPr>
            <a:normAutofit fontScale="92500" lnSpcReduction="10000"/>
          </a:bodyPr>
          <a:lstStyle/>
          <a:p>
            <a:r>
              <a:rPr lang="en-IN" sz="2800" b="1" dirty="0"/>
              <a:t>What is Personal Social Responsibility (PSR): is the </a:t>
            </a:r>
            <a:r>
              <a:rPr lang="en-IN" sz="2800" b="1" dirty="0">
                <a:solidFill>
                  <a:srgbClr val="FFFF00"/>
                </a:solidFill>
              </a:rPr>
              <a:t>primary responsibility of every individual toward family, workplace, community, and environment (both ecological and social</a:t>
            </a:r>
            <a:r>
              <a:rPr lang="en-IN" sz="2800" b="1" dirty="0"/>
              <a:t>).</a:t>
            </a:r>
          </a:p>
          <a:p>
            <a:endParaRPr lang="en-IN" sz="2400" b="1" dirty="0"/>
          </a:p>
          <a:p>
            <a:r>
              <a:rPr lang="en-IN" sz="2400" b="1" dirty="0"/>
              <a:t>In order to understand PSR, first let’s understand what is social responsibility and how it is interlinked with three different components.</a:t>
            </a:r>
          </a:p>
          <a:p>
            <a:endParaRPr lang="en-IN" sz="2400" b="1" dirty="0"/>
          </a:p>
          <a:p>
            <a:pPr lvl="1"/>
            <a:r>
              <a:rPr lang="en-IN" sz="2800" b="1" dirty="0"/>
              <a:t>Social responsibility is an </a:t>
            </a:r>
            <a:r>
              <a:rPr lang="en-IN" sz="2800" b="1" dirty="0">
                <a:solidFill>
                  <a:srgbClr val="FFFF00"/>
                </a:solidFill>
              </a:rPr>
              <a:t>ethical framework which suggests that an entity, be it an organization or individual, has an obligation to act for the benefit of society at large</a:t>
            </a:r>
          </a:p>
        </p:txBody>
      </p:sp>
      <p:sp>
        <p:nvSpPr>
          <p:cNvPr id="4" name="Slide Number Placeholder 3">
            <a:extLst>
              <a:ext uri="{FF2B5EF4-FFF2-40B4-BE49-F238E27FC236}">
                <a16:creationId xmlns:a16="http://schemas.microsoft.com/office/drawing/2014/main" xmlns="" id="{676B6D7F-1E83-4781-981F-E624E3EFD73F}"/>
              </a:ext>
            </a:extLst>
          </p:cNvPr>
          <p:cNvSpPr>
            <a:spLocks noGrp="1"/>
          </p:cNvSpPr>
          <p:nvPr>
            <p:ph type="sldNum" sz="quarter" idx="12"/>
          </p:nvPr>
        </p:nvSpPr>
        <p:spPr/>
        <p:txBody>
          <a:bodyPr/>
          <a:lstStyle/>
          <a:p>
            <a:fld id="{A059932F-20B8-4A48-9FE9-AE4598C9AD84}" type="slidenum">
              <a:rPr lang="en-IN" smtClean="0"/>
              <a:pPr/>
              <a:t>15</a:t>
            </a:fld>
            <a:endParaRPr lang="en-IN"/>
          </a:p>
        </p:txBody>
      </p:sp>
    </p:spTree>
    <p:extLst>
      <p:ext uri="{BB962C8B-B14F-4D97-AF65-F5344CB8AC3E}">
        <p14:creationId xmlns:p14="http://schemas.microsoft.com/office/powerpoint/2010/main" xmlns="" val="216485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FDD55E-C498-4080-B2FB-F96953D4DB9F}"/>
              </a:ext>
            </a:extLst>
          </p:cNvPr>
          <p:cNvSpPr>
            <a:spLocks noGrp="1"/>
          </p:cNvSpPr>
          <p:nvPr>
            <p:ph type="title"/>
          </p:nvPr>
        </p:nvSpPr>
        <p:spPr>
          <a:xfrm>
            <a:off x="623249" y="96059"/>
            <a:ext cx="9404723" cy="767687"/>
          </a:xfrm>
        </p:spPr>
        <p:txBody>
          <a:bodyPr/>
          <a:lstStyle/>
          <a:p>
            <a:r>
              <a:rPr lang="en-IN" sz="4000" dirty="0"/>
              <a:t>What constitutes social responsibility?</a:t>
            </a:r>
          </a:p>
        </p:txBody>
      </p:sp>
      <p:sp>
        <p:nvSpPr>
          <p:cNvPr id="3" name="Content Placeholder 2">
            <a:extLst>
              <a:ext uri="{FF2B5EF4-FFF2-40B4-BE49-F238E27FC236}">
                <a16:creationId xmlns:a16="http://schemas.microsoft.com/office/drawing/2014/main" xmlns="" id="{8864F599-EF62-401C-B430-DB57FA3C1C16}"/>
              </a:ext>
            </a:extLst>
          </p:cNvPr>
          <p:cNvSpPr>
            <a:spLocks noGrp="1"/>
          </p:cNvSpPr>
          <p:nvPr>
            <p:ph idx="1"/>
          </p:nvPr>
        </p:nvSpPr>
        <p:spPr>
          <a:xfrm>
            <a:off x="477078" y="863746"/>
            <a:ext cx="7920963" cy="5645338"/>
          </a:xfrm>
        </p:spPr>
        <p:txBody>
          <a:bodyPr>
            <a:normAutofit fontScale="85000" lnSpcReduction="20000"/>
          </a:bodyPr>
          <a:lstStyle/>
          <a:p>
            <a:pPr marL="0" indent="0">
              <a:buNone/>
            </a:pPr>
            <a:r>
              <a:rPr lang="en-IN" sz="2600" b="1" dirty="0"/>
              <a:t>Social responsibility has 3 components which ideally should be closely interlinked to maximize the impact. They are:</a:t>
            </a:r>
          </a:p>
          <a:p>
            <a:pPr marL="457200" indent="-457200">
              <a:buFont typeface="+mj-lt"/>
              <a:buAutoNum type="arabicParenR"/>
            </a:pPr>
            <a:endParaRPr lang="en-IN" sz="2600" b="1" dirty="0"/>
          </a:p>
          <a:p>
            <a:pPr marL="457200" indent="-457200">
              <a:buFont typeface="+mj-lt"/>
              <a:buAutoNum type="arabicParenR"/>
            </a:pPr>
            <a:r>
              <a:rPr lang="en-IN" sz="2600" b="1" dirty="0">
                <a:solidFill>
                  <a:srgbClr val="FFFF00"/>
                </a:solidFill>
              </a:rPr>
              <a:t>Government Social Responsibility (GSR):  </a:t>
            </a:r>
            <a:r>
              <a:rPr lang="en-IN" sz="2600" b="1" dirty="0"/>
              <a:t>The basic duty of a government involves the big social welfare programs through which it creates the best environment for its people</a:t>
            </a:r>
          </a:p>
          <a:p>
            <a:pPr marL="457200" indent="-457200">
              <a:buFont typeface="+mj-lt"/>
              <a:buAutoNum type="arabicParenR"/>
            </a:pPr>
            <a:r>
              <a:rPr lang="en-IN" sz="2600" b="1" dirty="0">
                <a:solidFill>
                  <a:srgbClr val="FFFF00"/>
                </a:solidFill>
              </a:rPr>
              <a:t>Corporate social responsibility (CSR), </a:t>
            </a:r>
            <a:r>
              <a:rPr lang="en-IN" sz="2600" b="1" dirty="0"/>
              <a:t>is a form of corporate self-regulation integrated into a business model. According to Business Dictionary, CSR is: A company's sense of responsibility towards the community and environment (both ecological and social) in which it operates.</a:t>
            </a:r>
          </a:p>
          <a:p>
            <a:pPr marL="457200" indent="-457200">
              <a:buFont typeface="+mj-lt"/>
              <a:buAutoNum type="arabicParenR"/>
            </a:pPr>
            <a:r>
              <a:rPr lang="en-IN" sz="2600" b="1" dirty="0">
                <a:solidFill>
                  <a:srgbClr val="FFFF00"/>
                </a:solidFill>
              </a:rPr>
              <a:t>Personal Social Responsibility (PSR) </a:t>
            </a:r>
            <a:r>
              <a:rPr lang="en-IN" sz="2600" b="1" dirty="0"/>
              <a:t>- is the primary responsibility of every individual towards family, workplace, community, and environment (both ecological and social).</a:t>
            </a:r>
          </a:p>
          <a:p>
            <a:pPr marL="457200" indent="-457200">
              <a:buFont typeface="+mj-lt"/>
              <a:buAutoNum type="arabicParenR"/>
            </a:pPr>
            <a:endParaRPr lang="en-IN" dirty="0"/>
          </a:p>
        </p:txBody>
      </p:sp>
      <p:sp>
        <p:nvSpPr>
          <p:cNvPr id="4" name="Slide Number Placeholder 3">
            <a:extLst>
              <a:ext uri="{FF2B5EF4-FFF2-40B4-BE49-F238E27FC236}">
                <a16:creationId xmlns:a16="http://schemas.microsoft.com/office/drawing/2014/main" xmlns="" id="{9089FC32-DB4D-4E75-9863-53D5E5C8205F}"/>
              </a:ext>
            </a:extLst>
          </p:cNvPr>
          <p:cNvSpPr>
            <a:spLocks noGrp="1"/>
          </p:cNvSpPr>
          <p:nvPr>
            <p:ph type="sldNum" sz="quarter" idx="12"/>
          </p:nvPr>
        </p:nvSpPr>
        <p:spPr/>
        <p:txBody>
          <a:bodyPr/>
          <a:lstStyle/>
          <a:p>
            <a:fld id="{A059932F-20B8-4A48-9FE9-AE4598C9AD84}" type="slidenum">
              <a:rPr lang="en-IN" smtClean="0"/>
              <a:pPr/>
              <a:t>16</a:t>
            </a:fld>
            <a:endParaRPr lang="en-IN"/>
          </a:p>
        </p:txBody>
      </p:sp>
      <p:pic>
        <p:nvPicPr>
          <p:cNvPr id="6" name="Picture 5">
            <a:extLst>
              <a:ext uri="{FF2B5EF4-FFF2-40B4-BE49-F238E27FC236}">
                <a16:creationId xmlns:a16="http://schemas.microsoft.com/office/drawing/2014/main" xmlns="" id="{86E53385-9072-44DF-95D2-9CF8141BE656}"/>
              </a:ext>
            </a:extLst>
          </p:cNvPr>
          <p:cNvPicPr>
            <a:picLocks noChangeAspect="1"/>
          </p:cNvPicPr>
          <p:nvPr/>
        </p:nvPicPr>
        <p:blipFill>
          <a:blip r:embed="rId2"/>
          <a:stretch>
            <a:fillRect/>
          </a:stretch>
        </p:blipFill>
        <p:spPr>
          <a:xfrm>
            <a:off x="8505497" y="1608743"/>
            <a:ext cx="3486150" cy="3869635"/>
          </a:xfrm>
          <a:prstGeom prst="rect">
            <a:avLst/>
          </a:prstGeom>
        </p:spPr>
      </p:pic>
    </p:spTree>
    <p:extLst>
      <p:ext uri="{BB962C8B-B14F-4D97-AF65-F5344CB8AC3E}">
        <p14:creationId xmlns:p14="http://schemas.microsoft.com/office/powerpoint/2010/main" xmlns="" val="322508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B606C7-B3CE-4C3B-BA93-DA115DC6F30E}"/>
              </a:ext>
            </a:extLst>
          </p:cNvPr>
          <p:cNvSpPr>
            <a:spLocks noGrp="1"/>
          </p:cNvSpPr>
          <p:nvPr>
            <p:ph idx="1"/>
          </p:nvPr>
        </p:nvSpPr>
        <p:spPr>
          <a:xfrm>
            <a:off x="1103312" y="445168"/>
            <a:ext cx="10087427" cy="5779168"/>
          </a:xfrm>
        </p:spPr>
        <p:txBody>
          <a:bodyPr>
            <a:normAutofit/>
          </a:bodyPr>
          <a:lstStyle/>
          <a:p>
            <a:pPr marL="0" indent="0">
              <a:buNone/>
            </a:pPr>
            <a:r>
              <a:rPr lang="en-IN" sz="2400" b="1" dirty="0">
                <a:solidFill>
                  <a:srgbClr val="FFFF00"/>
                </a:solidFill>
              </a:rPr>
              <a:t>So what is PSR?</a:t>
            </a:r>
          </a:p>
          <a:p>
            <a:r>
              <a:rPr lang="en-IN" sz="2400" b="1" dirty="0"/>
              <a:t>It is the moral responsibility of every citizen to do the right thing</a:t>
            </a:r>
          </a:p>
          <a:p>
            <a:r>
              <a:rPr lang="en-IN" sz="2400" b="1" dirty="0">
                <a:solidFill>
                  <a:schemeClr val="accent2">
                    <a:lumMod val="20000"/>
                    <a:lumOff val="80000"/>
                  </a:schemeClr>
                </a:solidFill>
              </a:rPr>
              <a:t>It is voluntary and about personal integrity, ethics, commitment and ownership</a:t>
            </a:r>
          </a:p>
          <a:p>
            <a:r>
              <a:rPr lang="en-IN" sz="2400" b="1" dirty="0"/>
              <a:t>It is about give and take and striving towards continuous betterment of society</a:t>
            </a:r>
          </a:p>
          <a:p>
            <a:pPr marL="0" indent="0">
              <a:buNone/>
            </a:pPr>
            <a:endParaRPr lang="en-IN" sz="2400" dirty="0"/>
          </a:p>
          <a:p>
            <a:pPr marL="0" indent="0">
              <a:buNone/>
            </a:pPr>
            <a:r>
              <a:rPr lang="en-IN" sz="2400" b="1" dirty="0">
                <a:solidFill>
                  <a:srgbClr val="FFFF00"/>
                </a:solidFill>
              </a:rPr>
              <a:t>What it is not?</a:t>
            </a:r>
          </a:p>
          <a:p>
            <a:r>
              <a:rPr lang="en-IN" sz="2400" b="1" dirty="0"/>
              <a:t>It is not about charity or volunteering or taking up causes.</a:t>
            </a:r>
          </a:p>
          <a:p>
            <a:r>
              <a:rPr lang="en-IN" sz="2400" b="1" dirty="0">
                <a:solidFill>
                  <a:schemeClr val="accent2">
                    <a:lumMod val="20000"/>
                    <a:lumOff val="80000"/>
                  </a:schemeClr>
                </a:solidFill>
              </a:rPr>
              <a:t>It is not about some giving all the time and others receiving all the time</a:t>
            </a:r>
          </a:p>
          <a:p>
            <a:r>
              <a:rPr lang="en-IN" sz="2400" b="1" dirty="0"/>
              <a:t>It is not a one way process or a one-time activity</a:t>
            </a:r>
          </a:p>
        </p:txBody>
      </p:sp>
      <p:sp>
        <p:nvSpPr>
          <p:cNvPr id="4" name="Slide Number Placeholder 3">
            <a:extLst>
              <a:ext uri="{FF2B5EF4-FFF2-40B4-BE49-F238E27FC236}">
                <a16:creationId xmlns:a16="http://schemas.microsoft.com/office/drawing/2014/main" xmlns="" id="{E799F8B3-A0D5-4AA9-A550-FA2775396F3A}"/>
              </a:ext>
            </a:extLst>
          </p:cNvPr>
          <p:cNvSpPr>
            <a:spLocks noGrp="1"/>
          </p:cNvSpPr>
          <p:nvPr>
            <p:ph type="sldNum" sz="quarter" idx="12"/>
          </p:nvPr>
        </p:nvSpPr>
        <p:spPr/>
        <p:txBody>
          <a:bodyPr/>
          <a:lstStyle/>
          <a:p>
            <a:fld id="{A059932F-20B8-4A48-9FE9-AE4598C9AD84}" type="slidenum">
              <a:rPr lang="en-IN" smtClean="0"/>
              <a:pPr/>
              <a:t>17</a:t>
            </a:fld>
            <a:endParaRPr lang="en-IN"/>
          </a:p>
        </p:txBody>
      </p:sp>
    </p:spTree>
    <p:extLst>
      <p:ext uri="{BB962C8B-B14F-4D97-AF65-F5344CB8AC3E}">
        <p14:creationId xmlns:p14="http://schemas.microsoft.com/office/powerpoint/2010/main" xmlns="" val="3285954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F3322B-1DA7-4E67-91C9-E624EC3091AB}"/>
              </a:ext>
            </a:extLst>
          </p:cNvPr>
          <p:cNvSpPr>
            <a:spLocks noGrp="1"/>
          </p:cNvSpPr>
          <p:nvPr>
            <p:ph type="title"/>
          </p:nvPr>
        </p:nvSpPr>
        <p:spPr>
          <a:xfrm>
            <a:off x="646110" y="0"/>
            <a:ext cx="9404723" cy="767687"/>
          </a:xfrm>
        </p:spPr>
        <p:txBody>
          <a:bodyPr/>
          <a:lstStyle/>
          <a:p>
            <a:r>
              <a:rPr lang="en-IN" sz="3200" b="1" dirty="0"/>
              <a:t>So who has the onus of social responsibility?</a:t>
            </a:r>
            <a:br>
              <a:rPr lang="en-IN" sz="3200" b="1" dirty="0"/>
            </a:br>
            <a:r>
              <a:rPr lang="en-IN" dirty="0"/>
              <a:t/>
            </a:r>
            <a:br>
              <a:rPr lang="en-IN" dirty="0"/>
            </a:br>
            <a:endParaRPr lang="en-IN" dirty="0"/>
          </a:p>
        </p:txBody>
      </p:sp>
      <p:sp>
        <p:nvSpPr>
          <p:cNvPr id="3" name="Content Placeholder 2">
            <a:extLst>
              <a:ext uri="{FF2B5EF4-FFF2-40B4-BE49-F238E27FC236}">
                <a16:creationId xmlns:a16="http://schemas.microsoft.com/office/drawing/2014/main" xmlns="" id="{63BD9895-570F-45AD-B12A-7F960BB88841}"/>
              </a:ext>
            </a:extLst>
          </p:cNvPr>
          <p:cNvSpPr>
            <a:spLocks noGrp="1"/>
          </p:cNvSpPr>
          <p:nvPr>
            <p:ph idx="1"/>
          </p:nvPr>
        </p:nvSpPr>
        <p:spPr>
          <a:xfrm>
            <a:off x="581194" y="767687"/>
            <a:ext cx="6760510" cy="5778887"/>
          </a:xfrm>
        </p:spPr>
        <p:txBody>
          <a:bodyPr>
            <a:normAutofit lnSpcReduction="10000"/>
          </a:bodyPr>
          <a:lstStyle/>
          <a:p>
            <a:r>
              <a:rPr lang="en-IN" sz="2400" b="1" dirty="0"/>
              <a:t>Historically it has been Government and more recently corporates along with philanthropists and other like-minded people.</a:t>
            </a:r>
          </a:p>
          <a:p>
            <a:endParaRPr lang="en-IN" dirty="0"/>
          </a:p>
          <a:p>
            <a:r>
              <a:rPr lang="en-IN" sz="2400" b="1" dirty="0"/>
              <a:t>However, social responsibility is not only about a series of programs run by the Government for the welfare of the people or corporate or other non-governmental programs. </a:t>
            </a:r>
          </a:p>
          <a:p>
            <a:endParaRPr lang="en-IN" dirty="0"/>
          </a:p>
          <a:p>
            <a:r>
              <a:rPr lang="en-IN" sz="2400" b="1" dirty="0">
                <a:solidFill>
                  <a:srgbClr val="FFFF00"/>
                </a:solidFill>
              </a:rPr>
              <a:t>Social responsibility is not the vested duty of chosen few, but is and should be the responsibility of every citizen- Which is what is called as PERSONAL SOCIAL RESPONSIBILITY</a:t>
            </a:r>
            <a:endParaRPr lang="en-IN" sz="2400" dirty="0">
              <a:solidFill>
                <a:srgbClr val="FFFF00"/>
              </a:solidFill>
            </a:endParaRPr>
          </a:p>
        </p:txBody>
      </p:sp>
      <p:sp>
        <p:nvSpPr>
          <p:cNvPr id="4" name="Slide Number Placeholder 3">
            <a:extLst>
              <a:ext uri="{FF2B5EF4-FFF2-40B4-BE49-F238E27FC236}">
                <a16:creationId xmlns:a16="http://schemas.microsoft.com/office/drawing/2014/main" xmlns="" id="{FA7C7FE9-06A6-4F40-92FE-D1F1BC627048}"/>
              </a:ext>
            </a:extLst>
          </p:cNvPr>
          <p:cNvSpPr>
            <a:spLocks noGrp="1"/>
          </p:cNvSpPr>
          <p:nvPr>
            <p:ph type="sldNum" sz="quarter" idx="12"/>
          </p:nvPr>
        </p:nvSpPr>
        <p:spPr/>
        <p:txBody>
          <a:bodyPr/>
          <a:lstStyle/>
          <a:p>
            <a:fld id="{A059932F-20B8-4A48-9FE9-AE4598C9AD84}" type="slidenum">
              <a:rPr lang="en-IN" smtClean="0"/>
              <a:pPr/>
              <a:t>18</a:t>
            </a:fld>
            <a:endParaRPr lang="en-IN"/>
          </a:p>
        </p:txBody>
      </p:sp>
      <p:pic>
        <p:nvPicPr>
          <p:cNvPr id="6" name="Picture 5">
            <a:extLst>
              <a:ext uri="{FF2B5EF4-FFF2-40B4-BE49-F238E27FC236}">
                <a16:creationId xmlns:a16="http://schemas.microsoft.com/office/drawing/2014/main" xmlns="" id="{5EF786AD-4A2B-4469-AB96-0DD3369ECF29}"/>
              </a:ext>
            </a:extLst>
          </p:cNvPr>
          <p:cNvPicPr>
            <a:picLocks noChangeAspect="1"/>
          </p:cNvPicPr>
          <p:nvPr/>
        </p:nvPicPr>
        <p:blipFill>
          <a:blip r:embed="rId2"/>
          <a:stretch>
            <a:fillRect/>
          </a:stretch>
        </p:blipFill>
        <p:spPr>
          <a:xfrm>
            <a:off x="7474227" y="1192697"/>
            <a:ext cx="4505202" cy="5546328"/>
          </a:xfrm>
          <a:prstGeom prst="rect">
            <a:avLst/>
          </a:prstGeom>
        </p:spPr>
      </p:pic>
    </p:spTree>
    <p:extLst>
      <p:ext uri="{BB962C8B-B14F-4D97-AF65-F5344CB8AC3E}">
        <p14:creationId xmlns:p14="http://schemas.microsoft.com/office/powerpoint/2010/main" xmlns="" val="422578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1619B-584B-437D-B5F0-D7F8A1DB1C6E}"/>
              </a:ext>
            </a:extLst>
          </p:cNvPr>
          <p:cNvSpPr>
            <a:spLocks noGrp="1"/>
          </p:cNvSpPr>
          <p:nvPr>
            <p:ph type="title"/>
          </p:nvPr>
        </p:nvSpPr>
        <p:spPr/>
        <p:txBody>
          <a:bodyPr/>
          <a:lstStyle/>
          <a:p>
            <a:r>
              <a:rPr lang="en-IN" dirty="0"/>
              <a:t>How PSR works?</a:t>
            </a:r>
          </a:p>
        </p:txBody>
      </p:sp>
      <p:sp>
        <p:nvSpPr>
          <p:cNvPr id="3" name="Content Placeholder 2">
            <a:extLst>
              <a:ext uri="{FF2B5EF4-FFF2-40B4-BE49-F238E27FC236}">
                <a16:creationId xmlns:a16="http://schemas.microsoft.com/office/drawing/2014/main" xmlns="" id="{0C8E4E1C-62FB-4984-AB04-5F54A8AA4FEC}"/>
              </a:ext>
            </a:extLst>
          </p:cNvPr>
          <p:cNvSpPr>
            <a:spLocks noGrp="1"/>
          </p:cNvSpPr>
          <p:nvPr>
            <p:ph idx="1"/>
          </p:nvPr>
        </p:nvSpPr>
        <p:spPr>
          <a:xfrm>
            <a:off x="1103312" y="1351722"/>
            <a:ext cx="8946541" cy="4896677"/>
          </a:xfrm>
        </p:spPr>
        <p:txBody>
          <a:bodyPr>
            <a:normAutofit lnSpcReduction="10000"/>
          </a:bodyPr>
          <a:lstStyle/>
          <a:p>
            <a:pPr marL="0" indent="0">
              <a:buNone/>
            </a:pPr>
            <a:r>
              <a:rPr lang="en-IN" b="1" dirty="0">
                <a:solidFill>
                  <a:srgbClr val="FFFF00"/>
                </a:solidFill>
              </a:rPr>
              <a:t>1.Helping the needy</a:t>
            </a:r>
          </a:p>
          <a:p>
            <a:r>
              <a:rPr lang="en-IN" dirty="0"/>
              <a:t>Meaning of Needy</a:t>
            </a:r>
          </a:p>
          <a:p>
            <a:pPr marL="0" indent="0">
              <a:buNone/>
            </a:pPr>
            <a:r>
              <a:rPr lang="en-IN" b="1" dirty="0"/>
              <a:t> lacking the necessities (food, cloth &amp; shelter) of life; very poor.</a:t>
            </a:r>
          </a:p>
          <a:p>
            <a:pPr marL="0" indent="0">
              <a:buNone/>
            </a:pPr>
            <a:r>
              <a:rPr lang="en-IN" b="1" dirty="0">
                <a:solidFill>
                  <a:srgbClr val="FFFF00"/>
                </a:solidFill>
              </a:rPr>
              <a:t>2. What is charity</a:t>
            </a:r>
          </a:p>
          <a:p>
            <a:r>
              <a:rPr lang="en-IN" sz="2100" dirty="0"/>
              <a:t>generosity and helpfulness especially toward the needy or suffering </a:t>
            </a:r>
          </a:p>
          <a:p>
            <a:pPr marL="0" indent="0">
              <a:buNone/>
            </a:pPr>
            <a:r>
              <a:rPr lang="en-IN" b="1" dirty="0">
                <a:solidFill>
                  <a:srgbClr val="FFFF00"/>
                </a:solidFill>
              </a:rPr>
              <a:t>3. Types of Non Profit Organizations in India</a:t>
            </a:r>
          </a:p>
          <a:p>
            <a:r>
              <a:rPr lang="en-IN" sz="2100" dirty="0"/>
              <a:t>The law which governs Societies in India is the Society Registration Act of 1960. </a:t>
            </a:r>
          </a:p>
          <a:p>
            <a:r>
              <a:rPr lang="en-IN" sz="2100" dirty="0"/>
              <a:t>7 or more people are required to form an NGO as a Society. </a:t>
            </a:r>
          </a:p>
          <a:p>
            <a:r>
              <a:rPr lang="en-IN" sz="2100" dirty="0"/>
              <a:t>The purpose they come together for should be a common purpose and can be a scientific purpose, a charitable purpose or a literary purpose.</a:t>
            </a:r>
          </a:p>
        </p:txBody>
      </p:sp>
      <p:sp>
        <p:nvSpPr>
          <p:cNvPr id="4" name="Slide Number Placeholder 3">
            <a:extLst>
              <a:ext uri="{FF2B5EF4-FFF2-40B4-BE49-F238E27FC236}">
                <a16:creationId xmlns:a16="http://schemas.microsoft.com/office/drawing/2014/main" xmlns="" id="{9B77353D-6F17-42E9-95FC-6D9109056065}"/>
              </a:ext>
            </a:extLst>
          </p:cNvPr>
          <p:cNvSpPr>
            <a:spLocks noGrp="1"/>
          </p:cNvSpPr>
          <p:nvPr>
            <p:ph type="sldNum" sz="quarter" idx="12"/>
          </p:nvPr>
        </p:nvSpPr>
        <p:spPr/>
        <p:txBody>
          <a:bodyPr/>
          <a:lstStyle/>
          <a:p>
            <a:fld id="{A059932F-20B8-4A48-9FE9-AE4598C9AD84}" type="slidenum">
              <a:rPr lang="en-IN" smtClean="0"/>
              <a:pPr/>
              <a:t>19</a:t>
            </a:fld>
            <a:endParaRPr lang="en-IN"/>
          </a:p>
        </p:txBody>
      </p:sp>
    </p:spTree>
    <p:extLst>
      <p:ext uri="{BB962C8B-B14F-4D97-AF65-F5344CB8AC3E}">
        <p14:creationId xmlns:p14="http://schemas.microsoft.com/office/powerpoint/2010/main" xmlns="" val="186547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EF8F8-16FD-44B7-957B-9D19E466B593}"/>
              </a:ext>
            </a:extLst>
          </p:cNvPr>
          <p:cNvSpPr>
            <a:spLocks noGrp="1"/>
          </p:cNvSpPr>
          <p:nvPr>
            <p:ph type="title"/>
          </p:nvPr>
        </p:nvSpPr>
        <p:spPr>
          <a:xfrm>
            <a:off x="1154956" y="2874985"/>
            <a:ext cx="8825657" cy="1915647"/>
          </a:xfrm>
        </p:spPr>
        <p:txBody>
          <a:bodyPr/>
          <a:lstStyle/>
          <a:p>
            <a:r>
              <a:rPr lang="en-IN" b="1" dirty="0"/>
              <a:t>2.Comparison of leaders of Past &amp; Present</a:t>
            </a:r>
          </a:p>
        </p:txBody>
      </p:sp>
      <p:sp>
        <p:nvSpPr>
          <p:cNvPr id="3" name="Text Placeholder 2">
            <a:extLst>
              <a:ext uri="{FF2B5EF4-FFF2-40B4-BE49-F238E27FC236}">
                <a16:creationId xmlns:a16="http://schemas.microsoft.com/office/drawing/2014/main" xmlns="" id="{D96BB7E5-09DE-4711-8CF4-A12B009DFF1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xmlns="" id="{0E0B6736-1D34-4BED-B0FC-28A2C753514E}"/>
              </a:ext>
            </a:extLst>
          </p:cNvPr>
          <p:cNvSpPr>
            <a:spLocks noGrp="1"/>
          </p:cNvSpPr>
          <p:nvPr>
            <p:ph type="sldNum" sz="quarter" idx="12"/>
          </p:nvPr>
        </p:nvSpPr>
        <p:spPr/>
        <p:txBody>
          <a:bodyPr/>
          <a:lstStyle/>
          <a:p>
            <a:fld id="{A059932F-20B8-4A48-9FE9-AE4598C9AD84}" type="slidenum">
              <a:rPr lang="en-IN" smtClean="0"/>
              <a:pPr/>
              <a:t>2</a:t>
            </a:fld>
            <a:endParaRPr lang="en-IN"/>
          </a:p>
        </p:txBody>
      </p:sp>
    </p:spTree>
    <p:extLst>
      <p:ext uri="{BB962C8B-B14F-4D97-AF65-F5344CB8AC3E}">
        <p14:creationId xmlns:p14="http://schemas.microsoft.com/office/powerpoint/2010/main" xmlns="" val="1383619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FCC57-6528-43B6-94D1-DB516B3A41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39DEBFC0-08EC-44C5-AFFD-D01DA6A8C079}"/>
              </a:ext>
            </a:extLst>
          </p:cNvPr>
          <p:cNvPicPr>
            <a:picLocks noGrp="1" noChangeAspect="1"/>
          </p:cNvPicPr>
          <p:nvPr>
            <p:ph idx="1"/>
          </p:nvPr>
        </p:nvPicPr>
        <p:blipFill rotWithShape="1">
          <a:blip r:embed="rId2"/>
          <a:srcRect l="15226" t="48991" r="35940" b="8054"/>
          <a:stretch/>
        </p:blipFill>
        <p:spPr>
          <a:xfrm>
            <a:off x="2141165" y="1063416"/>
            <a:ext cx="6910069" cy="5088835"/>
          </a:xfrm>
          <a:prstGeom prst="rect">
            <a:avLst/>
          </a:prstGeom>
        </p:spPr>
      </p:pic>
      <p:sp>
        <p:nvSpPr>
          <p:cNvPr id="4" name="Slide Number Placeholder 3">
            <a:extLst>
              <a:ext uri="{FF2B5EF4-FFF2-40B4-BE49-F238E27FC236}">
                <a16:creationId xmlns:a16="http://schemas.microsoft.com/office/drawing/2014/main" xmlns="" id="{51BA807F-92A8-45D5-9FA3-DBF196F7536C}"/>
              </a:ext>
            </a:extLst>
          </p:cNvPr>
          <p:cNvSpPr>
            <a:spLocks noGrp="1"/>
          </p:cNvSpPr>
          <p:nvPr>
            <p:ph type="sldNum" sz="quarter" idx="12"/>
          </p:nvPr>
        </p:nvSpPr>
        <p:spPr/>
        <p:txBody>
          <a:bodyPr/>
          <a:lstStyle/>
          <a:p>
            <a:fld id="{A059932F-20B8-4A48-9FE9-AE4598C9AD84}" type="slidenum">
              <a:rPr lang="en-IN" smtClean="0"/>
              <a:pPr/>
              <a:t>20</a:t>
            </a:fld>
            <a:endParaRPr lang="en-IN"/>
          </a:p>
        </p:txBody>
      </p:sp>
    </p:spTree>
    <p:extLst>
      <p:ext uri="{BB962C8B-B14F-4D97-AF65-F5344CB8AC3E}">
        <p14:creationId xmlns:p14="http://schemas.microsoft.com/office/powerpoint/2010/main" xmlns="" val="2782450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56890-5C9A-46CE-820B-7BEBA24AF52C}"/>
              </a:ext>
            </a:extLst>
          </p:cNvPr>
          <p:cNvSpPr>
            <a:spLocks noGrp="1"/>
          </p:cNvSpPr>
          <p:nvPr>
            <p:ph type="title"/>
          </p:nvPr>
        </p:nvSpPr>
        <p:spPr>
          <a:xfrm>
            <a:off x="797289" y="363151"/>
            <a:ext cx="9404723" cy="767687"/>
          </a:xfrm>
        </p:spPr>
        <p:txBody>
          <a:bodyPr/>
          <a:lstStyle/>
          <a:p>
            <a:r>
              <a:rPr lang="en-IN" sz="3600" dirty="0"/>
              <a:t>Types of non-profit organizations in India</a:t>
            </a:r>
          </a:p>
        </p:txBody>
      </p:sp>
      <p:sp>
        <p:nvSpPr>
          <p:cNvPr id="3" name="Text Placeholder 2">
            <a:extLst>
              <a:ext uri="{FF2B5EF4-FFF2-40B4-BE49-F238E27FC236}">
                <a16:creationId xmlns:a16="http://schemas.microsoft.com/office/drawing/2014/main" xmlns="" id="{F08F828F-C196-4ACE-BCA5-FB7A3F3F6B56}"/>
              </a:ext>
            </a:extLst>
          </p:cNvPr>
          <p:cNvSpPr>
            <a:spLocks noGrp="1"/>
          </p:cNvSpPr>
          <p:nvPr>
            <p:ph type="body" idx="1"/>
          </p:nvPr>
        </p:nvSpPr>
        <p:spPr>
          <a:xfrm>
            <a:off x="957539" y="1328738"/>
            <a:ext cx="4396338" cy="576262"/>
          </a:xfrm>
        </p:spPr>
        <p:txBody>
          <a:bodyPr/>
          <a:lstStyle/>
          <a:p>
            <a:r>
              <a:rPr lang="en-IN" b="1" dirty="0"/>
              <a:t>Section 8 companies</a:t>
            </a:r>
          </a:p>
        </p:txBody>
      </p:sp>
      <p:sp>
        <p:nvSpPr>
          <p:cNvPr id="4" name="Content Placeholder 3">
            <a:extLst>
              <a:ext uri="{FF2B5EF4-FFF2-40B4-BE49-F238E27FC236}">
                <a16:creationId xmlns:a16="http://schemas.microsoft.com/office/drawing/2014/main" xmlns="" id="{A492F93E-3A43-4563-B2E3-AC5039A48909}"/>
              </a:ext>
            </a:extLst>
          </p:cNvPr>
          <p:cNvSpPr>
            <a:spLocks noGrp="1"/>
          </p:cNvSpPr>
          <p:nvPr>
            <p:ph sz="half" idx="2"/>
          </p:nvPr>
        </p:nvSpPr>
        <p:spPr>
          <a:xfrm>
            <a:off x="278296" y="1905000"/>
            <a:ext cx="5221355" cy="4351338"/>
          </a:xfrm>
        </p:spPr>
        <p:txBody>
          <a:bodyPr>
            <a:normAutofit/>
          </a:bodyPr>
          <a:lstStyle/>
          <a:p>
            <a:r>
              <a:rPr lang="en-IN" dirty="0"/>
              <a:t>companies can be established for the promotion of commerce, arts, science, sports, education, research, social welfare, religion, charity, and protection of environment or any such other object.</a:t>
            </a:r>
          </a:p>
          <a:p>
            <a:r>
              <a:rPr lang="en-IN" dirty="0"/>
              <a:t>As per the act, the profit of such companies can be used only to promote the objectives of the company and nothing in the form of dividends is payable to any of its members</a:t>
            </a:r>
          </a:p>
          <a:p>
            <a:endParaRPr lang="en-IN" dirty="0"/>
          </a:p>
        </p:txBody>
      </p:sp>
      <p:sp>
        <p:nvSpPr>
          <p:cNvPr id="5" name="Text Placeholder 4">
            <a:extLst>
              <a:ext uri="{FF2B5EF4-FFF2-40B4-BE49-F238E27FC236}">
                <a16:creationId xmlns:a16="http://schemas.microsoft.com/office/drawing/2014/main" xmlns="" id="{D5150B8E-E658-476D-B0FE-D3FDFFD6876F}"/>
              </a:ext>
            </a:extLst>
          </p:cNvPr>
          <p:cNvSpPr>
            <a:spLocks noGrp="1"/>
          </p:cNvSpPr>
          <p:nvPr>
            <p:ph type="body" sz="quarter" idx="3"/>
          </p:nvPr>
        </p:nvSpPr>
        <p:spPr>
          <a:xfrm>
            <a:off x="6309039" y="1261316"/>
            <a:ext cx="4396339" cy="576262"/>
          </a:xfrm>
        </p:spPr>
        <p:txBody>
          <a:bodyPr/>
          <a:lstStyle/>
          <a:p>
            <a:r>
              <a:rPr lang="en-IN" b="1" dirty="0"/>
              <a:t>NGO’s</a:t>
            </a:r>
          </a:p>
        </p:txBody>
      </p:sp>
      <p:sp>
        <p:nvSpPr>
          <p:cNvPr id="6" name="Content Placeholder 5">
            <a:extLst>
              <a:ext uri="{FF2B5EF4-FFF2-40B4-BE49-F238E27FC236}">
                <a16:creationId xmlns:a16="http://schemas.microsoft.com/office/drawing/2014/main" xmlns="" id="{09653446-DDF6-4BC4-AFE0-376EBA564847}"/>
              </a:ext>
            </a:extLst>
          </p:cNvPr>
          <p:cNvSpPr>
            <a:spLocks noGrp="1"/>
          </p:cNvSpPr>
          <p:nvPr>
            <p:ph sz="quarter" idx="4"/>
          </p:nvPr>
        </p:nvSpPr>
        <p:spPr>
          <a:xfrm>
            <a:off x="5955113" y="1905000"/>
            <a:ext cx="5481513" cy="4351338"/>
          </a:xfrm>
        </p:spPr>
        <p:txBody>
          <a:bodyPr>
            <a:normAutofit/>
          </a:bodyPr>
          <a:lstStyle/>
          <a:p>
            <a:r>
              <a:rPr lang="en-IN" dirty="0"/>
              <a:t>Non-Government Organization or NGOs, comes under Section 8 of the Companies Act.</a:t>
            </a:r>
          </a:p>
          <a:p>
            <a:r>
              <a:rPr lang="en-IN" dirty="0"/>
              <a:t> Registrations for NGOs are mandatory in India and are allowed to receive foreign funds. </a:t>
            </a:r>
          </a:p>
          <a:p>
            <a:r>
              <a:rPr lang="en-IN" dirty="0"/>
              <a:t>However, the funds received under NGOs are monitored and referred further to a recommendation from the National Intelligence Agency to The Prime Minister of India</a:t>
            </a:r>
          </a:p>
        </p:txBody>
      </p:sp>
      <p:sp>
        <p:nvSpPr>
          <p:cNvPr id="7" name="Slide Number Placeholder 6">
            <a:extLst>
              <a:ext uri="{FF2B5EF4-FFF2-40B4-BE49-F238E27FC236}">
                <a16:creationId xmlns:a16="http://schemas.microsoft.com/office/drawing/2014/main" xmlns="" id="{7D3C0AA1-1FC7-473C-805B-9F76252743B5}"/>
              </a:ext>
            </a:extLst>
          </p:cNvPr>
          <p:cNvSpPr>
            <a:spLocks noGrp="1"/>
          </p:cNvSpPr>
          <p:nvPr>
            <p:ph type="sldNum" sz="quarter" idx="12"/>
          </p:nvPr>
        </p:nvSpPr>
        <p:spPr/>
        <p:txBody>
          <a:bodyPr/>
          <a:lstStyle/>
          <a:p>
            <a:fld id="{A059932F-20B8-4A48-9FE9-AE4598C9AD84}" type="slidenum">
              <a:rPr lang="en-IN" smtClean="0"/>
              <a:pPr/>
              <a:t>21</a:t>
            </a:fld>
            <a:endParaRPr lang="en-IN"/>
          </a:p>
        </p:txBody>
      </p:sp>
    </p:spTree>
    <p:extLst>
      <p:ext uri="{BB962C8B-B14F-4D97-AF65-F5344CB8AC3E}">
        <p14:creationId xmlns:p14="http://schemas.microsoft.com/office/powerpoint/2010/main" xmlns="" val="163681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64A27-CE25-49BA-B031-E3DD6746753F}"/>
              </a:ext>
            </a:extLst>
          </p:cNvPr>
          <p:cNvSpPr>
            <a:spLocks noGrp="1"/>
          </p:cNvSpPr>
          <p:nvPr>
            <p:ph type="title"/>
          </p:nvPr>
        </p:nvSpPr>
        <p:spPr/>
        <p:txBody>
          <a:bodyPr/>
          <a:lstStyle/>
          <a:p>
            <a:r>
              <a:rPr lang="en-IN" dirty="0"/>
              <a:t>Additional Reading</a:t>
            </a:r>
          </a:p>
        </p:txBody>
      </p:sp>
      <p:sp>
        <p:nvSpPr>
          <p:cNvPr id="3" name="Content Placeholder 2">
            <a:extLst>
              <a:ext uri="{FF2B5EF4-FFF2-40B4-BE49-F238E27FC236}">
                <a16:creationId xmlns:a16="http://schemas.microsoft.com/office/drawing/2014/main" xmlns="" id="{F256DC42-0C39-40B9-B486-DCF031A4ACD1}"/>
              </a:ext>
            </a:extLst>
          </p:cNvPr>
          <p:cNvSpPr>
            <a:spLocks noGrp="1"/>
          </p:cNvSpPr>
          <p:nvPr>
            <p:ph idx="1"/>
          </p:nvPr>
        </p:nvSpPr>
        <p:spPr/>
        <p:txBody>
          <a:bodyPr/>
          <a:lstStyle/>
          <a:p>
            <a:endParaRPr lang="en-IN" dirty="0"/>
          </a:p>
          <a:p>
            <a:r>
              <a:rPr lang="en-IN" dirty="0">
                <a:hlinkClick r:id="rId2"/>
              </a:rPr>
              <a:t>https://www.linkedin.com/pulse/personal-social-responsibility-psr-jayashree-venugopala/</a:t>
            </a:r>
            <a:endParaRPr lang="en-IN" dirty="0"/>
          </a:p>
          <a:p>
            <a:pPr marL="0" indent="0">
              <a:buNone/>
            </a:pPr>
            <a:endParaRPr lang="en-IN" dirty="0"/>
          </a:p>
          <a:p>
            <a:endParaRPr lang="en-IN" dirty="0"/>
          </a:p>
          <a:p>
            <a:r>
              <a:rPr lang="en-IN" dirty="0">
                <a:hlinkClick r:id="rId3"/>
              </a:rPr>
              <a:t>https://www.mycustomer.com/selling/sales-performance/psr-v-csr-is-personal-social-responsibility-still-good-for-business</a:t>
            </a:r>
            <a:endParaRPr lang="en-IN" dirty="0"/>
          </a:p>
          <a:p>
            <a:endParaRPr lang="en-IN" dirty="0"/>
          </a:p>
        </p:txBody>
      </p:sp>
      <p:sp>
        <p:nvSpPr>
          <p:cNvPr id="4" name="Slide Number Placeholder 3">
            <a:extLst>
              <a:ext uri="{FF2B5EF4-FFF2-40B4-BE49-F238E27FC236}">
                <a16:creationId xmlns:a16="http://schemas.microsoft.com/office/drawing/2014/main" xmlns="" id="{F851EA4E-595F-4C82-85EA-8AB3C1ED0543}"/>
              </a:ext>
            </a:extLst>
          </p:cNvPr>
          <p:cNvSpPr>
            <a:spLocks noGrp="1"/>
          </p:cNvSpPr>
          <p:nvPr>
            <p:ph type="sldNum" sz="quarter" idx="12"/>
          </p:nvPr>
        </p:nvSpPr>
        <p:spPr/>
        <p:txBody>
          <a:bodyPr/>
          <a:lstStyle/>
          <a:p>
            <a:fld id="{A059932F-20B8-4A48-9FE9-AE4598C9AD84}" type="slidenum">
              <a:rPr lang="en-IN" smtClean="0"/>
              <a:pPr/>
              <a:t>22</a:t>
            </a:fld>
            <a:endParaRPr lang="en-IN"/>
          </a:p>
        </p:txBody>
      </p:sp>
    </p:spTree>
    <p:extLst>
      <p:ext uri="{BB962C8B-B14F-4D97-AF65-F5344CB8AC3E}">
        <p14:creationId xmlns:p14="http://schemas.microsoft.com/office/powerpoint/2010/main" xmlns="" val="199200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FE91E-641E-4812-85E2-2DDEF5362081}"/>
              </a:ext>
            </a:extLst>
          </p:cNvPr>
          <p:cNvSpPr>
            <a:spLocks noGrp="1"/>
          </p:cNvSpPr>
          <p:nvPr>
            <p:ph type="title"/>
          </p:nvPr>
        </p:nvSpPr>
        <p:spPr>
          <a:xfrm>
            <a:off x="645740" y="0"/>
            <a:ext cx="9404723" cy="674333"/>
          </a:xfrm>
        </p:spPr>
        <p:txBody>
          <a:bodyPr/>
          <a:lstStyle/>
          <a:p>
            <a:r>
              <a:rPr lang="en-IN" sz="3600" dirty="0"/>
              <a:t>Comparison of leaders of Past &amp; Present</a:t>
            </a:r>
          </a:p>
        </p:txBody>
      </p:sp>
      <p:graphicFrame>
        <p:nvGraphicFramePr>
          <p:cNvPr id="4" name="Table 4">
            <a:extLst>
              <a:ext uri="{FF2B5EF4-FFF2-40B4-BE49-F238E27FC236}">
                <a16:creationId xmlns:a16="http://schemas.microsoft.com/office/drawing/2014/main" xmlns="" id="{F4ED8CA5-FDAE-438E-8B4F-211BBDE52E31}"/>
              </a:ext>
            </a:extLst>
          </p:cNvPr>
          <p:cNvGraphicFramePr>
            <a:graphicFrameLocks noGrp="1"/>
          </p:cNvGraphicFramePr>
          <p:nvPr>
            <p:ph idx="1"/>
            <p:extLst>
              <p:ext uri="{D42A27DB-BD31-4B8C-83A1-F6EECF244321}">
                <p14:modId xmlns:p14="http://schemas.microsoft.com/office/powerpoint/2010/main" xmlns="" val="2600365566"/>
              </p:ext>
            </p:extLst>
          </p:nvPr>
        </p:nvGraphicFramePr>
        <p:xfrm>
          <a:off x="557561" y="580067"/>
          <a:ext cx="11307337" cy="6365434"/>
        </p:xfrm>
        <a:graphic>
          <a:graphicData uri="http://schemas.openxmlformats.org/drawingml/2006/table">
            <a:tbl>
              <a:tblPr firstRow="1" bandRow="1">
                <a:tableStyleId>{5C22544A-7EE6-4342-B048-85BDC9FD1C3A}</a:tableStyleId>
              </a:tblPr>
              <a:tblGrid>
                <a:gridCol w="501805">
                  <a:extLst>
                    <a:ext uri="{9D8B030D-6E8A-4147-A177-3AD203B41FA5}">
                      <a16:colId xmlns:a16="http://schemas.microsoft.com/office/drawing/2014/main" xmlns="" val="611936370"/>
                    </a:ext>
                  </a:extLst>
                </a:gridCol>
                <a:gridCol w="4661210">
                  <a:extLst>
                    <a:ext uri="{9D8B030D-6E8A-4147-A177-3AD203B41FA5}">
                      <a16:colId xmlns:a16="http://schemas.microsoft.com/office/drawing/2014/main" xmlns="" val="2668680850"/>
                    </a:ext>
                  </a:extLst>
                </a:gridCol>
                <a:gridCol w="6144322">
                  <a:extLst>
                    <a:ext uri="{9D8B030D-6E8A-4147-A177-3AD203B41FA5}">
                      <a16:colId xmlns:a16="http://schemas.microsoft.com/office/drawing/2014/main" xmlns="" val="200740466"/>
                    </a:ext>
                  </a:extLst>
                </a:gridCol>
              </a:tblGrid>
              <a:tr h="343251">
                <a:tc>
                  <a:txBody>
                    <a:bodyPr/>
                    <a:lstStyle/>
                    <a:p>
                      <a:endParaRPr lang="en-IN" dirty="0"/>
                    </a:p>
                  </a:txBody>
                  <a:tcPr/>
                </a:tc>
                <a:tc>
                  <a:txBody>
                    <a:bodyPr/>
                    <a:lstStyle/>
                    <a:p>
                      <a:r>
                        <a:rPr lang="en-IN" dirty="0"/>
                        <a:t>Past</a:t>
                      </a:r>
                    </a:p>
                  </a:txBody>
                  <a:tcPr/>
                </a:tc>
                <a:tc>
                  <a:txBody>
                    <a:bodyPr/>
                    <a:lstStyle/>
                    <a:p>
                      <a:r>
                        <a:rPr lang="en-IN" dirty="0"/>
                        <a:t>Present</a:t>
                      </a:r>
                    </a:p>
                  </a:txBody>
                  <a:tcPr/>
                </a:tc>
                <a:extLst>
                  <a:ext uri="{0D108BD9-81ED-4DB2-BD59-A6C34878D82A}">
                    <a16:rowId xmlns:a16="http://schemas.microsoft.com/office/drawing/2014/main" xmlns="" val="3501446501"/>
                  </a:ext>
                </a:extLst>
              </a:tr>
              <a:tr h="657899">
                <a:tc>
                  <a:txBody>
                    <a:bodyPr/>
                    <a:lstStyle/>
                    <a:p>
                      <a:r>
                        <a:rPr lang="en-IN" sz="2000" b="1" dirty="0"/>
                        <a:t>1</a:t>
                      </a:r>
                    </a:p>
                  </a:txBody>
                  <a:tcPr/>
                </a:tc>
                <a:tc>
                  <a:txBody>
                    <a:bodyPr/>
                    <a:lstStyle/>
                    <a:p>
                      <a:r>
                        <a:rPr lang="en-IN" sz="1800" b="1" dirty="0"/>
                        <a:t>Reasonably stable world</a:t>
                      </a:r>
                    </a:p>
                  </a:txBody>
                  <a:tcPr/>
                </a:tc>
                <a:tc>
                  <a:txBody>
                    <a:bodyPr/>
                    <a:lstStyle/>
                    <a:p>
                      <a:r>
                        <a:rPr lang="en-IN" sz="1800" b="1" dirty="0"/>
                        <a:t>Past is an old concept, future is unimaginable while present exists for a nano-second</a:t>
                      </a:r>
                    </a:p>
                  </a:txBody>
                  <a:tcPr/>
                </a:tc>
                <a:extLst>
                  <a:ext uri="{0D108BD9-81ED-4DB2-BD59-A6C34878D82A}">
                    <a16:rowId xmlns:a16="http://schemas.microsoft.com/office/drawing/2014/main" xmlns="" val="3303643183"/>
                  </a:ext>
                </a:extLst>
              </a:tr>
              <a:tr h="371856">
                <a:tc>
                  <a:txBody>
                    <a:bodyPr/>
                    <a:lstStyle/>
                    <a:p>
                      <a:r>
                        <a:rPr lang="en-IN" sz="2000" b="1" dirty="0"/>
                        <a:t>2</a:t>
                      </a:r>
                    </a:p>
                  </a:txBody>
                  <a:tcPr/>
                </a:tc>
                <a:tc>
                  <a:txBody>
                    <a:bodyPr/>
                    <a:lstStyle/>
                    <a:p>
                      <a:r>
                        <a:rPr lang="en-IN" sz="1800" b="1" dirty="0"/>
                        <a:t>Moderate customer expectations</a:t>
                      </a:r>
                    </a:p>
                  </a:txBody>
                  <a:tcPr/>
                </a:tc>
                <a:tc>
                  <a:txBody>
                    <a:bodyPr/>
                    <a:lstStyle/>
                    <a:p>
                      <a:r>
                        <a:rPr lang="en-IN" sz="1800" b="1" dirty="0"/>
                        <a:t>Customers with great expectations</a:t>
                      </a:r>
                    </a:p>
                  </a:txBody>
                  <a:tcPr/>
                </a:tc>
                <a:extLst>
                  <a:ext uri="{0D108BD9-81ED-4DB2-BD59-A6C34878D82A}">
                    <a16:rowId xmlns:a16="http://schemas.microsoft.com/office/drawing/2014/main" xmlns="" val="1025994930"/>
                  </a:ext>
                </a:extLst>
              </a:tr>
              <a:tr h="371856">
                <a:tc>
                  <a:txBody>
                    <a:bodyPr/>
                    <a:lstStyle/>
                    <a:p>
                      <a:r>
                        <a:rPr lang="en-IN" sz="2000" b="1" dirty="0"/>
                        <a:t>3</a:t>
                      </a:r>
                    </a:p>
                  </a:txBody>
                  <a:tcPr/>
                </a:tc>
                <a:tc>
                  <a:txBody>
                    <a:bodyPr/>
                    <a:lstStyle/>
                    <a:p>
                      <a:r>
                        <a:rPr lang="en-IN" sz="1800" b="1" dirty="0"/>
                        <a:t>More loyal</a:t>
                      </a:r>
                    </a:p>
                  </a:txBody>
                  <a:tcPr/>
                </a:tc>
                <a:tc>
                  <a:txBody>
                    <a:bodyPr/>
                    <a:lstStyle/>
                    <a:p>
                      <a:r>
                        <a:rPr lang="en-IN" sz="1800" b="1" dirty="0"/>
                        <a:t>Less certainty</a:t>
                      </a:r>
                    </a:p>
                  </a:txBody>
                  <a:tcPr/>
                </a:tc>
                <a:extLst>
                  <a:ext uri="{0D108BD9-81ED-4DB2-BD59-A6C34878D82A}">
                    <a16:rowId xmlns:a16="http://schemas.microsoft.com/office/drawing/2014/main" xmlns="" val="17797881"/>
                  </a:ext>
                </a:extLst>
              </a:tr>
              <a:tr h="380018">
                <a:tc>
                  <a:txBody>
                    <a:bodyPr/>
                    <a:lstStyle/>
                    <a:p>
                      <a:r>
                        <a:rPr lang="en-IN" sz="2000" b="1" dirty="0"/>
                        <a:t>4</a:t>
                      </a:r>
                    </a:p>
                  </a:txBody>
                  <a:tcPr/>
                </a:tc>
                <a:tc>
                  <a:txBody>
                    <a:bodyPr/>
                    <a:lstStyle/>
                    <a:p>
                      <a:r>
                        <a:rPr lang="en-IN" sz="1800" b="1" dirty="0"/>
                        <a:t>More of administering and directing</a:t>
                      </a:r>
                    </a:p>
                  </a:txBody>
                  <a:tcPr/>
                </a:tc>
                <a:tc>
                  <a:txBody>
                    <a:bodyPr/>
                    <a:lstStyle/>
                    <a:p>
                      <a:r>
                        <a:rPr lang="en-IN" sz="1800" b="1" dirty="0"/>
                        <a:t>Guiding &amp; inspiring</a:t>
                      </a:r>
                    </a:p>
                  </a:txBody>
                  <a:tcPr/>
                </a:tc>
                <a:extLst>
                  <a:ext uri="{0D108BD9-81ED-4DB2-BD59-A6C34878D82A}">
                    <a16:rowId xmlns:a16="http://schemas.microsoft.com/office/drawing/2014/main" xmlns="" val="1898303097"/>
                  </a:ext>
                </a:extLst>
              </a:tr>
              <a:tr h="657899">
                <a:tc>
                  <a:txBody>
                    <a:bodyPr/>
                    <a:lstStyle/>
                    <a:p>
                      <a:r>
                        <a:rPr lang="en-IN" sz="2000" b="1" dirty="0"/>
                        <a:t>5</a:t>
                      </a:r>
                    </a:p>
                  </a:txBody>
                  <a:tcPr/>
                </a:tc>
                <a:tc>
                  <a:txBody>
                    <a:bodyPr/>
                    <a:lstStyle/>
                    <a:p>
                      <a:r>
                        <a:rPr lang="en-IN" sz="1800" b="1" dirty="0"/>
                        <a:t>Less amount of continuous learning</a:t>
                      </a:r>
                    </a:p>
                  </a:txBody>
                  <a:tcPr/>
                </a:tc>
                <a:tc>
                  <a:txBody>
                    <a:bodyPr/>
                    <a:lstStyle/>
                    <a:p>
                      <a:r>
                        <a:rPr lang="en-IN" sz="1800" b="1" dirty="0"/>
                        <a:t>More of continuous learning in an everchanging world</a:t>
                      </a:r>
                    </a:p>
                  </a:txBody>
                  <a:tcPr/>
                </a:tc>
                <a:extLst>
                  <a:ext uri="{0D108BD9-81ED-4DB2-BD59-A6C34878D82A}">
                    <a16:rowId xmlns:a16="http://schemas.microsoft.com/office/drawing/2014/main" xmlns="" val="2252957440"/>
                  </a:ext>
                </a:extLst>
              </a:tr>
              <a:tr h="657899">
                <a:tc>
                  <a:txBody>
                    <a:bodyPr/>
                    <a:lstStyle/>
                    <a:p>
                      <a:r>
                        <a:rPr lang="en-IN" sz="2000" b="1" dirty="0"/>
                        <a:t>6</a:t>
                      </a:r>
                    </a:p>
                  </a:txBody>
                  <a:tcPr/>
                </a:tc>
                <a:tc>
                  <a:txBody>
                    <a:bodyPr/>
                    <a:lstStyle/>
                    <a:p>
                      <a:r>
                        <a:rPr lang="en-IN" sz="1800" b="1" dirty="0"/>
                        <a:t>Not open to receive critics</a:t>
                      </a:r>
                    </a:p>
                  </a:txBody>
                  <a:tcPr/>
                </a:tc>
                <a:tc>
                  <a:txBody>
                    <a:bodyPr/>
                    <a:lstStyle/>
                    <a:p>
                      <a:r>
                        <a:rPr lang="en-IN" sz="1800" b="1" dirty="0"/>
                        <a:t>Open to correct themselves with broader perspectives</a:t>
                      </a:r>
                    </a:p>
                  </a:txBody>
                  <a:tcPr/>
                </a:tc>
                <a:extLst>
                  <a:ext uri="{0D108BD9-81ED-4DB2-BD59-A6C34878D82A}">
                    <a16:rowId xmlns:a16="http://schemas.microsoft.com/office/drawing/2014/main" xmlns="" val="451707136"/>
                  </a:ext>
                </a:extLst>
              </a:tr>
              <a:tr h="657899">
                <a:tc>
                  <a:txBody>
                    <a:bodyPr/>
                    <a:lstStyle/>
                    <a:p>
                      <a:r>
                        <a:rPr lang="en-IN" sz="2000" b="1" dirty="0"/>
                        <a:t>7</a:t>
                      </a:r>
                    </a:p>
                  </a:txBody>
                  <a:tcPr/>
                </a:tc>
                <a:tc>
                  <a:txBody>
                    <a:bodyPr/>
                    <a:lstStyle/>
                    <a:p>
                      <a:r>
                        <a:rPr lang="en-IN" sz="1800" b="1" dirty="0"/>
                        <a:t>Faced Less problem solving environment</a:t>
                      </a:r>
                    </a:p>
                  </a:txBody>
                  <a:tcPr/>
                </a:tc>
                <a:tc>
                  <a:txBody>
                    <a:bodyPr/>
                    <a:lstStyle/>
                    <a:p>
                      <a:r>
                        <a:rPr lang="en-IN" sz="1800" b="1" dirty="0"/>
                        <a:t>Facing more problem solving situations</a:t>
                      </a:r>
                    </a:p>
                  </a:txBody>
                  <a:tcPr/>
                </a:tc>
                <a:extLst>
                  <a:ext uri="{0D108BD9-81ED-4DB2-BD59-A6C34878D82A}">
                    <a16:rowId xmlns:a16="http://schemas.microsoft.com/office/drawing/2014/main" xmlns="" val="4057866386"/>
                  </a:ext>
                </a:extLst>
              </a:tr>
              <a:tr h="657899">
                <a:tc>
                  <a:txBody>
                    <a:bodyPr/>
                    <a:lstStyle/>
                    <a:p>
                      <a:r>
                        <a:rPr lang="en-IN" sz="2000" b="1" dirty="0"/>
                        <a:t>8</a:t>
                      </a:r>
                    </a:p>
                  </a:txBody>
                  <a:tcPr/>
                </a:tc>
                <a:tc>
                  <a:txBody>
                    <a:bodyPr/>
                    <a:lstStyle/>
                    <a:p>
                      <a:r>
                        <a:rPr lang="en-IN" sz="1800" b="1" dirty="0"/>
                        <a:t>Moderate self awareness is enough</a:t>
                      </a:r>
                    </a:p>
                  </a:txBody>
                  <a:tcPr/>
                </a:tc>
                <a:tc>
                  <a:txBody>
                    <a:bodyPr/>
                    <a:lstStyle/>
                    <a:p>
                      <a:r>
                        <a:rPr lang="en-IN" sz="1800" b="1" dirty="0"/>
                        <a:t>More self awareness is needed which helps in designing new aspects of growth</a:t>
                      </a:r>
                    </a:p>
                  </a:txBody>
                  <a:tcPr/>
                </a:tc>
                <a:extLst>
                  <a:ext uri="{0D108BD9-81ED-4DB2-BD59-A6C34878D82A}">
                    <a16:rowId xmlns:a16="http://schemas.microsoft.com/office/drawing/2014/main" xmlns="" val="3391847545"/>
                  </a:ext>
                </a:extLst>
              </a:tr>
              <a:tr h="943941">
                <a:tc>
                  <a:txBody>
                    <a:bodyPr/>
                    <a:lstStyle/>
                    <a:p>
                      <a:r>
                        <a:rPr lang="en-IN" sz="2000" b="1" dirty="0"/>
                        <a:t>9</a:t>
                      </a:r>
                    </a:p>
                  </a:txBody>
                  <a:tcPr/>
                </a:tc>
                <a:tc>
                  <a:txBody>
                    <a:bodyPr/>
                    <a:lstStyle/>
                    <a:p>
                      <a:r>
                        <a:rPr lang="en-IN" sz="1800" b="1" dirty="0"/>
                        <a:t>Moderate communication is enough as there exists a defined system</a:t>
                      </a:r>
                    </a:p>
                  </a:txBody>
                  <a:tcPr/>
                </a:tc>
                <a:tc>
                  <a:txBody>
                    <a:bodyPr/>
                    <a:lstStyle/>
                    <a:p>
                      <a:r>
                        <a:rPr lang="en-IN" sz="1800" b="1" dirty="0"/>
                        <a:t>Improved communication is essential to keep up with evolving changes</a:t>
                      </a:r>
                    </a:p>
                  </a:txBody>
                  <a:tcPr/>
                </a:tc>
                <a:extLst>
                  <a:ext uri="{0D108BD9-81ED-4DB2-BD59-A6C34878D82A}">
                    <a16:rowId xmlns:a16="http://schemas.microsoft.com/office/drawing/2014/main" xmlns="" val="3438773020"/>
                  </a:ext>
                </a:extLst>
              </a:tr>
              <a:tr h="577518">
                <a:tc>
                  <a:txBody>
                    <a:bodyPr/>
                    <a:lstStyle/>
                    <a:p>
                      <a:r>
                        <a:rPr lang="en-IN" sz="2000" b="1" dirty="0"/>
                        <a:t>10</a:t>
                      </a:r>
                    </a:p>
                  </a:txBody>
                  <a:tcPr/>
                </a:tc>
                <a:tc>
                  <a:txBody>
                    <a:bodyPr/>
                    <a:lstStyle/>
                    <a:p>
                      <a:r>
                        <a:rPr lang="en-IN" sz="1800" b="1" dirty="0"/>
                        <a:t>Think locally</a:t>
                      </a:r>
                    </a:p>
                  </a:txBody>
                  <a:tcPr/>
                </a:tc>
                <a:tc>
                  <a:txBody>
                    <a:bodyPr/>
                    <a:lstStyle/>
                    <a:p>
                      <a:r>
                        <a:rPr lang="en-IN" sz="1800" b="1" dirty="0"/>
                        <a:t>Think globally</a:t>
                      </a:r>
                    </a:p>
                  </a:txBody>
                  <a:tcPr/>
                </a:tc>
                <a:extLst>
                  <a:ext uri="{0D108BD9-81ED-4DB2-BD59-A6C34878D82A}">
                    <a16:rowId xmlns:a16="http://schemas.microsoft.com/office/drawing/2014/main" xmlns="" val="914984466"/>
                  </a:ext>
                </a:extLst>
              </a:tr>
            </a:tbl>
          </a:graphicData>
        </a:graphic>
      </p:graphicFrame>
      <p:sp>
        <p:nvSpPr>
          <p:cNvPr id="5" name="Slide Number Placeholder 4">
            <a:extLst>
              <a:ext uri="{FF2B5EF4-FFF2-40B4-BE49-F238E27FC236}">
                <a16:creationId xmlns:a16="http://schemas.microsoft.com/office/drawing/2014/main" xmlns="" id="{BA2CA0B5-7080-4678-8104-58814588033D}"/>
              </a:ext>
            </a:extLst>
          </p:cNvPr>
          <p:cNvSpPr>
            <a:spLocks noGrp="1"/>
          </p:cNvSpPr>
          <p:nvPr>
            <p:ph type="sldNum" sz="quarter" idx="12"/>
          </p:nvPr>
        </p:nvSpPr>
        <p:spPr/>
        <p:txBody>
          <a:bodyPr/>
          <a:lstStyle/>
          <a:p>
            <a:fld id="{A059932F-20B8-4A48-9FE9-AE4598C9AD84}" type="slidenum">
              <a:rPr lang="en-IN" smtClean="0"/>
              <a:pPr/>
              <a:t>3</a:t>
            </a:fld>
            <a:endParaRPr lang="en-IN"/>
          </a:p>
        </p:txBody>
      </p:sp>
    </p:spTree>
    <p:extLst>
      <p:ext uri="{BB962C8B-B14F-4D97-AF65-F5344CB8AC3E}">
        <p14:creationId xmlns:p14="http://schemas.microsoft.com/office/powerpoint/2010/main" xmlns="" val="405608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B1CB5-6FFD-4C80-AE50-4CDFD877B4EB}"/>
              </a:ext>
            </a:extLst>
          </p:cNvPr>
          <p:cNvSpPr>
            <a:spLocks noGrp="1"/>
          </p:cNvSpPr>
          <p:nvPr>
            <p:ph type="title"/>
          </p:nvPr>
        </p:nvSpPr>
        <p:spPr/>
        <p:txBody>
          <a:bodyPr/>
          <a:lstStyle/>
          <a:p>
            <a:r>
              <a:rPr lang="en-IN" dirty="0"/>
              <a:t>3.	Society’s interests versus Self-interests</a:t>
            </a:r>
          </a:p>
        </p:txBody>
      </p:sp>
      <p:sp>
        <p:nvSpPr>
          <p:cNvPr id="3" name="Text Placeholder 2">
            <a:extLst>
              <a:ext uri="{FF2B5EF4-FFF2-40B4-BE49-F238E27FC236}">
                <a16:creationId xmlns:a16="http://schemas.microsoft.com/office/drawing/2014/main" xmlns="" id="{57E47B03-7FC8-4385-A9C0-B6CF73CA7CA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xmlns="" id="{51C7FC9F-7679-402F-B10D-C7506F28624C}"/>
              </a:ext>
            </a:extLst>
          </p:cNvPr>
          <p:cNvSpPr>
            <a:spLocks noGrp="1"/>
          </p:cNvSpPr>
          <p:nvPr>
            <p:ph type="sldNum" sz="quarter" idx="12"/>
          </p:nvPr>
        </p:nvSpPr>
        <p:spPr/>
        <p:txBody>
          <a:bodyPr/>
          <a:lstStyle/>
          <a:p>
            <a:fld id="{A059932F-20B8-4A48-9FE9-AE4598C9AD84}" type="slidenum">
              <a:rPr lang="en-IN" smtClean="0"/>
              <a:pPr/>
              <a:t>4</a:t>
            </a:fld>
            <a:endParaRPr lang="en-IN"/>
          </a:p>
        </p:txBody>
      </p:sp>
    </p:spTree>
    <p:extLst>
      <p:ext uri="{BB962C8B-B14F-4D97-AF65-F5344CB8AC3E}">
        <p14:creationId xmlns:p14="http://schemas.microsoft.com/office/powerpoint/2010/main" xmlns="" val="234732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345BE-9434-438D-9144-15000CB04A6B}"/>
              </a:ext>
            </a:extLst>
          </p:cNvPr>
          <p:cNvSpPr>
            <a:spLocks noGrp="1"/>
          </p:cNvSpPr>
          <p:nvPr>
            <p:ph type="title"/>
          </p:nvPr>
        </p:nvSpPr>
        <p:spPr>
          <a:xfrm>
            <a:off x="645130" y="140484"/>
            <a:ext cx="9404723" cy="767687"/>
          </a:xfrm>
        </p:spPr>
        <p:txBody>
          <a:bodyPr/>
          <a:lstStyle/>
          <a:p>
            <a:r>
              <a:rPr lang="en-IN" dirty="0"/>
              <a:t>What is Social interest?</a:t>
            </a:r>
          </a:p>
        </p:txBody>
      </p:sp>
      <p:sp>
        <p:nvSpPr>
          <p:cNvPr id="3" name="Content Placeholder 2">
            <a:extLst>
              <a:ext uri="{FF2B5EF4-FFF2-40B4-BE49-F238E27FC236}">
                <a16:creationId xmlns:a16="http://schemas.microsoft.com/office/drawing/2014/main" xmlns="" id="{3ADFB943-EA96-4EC7-B667-AF4F22095927}"/>
              </a:ext>
            </a:extLst>
          </p:cNvPr>
          <p:cNvSpPr>
            <a:spLocks noGrp="1"/>
          </p:cNvSpPr>
          <p:nvPr>
            <p:ph idx="1"/>
          </p:nvPr>
        </p:nvSpPr>
        <p:spPr>
          <a:xfrm>
            <a:off x="1103312" y="1063416"/>
            <a:ext cx="9724522" cy="5184983"/>
          </a:xfrm>
        </p:spPr>
        <p:txBody>
          <a:bodyPr>
            <a:normAutofit lnSpcReduction="10000"/>
          </a:bodyPr>
          <a:lstStyle/>
          <a:p>
            <a:pPr marL="0" indent="0">
              <a:buNone/>
            </a:pPr>
            <a:r>
              <a:rPr lang="en-IN" sz="2400" b="1" dirty="0"/>
              <a:t>Meaning of Social Interest</a:t>
            </a:r>
          </a:p>
          <a:p>
            <a:r>
              <a:rPr lang="en-IN" sz="2400" dirty="0"/>
              <a:t> </a:t>
            </a:r>
            <a:r>
              <a:rPr lang="en-IN" sz="2400" dirty="0">
                <a:solidFill>
                  <a:schemeClr val="tx1">
                    <a:lumMod val="65000"/>
                  </a:schemeClr>
                </a:solidFill>
              </a:rPr>
              <a:t>This term refers to the individual's awareness of belonging in the human community and the extent of his or her sense of being a fellow being. </a:t>
            </a:r>
          </a:p>
          <a:p>
            <a:r>
              <a:rPr lang="en-IN" sz="2400" dirty="0"/>
              <a:t>Social interest is a capacity </a:t>
            </a:r>
            <a:r>
              <a:rPr lang="en-IN" sz="2400" dirty="0">
                <a:solidFill>
                  <a:srgbClr val="FFFF00"/>
                </a:solidFill>
              </a:rPr>
              <a:t>inherent in all human beings </a:t>
            </a:r>
            <a:r>
              <a:rPr lang="en-IN" sz="2400" dirty="0"/>
              <a:t>which must be developed and trained, analogous, in this way, to the capacity for language and speech</a:t>
            </a:r>
          </a:p>
          <a:p>
            <a:pPr marL="0" indent="0">
              <a:buNone/>
            </a:pPr>
            <a:r>
              <a:rPr lang="en-IN" sz="2400" b="1" dirty="0">
                <a:solidFill>
                  <a:schemeClr val="bg2">
                    <a:lumMod val="60000"/>
                    <a:lumOff val="40000"/>
                  </a:schemeClr>
                </a:solidFill>
              </a:rPr>
              <a:t>Examples:</a:t>
            </a:r>
          </a:p>
          <a:p>
            <a:pPr>
              <a:buFont typeface="Wingdings" panose="05000000000000000000" pitchFamily="2" charset="2"/>
              <a:buChar char="ü"/>
            </a:pPr>
            <a:r>
              <a:rPr lang="en-IN" sz="2400" b="1" dirty="0">
                <a:solidFill>
                  <a:schemeClr val="bg2">
                    <a:lumMod val="60000"/>
                    <a:lumOff val="40000"/>
                  </a:schemeClr>
                </a:solidFill>
              </a:rPr>
              <a:t>Volunteering (with no recognition or monetary compensation)</a:t>
            </a:r>
          </a:p>
          <a:p>
            <a:pPr>
              <a:buFont typeface="Wingdings" panose="05000000000000000000" pitchFamily="2" charset="2"/>
              <a:buChar char="ü"/>
            </a:pPr>
            <a:r>
              <a:rPr lang="en-IN" sz="2400" b="1" dirty="0">
                <a:solidFill>
                  <a:schemeClr val="bg2">
                    <a:lumMod val="60000"/>
                    <a:lumOff val="40000"/>
                  </a:schemeClr>
                </a:solidFill>
              </a:rPr>
              <a:t>Teaching or sharing ideas.</a:t>
            </a:r>
          </a:p>
          <a:p>
            <a:pPr>
              <a:buFont typeface="Wingdings" panose="05000000000000000000" pitchFamily="2" charset="2"/>
              <a:buChar char="ü"/>
            </a:pPr>
            <a:r>
              <a:rPr lang="en-IN" sz="2400" b="1" dirty="0">
                <a:solidFill>
                  <a:schemeClr val="bg2">
                    <a:lumMod val="60000"/>
                    <a:lumOff val="40000"/>
                  </a:schemeClr>
                </a:solidFill>
              </a:rPr>
              <a:t>Investing in savings bonds (helping the government fund schools)</a:t>
            </a:r>
          </a:p>
        </p:txBody>
      </p:sp>
      <p:sp>
        <p:nvSpPr>
          <p:cNvPr id="4" name="Slide Number Placeholder 3">
            <a:extLst>
              <a:ext uri="{FF2B5EF4-FFF2-40B4-BE49-F238E27FC236}">
                <a16:creationId xmlns:a16="http://schemas.microsoft.com/office/drawing/2014/main" xmlns="" id="{4AF03231-2E5B-4164-9830-9590CC0243B7}"/>
              </a:ext>
            </a:extLst>
          </p:cNvPr>
          <p:cNvSpPr>
            <a:spLocks noGrp="1"/>
          </p:cNvSpPr>
          <p:nvPr>
            <p:ph type="sldNum" sz="quarter" idx="12"/>
          </p:nvPr>
        </p:nvSpPr>
        <p:spPr/>
        <p:txBody>
          <a:bodyPr/>
          <a:lstStyle/>
          <a:p>
            <a:fld id="{A059932F-20B8-4A48-9FE9-AE4598C9AD84}" type="slidenum">
              <a:rPr lang="en-IN" smtClean="0"/>
              <a:pPr/>
              <a:t>5</a:t>
            </a:fld>
            <a:endParaRPr lang="en-IN"/>
          </a:p>
        </p:txBody>
      </p:sp>
    </p:spTree>
    <p:extLst>
      <p:ext uri="{BB962C8B-B14F-4D97-AF65-F5344CB8AC3E}">
        <p14:creationId xmlns:p14="http://schemas.microsoft.com/office/powerpoint/2010/main" xmlns="" val="221443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65DDE7-2A84-4268-A318-C61B27E5F626}"/>
              </a:ext>
            </a:extLst>
          </p:cNvPr>
          <p:cNvSpPr>
            <a:spLocks noGrp="1"/>
          </p:cNvSpPr>
          <p:nvPr>
            <p:ph type="title"/>
          </p:nvPr>
        </p:nvSpPr>
        <p:spPr>
          <a:xfrm>
            <a:off x="645130" y="88607"/>
            <a:ext cx="9404723" cy="753230"/>
          </a:xfrm>
        </p:spPr>
        <p:txBody>
          <a:bodyPr/>
          <a:lstStyle/>
          <a:p>
            <a:r>
              <a:rPr lang="en-IN" dirty="0"/>
              <a:t>Meaning of Self Interest?</a:t>
            </a:r>
          </a:p>
        </p:txBody>
      </p:sp>
      <p:sp>
        <p:nvSpPr>
          <p:cNvPr id="3" name="Content Placeholder 2">
            <a:extLst>
              <a:ext uri="{FF2B5EF4-FFF2-40B4-BE49-F238E27FC236}">
                <a16:creationId xmlns:a16="http://schemas.microsoft.com/office/drawing/2014/main" xmlns="" id="{C350671C-EE34-48D5-B7DF-08C1043B13C1}"/>
              </a:ext>
            </a:extLst>
          </p:cNvPr>
          <p:cNvSpPr>
            <a:spLocks noGrp="1"/>
          </p:cNvSpPr>
          <p:nvPr>
            <p:ph idx="1"/>
          </p:nvPr>
        </p:nvSpPr>
        <p:spPr>
          <a:xfrm>
            <a:off x="1103312" y="841838"/>
            <a:ext cx="10350751" cy="5406562"/>
          </a:xfrm>
        </p:spPr>
        <p:txBody>
          <a:bodyPr>
            <a:normAutofit/>
          </a:bodyPr>
          <a:lstStyle/>
          <a:p>
            <a:r>
              <a:rPr lang="en-IN" sz="2800" dirty="0"/>
              <a:t>Self-interest generally refers to a </a:t>
            </a:r>
            <a:r>
              <a:rPr lang="en-IN" sz="2800" dirty="0">
                <a:solidFill>
                  <a:srgbClr val="FFFF00"/>
                </a:solidFill>
              </a:rPr>
              <a:t>focus on the needs or desires of one's self</a:t>
            </a:r>
            <a:r>
              <a:rPr lang="en-IN" sz="2800" dirty="0"/>
              <a:t>. </a:t>
            </a:r>
          </a:p>
          <a:p>
            <a:r>
              <a:rPr lang="en-IN" sz="2800" dirty="0"/>
              <a:t>Most times, actions that display self-interest are often performed without conscious knowing.</a:t>
            </a:r>
          </a:p>
          <a:p>
            <a:r>
              <a:rPr lang="en-IN" sz="2800" dirty="0"/>
              <a:t>Self-interest refers to </a:t>
            </a:r>
            <a:r>
              <a:rPr lang="en-IN" sz="2800" dirty="0">
                <a:solidFill>
                  <a:srgbClr val="FFFF00"/>
                </a:solidFill>
              </a:rPr>
              <a:t>actions that elicit personal benefit</a:t>
            </a:r>
            <a:r>
              <a:rPr lang="en-IN" sz="2800" dirty="0"/>
              <a:t>. </a:t>
            </a:r>
          </a:p>
          <a:p>
            <a:pPr marL="0" indent="0">
              <a:buNone/>
            </a:pPr>
            <a:endParaRPr lang="en-IN" sz="2800" dirty="0"/>
          </a:p>
          <a:p>
            <a:r>
              <a:rPr lang="en-IN" sz="2800" b="1" dirty="0">
                <a:solidFill>
                  <a:schemeClr val="bg2">
                    <a:lumMod val="60000"/>
                    <a:lumOff val="40000"/>
                  </a:schemeClr>
                </a:solidFill>
              </a:rPr>
              <a:t>Examples:</a:t>
            </a:r>
          </a:p>
          <a:p>
            <a:pPr>
              <a:buFont typeface="Wingdings" panose="05000000000000000000" pitchFamily="2" charset="2"/>
              <a:buChar char="ü"/>
            </a:pPr>
            <a:r>
              <a:rPr lang="en-IN" sz="2800" b="1" dirty="0">
                <a:solidFill>
                  <a:schemeClr val="bg2">
                    <a:lumMod val="60000"/>
                    <a:lumOff val="40000"/>
                  </a:schemeClr>
                </a:solidFill>
              </a:rPr>
              <a:t>Gaining a good degree</a:t>
            </a:r>
          </a:p>
          <a:p>
            <a:pPr>
              <a:buFont typeface="Wingdings" panose="05000000000000000000" pitchFamily="2" charset="2"/>
              <a:buChar char="ü"/>
            </a:pPr>
            <a:r>
              <a:rPr lang="en-IN" sz="2800" b="1" dirty="0">
                <a:solidFill>
                  <a:schemeClr val="bg2">
                    <a:lumMod val="60000"/>
                    <a:lumOff val="40000"/>
                  </a:schemeClr>
                </a:solidFill>
              </a:rPr>
              <a:t>Joining a inspiring company</a:t>
            </a:r>
          </a:p>
          <a:p>
            <a:pPr>
              <a:buFont typeface="Wingdings" panose="05000000000000000000" pitchFamily="2" charset="2"/>
              <a:buChar char="ü"/>
            </a:pPr>
            <a:r>
              <a:rPr lang="en-IN" sz="2800" b="1" dirty="0">
                <a:solidFill>
                  <a:schemeClr val="bg2">
                    <a:lumMod val="60000"/>
                    <a:lumOff val="40000"/>
                  </a:schemeClr>
                </a:solidFill>
              </a:rPr>
              <a:t>Owning a house, car and farmlands</a:t>
            </a:r>
          </a:p>
        </p:txBody>
      </p:sp>
      <p:sp>
        <p:nvSpPr>
          <p:cNvPr id="4" name="Slide Number Placeholder 3">
            <a:extLst>
              <a:ext uri="{FF2B5EF4-FFF2-40B4-BE49-F238E27FC236}">
                <a16:creationId xmlns:a16="http://schemas.microsoft.com/office/drawing/2014/main" xmlns="" id="{95A203E4-F5FB-4B1D-9BF0-D11B2BB81CF4}"/>
              </a:ext>
            </a:extLst>
          </p:cNvPr>
          <p:cNvSpPr>
            <a:spLocks noGrp="1"/>
          </p:cNvSpPr>
          <p:nvPr>
            <p:ph type="sldNum" sz="quarter" idx="12"/>
          </p:nvPr>
        </p:nvSpPr>
        <p:spPr/>
        <p:txBody>
          <a:bodyPr/>
          <a:lstStyle/>
          <a:p>
            <a:fld id="{A059932F-20B8-4A48-9FE9-AE4598C9AD84}" type="slidenum">
              <a:rPr lang="en-IN" smtClean="0"/>
              <a:pPr/>
              <a:t>6</a:t>
            </a:fld>
            <a:endParaRPr lang="en-IN"/>
          </a:p>
        </p:txBody>
      </p:sp>
    </p:spTree>
    <p:extLst>
      <p:ext uri="{BB962C8B-B14F-4D97-AF65-F5344CB8AC3E}">
        <p14:creationId xmlns:p14="http://schemas.microsoft.com/office/powerpoint/2010/main" xmlns="" val="179848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AB403-1A2F-45AF-9BE7-EBB517611B3C}"/>
              </a:ext>
            </a:extLst>
          </p:cNvPr>
          <p:cNvSpPr>
            <a:spLocks noGrp="1"/>
          </p:cNvSpPr>
          <p:nvPr>
            <p:ph type="title"/>
          </p:nvPr>
        </p:nvSpPr>
        <p:spPr>
          <a:xfrm>
            <a:off x="645130" y="111821"/>
            <a:ext cx="9404723" cy="713473"/>
          </a:xfrm>
        </p:spPr>
        <p:txBody>
          <a:bodyPr/>
          <a:lstStyle/>
          <a:p>
            <a:r>
              <a:rPr lang="en-IN" dirty="0"/>
              <a:t>Conflict of interest </a:t>
            </a:r>
          </a:p>
        </p:txBody>
      </p:sp>
      <p:sp>
        <p:nvSpPr>
          <p:cNvPr id="3" name="Content Placeholder 2">
            <a:extLst>
              <a:ext uri="{FF2B5EF4-FFF2-40B4-BE49-F238E27FC236}">
                <a16:creationId xmlns:a16="http://schemas.microsoft.com/office/drawing/2014/main" xmlns="" id="{42F36A02-31C4-45EA-A7D4-863F9150FDA9}"/>
              </a:ext>
            </a:extLst>
          </p:cNvPr>
          <p:cNvSpPr>
            <a:spLocks noGrp="1"/>
          </p:cNvSpPr>
          <p:nvPr>
            <p:ph idx="1"/>
          </p:nvPr>
        </p:nvSpPr>
        <p:spPr>
          <a:xfrm>
            <a:off x="1064451" y="895815"/>
            <a:ext cx="8946541" cy="5066370"/>
          </a:xfrm>
        </p:spPr>
        <p:txBody>
          <a:bodyPr>
            <a:normAutofit/>
          </a:bodyPr>
          <a:lstStyle/>
          <a:p>
            <a:pPr marL="0" indent="0">
              <a:buNone/>
            </a:pPr>
            <a:r>
              <a:rPr lang="en-IN" sz="2400" b="1" dirty="0"/>
              <a:t>Conflict of interest (COI) is</a:t>
            </a:r>
          </a:p>
          <a:p>
            <a:r>
              <a:rPr lang="en-IN" sz="2400" b="1" dirty="0"/>
              <a:t> </a:t>
            </a:r>
            <a:r>
              <a:rPr lang="en-IN" sz="2400" b="1" dirty="0">
                <a:solidFill>
                  <a:schemeClr val="bg2">
                    <a:lumMod val="20000"/>
                    <a:lumOff val="80000"/>
                  </a:schemeClr>
                </a:solidFill>
              </a:rPr>
              <a:t>a situation in which a person or organization is involved in multiple interests, financial or otherwise, and serving one interest could involve working against another.</a:t>
            </a:r>
          </a:p>
          <a:p>
            <a:r>
              <a:rPr lang="en-IN" sz="2400" b="1" dirty="0"/>
              <a:t> Typically, this relates to situations in which the personal interest of an individual or organization might adversely affect a duty owed to make decisions for the benefit of a third party.</a:t>
            </a:r>
          </a:p>
        </p:txBody>
      </p:sp>
      <p:sp>
        <p:nvSpPr>
          <p:cNvPr id="6" name="Rectangle: Rounded Corners 5">
            <a:extLst>
              <a:ext uri="{FF2B5EF4-FFF2-40B4-BE49-F238E27FC236}">
                <a16:creationId xmlns:a16="http://schemas.microsoft.com/office/drawing/2014/main" xmlns="" id="{2B3BE261-7CAB-450B-A0A5-10F587D50A72}"/>
              </a:ext>
            </a:extLst>
          </p:cNvPr>
          <p:cNvSpPr/>
          <p:nvPr/>
        </p:nvSpPr>
        <p:spPr>
          <a:xfrm>
            <a:off x="3882888" y="3882887"/>
            <a:ext cx="7500730" cy="2722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IN" b="1" dirty="0"/>
              <a:t>A conflict of interest is a set of conditions in which professional judgment concerning a primary interest (such as a patient's welfare or the validity of research) tends to be unduly influenced by a secondary interest (such as financial gain). </a:t>
            </a:r>
          </a:p>
          <a:p>
            <a:pPr marL="285750" indent="-285750">
              <a:buFont typeface="Wingdings" panose="05000000000000000000" pitchFamily="2" charset="2"/>
              <a:buChar char="ü"/>
            </a:pPr>
            <a:r>
              <a:rPr lang="en-IN" b="1" dirty="0"/>
              <a:t>Conflict-of-interest rules, regulate the disclosure and avoidance of these conditions.</a:t>
            </a:r>
          </a:p>
          <a:p>
            <a:pPr algn="ctr"/>
            <a:endParaRPr lang="en-IN" b="1" dirty="0"/>
          </a:p>
          <a:p>
            <a:pPr algn="ctr"/>
            <a:r>
              <a:rPr lang="en-IN" b="1" dirty="0"/>
              <a:t>— Dennis F. Thompson, The New England Journal of Medicine, 1993</a:t>
            </a:r>
          </a:p>
        </p:txBody>
      </p:sp>
      <p:sp>
        <p:nvSpPr>
          <p:cNvPr id="7" name="Slide Number Placeholder 6">
            <a:extLst>
              <a:ext uri="{FF2B5EF4-FFF2-40B4-BE49-F238E27FC236}">
                <a16:creationId xmlns:a16="http://schemas.microsoft.com/office/drawing/2014/main" xmlns="" id="{D4F9DEEC-D112-4A01-9141-E923E8367194}"/>
              </a:ext>
            </a:extLst>
          </p:cNvPr>
          <p:cNvSpPr>
            <a:spLocks noGrp="1"/>
          </p:cNvSpPr>
          <p:nvPr>
            <p:ph type="sldNum" sz="quarter" idx="12"/>
          </p:nvPr>
        </p:nvSpPr>
        <p:spPr/>
        <p:txBody>
          <a:bodyPr/>
          <a:lstStyle/>
          <a:p>
            <a:fld id="{A059932F-20B8-4A48-9FE9-AE4598C9AD84}" type="slidenum">
              <a:rPr lang="en-IN" smtClean="0"/>
              <a:pPr/>
              <a:t>7</a:t>
            </a:fld>
            <a:endParaRPr lang="en-IN"/>
          </a:p>
        </p:txBody>
      </p:sp>
    </p:spTree>
    <p:extLst>
      <p:ext uri="{BB962C8B-B14F-4D97-AF65-F5344CB8AC3E}">
        <p14:creationId xmlns:p14="http://schemas.microsoft.com/office/powerpoint/2010/main" xmlns="" val="112580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ADED4A-F752-4BBB-BC46-A1499ED99EDD}"/>
              </a:ext>
            </a:extLst>
          </p:cNvPr>
          <p:cNvSpPr>
            <a:spLocks noGrp="1"/>
          </p:cNvSpPr>
          <p:nvPr>
            <p:ph type="title"/>
          </p:nvPr>
        </p:nvSpPr>
        <p:spPr>
          <a:xfrm>
            <a:off x="646111" y="452718"/>
            <a:ext cx="9404723" cy="726725"/>
          </a:xfrm>
        </p:spPr>
        <p:txBody>
          <a:bodyPr/>
          <a:lstStyle/>
          <a:p>
            <a:r>
              <a:rPr lang="en-IN" dirty="0"/>
              <a:t>Conflict of interest</a:t>
            </a:r>
          </a:p>
        </p:txBody>
      </p:sp>
      <p:sp>
        <p:nvSpPr>
          <p:cNvPr id="3" name="Content Placeholder 2">
            <a:extLst>
              <a:ext uri="{FF2B5EF4-FFF2-40B4-BE49-F238E27FC236}">
                <a16:creationId xmlns:a16="http://schemas.microsoft.com/office/drawing/2014/main" xmlns="" id="{5BF7E15C-F044-48BF-8F6A-ED1C82F6F0FA}"/>
              </a:ext>
            </a:extLst>
          </p:cNvPr>
          <p:cNvSpPr>
            <a:spLocks noGrp="1"/>
          </p:cNvSpPr>
          <p:nvPr>
            <p:ph idx="1"/>
          </p:nvPr>
        </p:nvSpPr>
        <p:spPr>
          <a:xfrm>
            <a:off x="1103312" y="1457740"/>
            <a:ext cx="10087427" cy="4790660"/>
          </a:xfrm>
        </p:spPr>
        <p:txBody>
          <a:bodyPr>
            <a:normAutofit fontScale="92500" lnSpcReduction="10000"/>
          </a:bodyPr>
          <a:lstStyle/>
          <a:p>
            <a:r>
              <a:rPr lang="en-IN" sz="2800" dirty="0"/>
              <a:t>A widely used definition is: </a:t>
            </a:r>
            <a:r>
              <a:rPr lang="en-IN" sz="2800" b="1" dirty="0"/>
              <a:t>"</a:t>
            </a:r>
            <a:r>
              <a:rPr lang="en-IN" sz="2800" b="1" dirty="0">
                <a:solidFill>
                  <a:srgbClr val="FFFF00"/>
                </a:solidFill>
              </a:rPr>
              <a:t>A conflict of interest is a set of circumstances that creates a risk that professional judgement or actions regarding a primary interest will be unduly influenced by a secondary interest</a:t>
            </a:r>
            <a:r>
              <a:rPr lang="en-IN" sz="2800" b="1" dirty="0"/>
              <a:t>.“</a:t>
            </a:r>
          </a:p>
          <a:p>
            <a:r>
              <a:rPr lang="en-IN" sz="2800" b="1" u="sng" dirty="0"/>
              <a:t> </a:t>
            </a:r>
            <a:r>
              <a:rPr lang="en-IN" sz="2800" b="1" u="sng" dirty="0">
                <a:solidFill>
                  <a:schemeClr val="bg2">
                    <a:lumMod val="20000"/>
                    <a:lumOff val="80000"/>
                  </a:schemeClr>
                </a:solidFill>
              </a:rPr>
              <a:t>Primary interest </a:t>
            </a:r>
            <a:r>
              <a:rPr lang="en-IN" sz="2800" b="1" dirty="0">
                <a:solidFill>
                  <a:schemeClr val="bg2">
                    <a:lumMod val="20000"/>
                    <a:lumOff val="80000"/>
                  </a:schemeClr>
                </a:solidFill>
              </a:rPr>
              <a:t>refers to the principal goals of the profession or activity, such as the protection of clients, the health of patients, the integrity of research, and the duties of public officer. </a:t>
            </a:r>
          </a:p>
          <a:p>
            <a:r>
              <a:rPr lang="en-IN" sz="2800" b="1" u="sng" dirty="0">
                <a:solidFill>
                  <a:schemeClr val="accent2">
                    <a:lumMod val="20000"/>
                    <a:lumOff val="80000"/>
                  </a:schemeClr>
                </a:solidFill>
              </a:rPr>
              <a:t>Secondary interest </a:t>
            </a:r>
            <a:r>
              <a:rPr lang="en-IN" sz="2800" b="1" dirty="0">
                <a:solidFill>
                  <a:schemeClr val="accent2">
                    <a:lumMod val="20000"/>
                    <a:lumOff val="80000"/>
                  </a:schemeClr>
                </a:solidFill>
              </a:rPr>
              <a:t>includes personal benefit and is not limited to only financial gain but also such motives as the desire for professional advancement, or the wish to do favours for family and friends. </a:t>
            </a:r>
          </a:p>
        </p:txBody>
      </p:sp>
      <p:sp>
        <p:nvSpPr>
          <p:cNvPr id="4" name="Slide Number Placeholder 3">
            <a:extLst>
              <a:ext uri="{FF2B5EF4-FFF2-40B4-BE49-F238E27FC236}">
                <a16:creationId xmlns:a16="http://schemas.microsoft.com/office/drawing/2014/main" xmlns="" id="{CB9EA0FF-1B6B-4141-9100-62AFE7E82217}"/>
              </a:ext>
            </a:extLst>
          </p:cNvPr>
          <p:cNvSpPr>
            <a:spLocks noGrp="1"/>
          </p:cNvSpPr>
          <p:nvPr>
            <p:ph type="sldNum" sz="quarter" idx="12"/>
          </p:nvPr>
        </p:nvSpPr>
        <p:spPr/>
        <p:txBody>
          <a:bodyPr/>
          <a:lstStyle/>
          <a:p>
            <a:fld id="{A059932F-20B8-4A48-9FE9-AE4598C9AD84}" type="slidenum">
              <a:rPr lang="en-IN" smtClean="0"/>
              <a:pPr/>
              <a:t>8</a:t>
            </a:fld>
            <a:endParaRPr lang="en-IN"/>
          </a:p>
        </p:txBody>
      </p:sp>
    </p:spTree>
    <p:extLst>
      <p:ext uri="{BB962C8B-B14F-4D97-AF65-F5344CB8AC3E}">
        <p14:creationId xmlns:p14="http://schemas.microsoft.com/office/powerpoint/2010/main" xmlns="" val="169899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9C9E6-0CEF-82AE-4F44-0EAE1B6C9D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DC779B4-5F1E-57E1-B34B-9091AB361B67}"/>
              </a:ext>
            </a:extLst>
          </p:cNvPr>
          <p:cNvSpPr>
            <a:spLocks noGrp="1"/>
          </p:cNvSpPr>
          <p:nvPr>
            <p:ph idx="1"/>
          </p:nvPr>
        </p:nvSpPr>
        <p:spPr/>
        <p:txBody>
          <a:bodyPr/>
          <a:lstStyle/>
          <a:p>
            <a:r>
              <a:rPr lang="en-US" sz="2800" dirty="0"/>
              <a:t>These secondary interests are not treated as wrong in and of themselves, but become objectionable when they are believed to have greater weight than the primary interests. </a:t>
            </a:r>
          </a:p>
          <a:p>
            <a:r>
              <a:rPr lang="en-US" sz="2800" b="1" dirty="0"/>
              <a:t>Conflict of interest rules in the public sphere mainly focus on financial relationships since they are relatively more objective, fungible, and quantifiable, and usually involve the political, legal, and medical fields.</a:t>
            </a:r>
          </a:p>
          <a:p>
            <a:endParaRPr lang="en-IN" dirty="0"/>
          </a:p>
        </p:txBody>
      </p:sp>
      <p:sp>
        <p:nvSpPr>
          <p:cNvPr id="4" name="Slide Number Placeholder 3">
            <a:extLst>
              <a:ext uri="{FF2B5EF4-FFF2-40B4-BE49-F238E27FC236}">
                <a16:creationId xmlns:a16="http://schemas.microsoft.com/office/drawing/2014/main" xmlns="" id="{A0A369CE-8899-4C6C-3AEB-B0C7EC08419B}"/>
              </a:ext>
            </a:extLst>
          </p:cNvPr>
          <p:cNvSpPr>
            <a:spLocks noGrp="1"/>
          </p:cNvSpPr>
          <p:nvPr>
            <p:ph type="sldNum" sz="quarter" idx="12"/>
          </p:nvPr>
        </p:nvSpPr>
        <p:spPr/>
        <p:txBody>
          <a:bodyPr/>
          <a:lstStyle/>
          <a:p>
            <a:fld id="{A059932F-20B8-4A48-9FE9-AE4598C9AD84}" type="slidenum">
              <a:rPr lang="en-IN" smtClean="0"/>
              <a:pPr/>
              <a:t>9</a:t>
            </a:fld>
            <a:endParaRPr lang="en-IN"/>
          </a:p>
        </p:txBody>
      </p:sp>
    </p:spTree>
    <p:extLst>
      <p:ext uri="{BB962C8B-B14F-4D97-AF65-F5344CB8AC3E}">
        <p14:creationId xmlns:p14="http://schemas.microsoft.com/office/powerpoint/2010/main" xmlns="" val="1524155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692</TotalTime>
  <Words>1519</Words>
  <Application>Microsoft Office PowerPoint</Application>
  <PresentationFormat>Custom</PresentationFormat>
  <Paragraphs>165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08.10.2022</vt:lpstr>
      <vt:lpstr>2.Comparison of leaders of Past &amp; Present</vt:lpstr>
      <vt:lpstr>Comparison of leaders of Past &amp; Present</vt:lpstr>
      <vt:lpstr>3. Society’s interests versus Self-interests</vt:lpstr>
      <vt:lpstr>What is Social interest?</vt:lpstr>
      <vt:lpstr>Meaning of Self Interest?</vt:lpstr>
      <vt:lpstr>Conflict of interest </vt:lpstr>
      <vt:lpstr>Conflict of interest</vt:lpstr>
      <vt:lpstr>Slide 9</vt:lpstr>
      <vt:lpstr> </vt:lpstr>
      <vt:lpstr>Slide 11</vt:lpstr>
      <vt:lpstr> Linking self-interest and social-interest</vt:lpstr>
      <vt:lpstr>Slide 13</vt:lpstr>
      <vt:lpstr>4. Personal Social Responsibility: Helping the needy, charity and serving the society </vt:lpstr>
      <vt:lpstr>Meaning of Personal Social Responsibility </vt:lpstr>
      <vt:lpstr>What constitutes social responsibility?</vt:lpstr>
      <vt:lpstr>Slide 17</vt:lpstr>
      <vt:lpstr>So who has the onus of social responsibility?  </vt:lpstr>
      <vt:lpstr>How PSR works?</vt:lpstr>
      <vt:lpstr>Slide 20</vt:lpstr>
      <vt:lpstr>Types of non-profit organizations in India</vt:lpstr>
      <vt:lpstr>Additional Reading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20.10.20</dc:title>
  <dc:creator>Nalini gothandam</dc:creator>
  <cp:lastModifiedBy>Windows User</cp:lastModifiedBy>
  <cp:revision>40</cp:revision>
  <dcterms:created xsi:type="dcterms:W3CDTF">2020-10-20T00:15:55Z</dcterms:created>
  <dcterms:modified xsi:type="dcterms:W3CDTF">2022-11-07T11:57:22Z</dcterms:modified>
</cp:coreProperties>
</file>