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9" r:id="rId5"/>
    <p:sldId id="266" r:id="rId6"/>
    <p:sldId id="267"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2"/>
  </p:normalViewPr>
  <p:slideViewPr>
    <p:cSldViewPr snapToGrid="0" snapToObjects="1">
      <p:cViewPr>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ksh\Desktop\Ducat\Air%20bnb%20Project\Air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'Popular &amp; Expensive City'!$J$33</c:f>
              <c:strCache>
                <c:ptCount val="1"/>
                <c:pt idx="0">
                  <c:v>Popular City (Availabilty)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3B2-4BFD-830A-74FA1664D77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3B2-4BFD-830A-74FA1664D77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3B2-4BFD-830A-74FA1664D77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multiLvlStrRef>
              <c:f>'Popular &amp; Expensive City'!$H$34:$I$36</c:f>
              <c:multiLvlStrCache>
                <c:ptCount val="3"/>
                <c:lvl>
                  <c:pt idx="0">
                    <c:v>Bushwick</c:v>
                  </c:pt>
                  <c:pt idx="1">
                    <c:v>Bedford-Stuyvesant</c:v>
                  </c:pt>
                  <c:pt idx="2">
                    <c:v>Bushwick</c:v>
                  </c:pt>
                </c:lvl>
                <c:lvl>
                  <c:pt idx="0">
                    <c:v>Private Room</c:v>
                  </c:pt>
                  <c:pt idx="1">
                    <c:v>Entire Home/Apt</c:v>
                  </c:pt>
                  <c:pt idx="2">
                    <c:v>Shared Room</c:v>
                  </c:pt>
                </c:lvl>
              </c:multiLvlStrCache>
            </c:multiLvlStrRef>
          </c:cat>
          <c:val>
            <c:numRef>
              <c:f>'Popular &amp; Expensive City'!$J$34:$J$36</c:f>
              <c:numCache>
                <c:formatCode>0</c:formatCode>
                <c:ptCount val="3"/>
                <c:pt idx="0">
                  <c:v>84.80040567951319</c:v>
                </c:pt>
                <c:pt idx="1">
                  <c:v>107.67824448034465</c:v>
                </c:pt>
                <c:pt idx="2">
                  <c:v>84.80040567951319</c:v>
                </c:pt>
              </c:numCache>
            </c:numRef>
          </c:val>
          <c:extLst>
            <c:ext xmlns:c16="http://schemas.microsoft.com/office/drawing/2014/chart" uri="{C3380CC4-5D6E-409C-BE32-E72D297353CC}">
              <c16:uniqueId val="{00000006-E3B2-4BFD-830A-74FA1664D77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doughnutChart>
        <c:varyColors val="1"/>
        <c:ser>
          <c:idx val="0"/>
          <c:order val="0"/>
          <c:tx>
            <c:strRef>
              <c:f>'Best Location Listing Hosts'!$B$4</c:f>
              <c:strCache>
                <c:ptCount val="1"/>
                <c:pt idx="0">
                  <c:v>Best Location Listing Hosts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086C-46CB-BEF2-1A01777AA588}"/>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086C-46CB-BEF2-1A01777AA588}"/>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086C-46CB-BEF2-1A01777AA588}"/>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086C-46CB-BEF2-1A01777AA588}"/>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086C-46CB-BEF2-1A01777AA588}"/>
              </c:ext>
            </c:extLst>
          </c:dPt>
          <c:cat>
            <c:strRef>
              <c:f>'Best Location Listing Hosts'!$A$5:$A$9</c:f>
              <c:strCache>
                <c:ptCount val="5"/>
                <c:pt idx="0">
                  <c:v>Brooklyn</c:v>
                </c:pt>
                <c:pt idx="1">
                  <c:v>Bronx</c:v>
                </c:pt>
                <c:pt idx="2">
                  <c:v>Manhattan</c:v>
                </c:pt>
                <c:pt idx="3">
                  <c:v>Queens</c:v>
                </c:pt>
                <c:pt idx="4">
                  <c:v>Staten Island</c:v>
                </c:pt>
              </c:strCache>
            </c:strRef>
          </c:cat>
          <c:val>
            <c:numRef>
              <c:f>'Best Location Listing Hosts'!$B$5:$B$9</c:f>
              <c:numCache>
                <c:formatCode>General</c:formatCode>
                <c:ptCount val="5"/>
                <c:pt idx="0">
                  <c:v>45925</c:v>
                </c:pt>
                <c:pt idx="1">
                  <c:v>2437</c:v>
                </c:pt>
                <c:pt idx="2">
                  <c:v>277073</c:v>
                </c:pt>
                <c:pt idx="3">
                  <c:v>23005</c:v>
                </c:pt>
                <c:pt idx="4">
                  <c:v>865</c:v>
                </c:pt>
              </c:numCache>
            </c:numRef>
          </c:val>
          <c:extLst>
            <c:ext xmlns:c16="http://schemas.microsoft.com/office/drawing/2014/chart" uri="{C3380CC4-5D6E-409C-BE32-E72D297353CC}">
              <c16:uniqueId val="{0000000A-086C-46CB-BEF2-1A01777AA588}"/>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'Price Variation NG'!$B$4</c:f>
              <c:strCache>
                <c:ptCount val="1"/>
                <c:pt idx="0">
                  <c:v>Price Variations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'Price Variation NG'!$A$5:$A$9</c:f>
              <c:strCache>
                <c:ptCount val="5"/>
                <c:pt idx="0">
                  <c:v>Brooklyn</c:v>
                </c:pt>
                <c:pt idx="1">
                  <c:v>Bronx</c:v>
                </c:pt>
                <c:pt idx="2">
                  <c:v>Manhattan</c:v>
                </c:pt>
                <c:pt idx="3">
                  <c:v>Queens</c:v>
                </c:pt>
                <c:pt idx="4">
                  <c:v>Staten Island</c:v>
                </c:pt>
              </c:strCache>
            </c:strRef>
          </c:cat>
          <c:val>
            <c:numRef>
              <c:f>'Price Variation NG'!$B$5:$B$9</c:f>
              <c:numCache>
                <c:formatCode>0</c:formatCode>
                <c:ptCount val="5"/>
                <c:pt idx="0">
                  <c:v>124.38320732192598</c:v>
                </c:pt>
                <c:pt idx="1">
                  <c:v>87.4967919340055</c:v>
                </c:pt>
                <c:pt idx="2">
                  <c:v>196.87581367434561</c:v>
                </c:pt>
                <c:pt idx="3">
                  <c:v>99.517649135192372</c:v>
                </c:pt>
                <c:pt idx="4">
                  <c:v>114.81233243967829</c:v>
                </c:pt>
              </c:numCache>
            </c:numRef>
          </c:val>
          <c:extLst>
            <c:ext xmlns:c16="http://schemas.microsoft.com/office/drawing/2014/chart" uri="{C3380CC4-5D6E-409C-BE32-E72D297353CC}">
              <c16:uniqueId val="{00000000-D9BF-4036-AF99-98F8104EADDA}"/>
            </c:ext>
          </c:extLst>
        </c:ser>
        <c:dLbls>
          <c:dLblPos val="inEnd"/>
          <c:showLegendKey val="0"/>
          <c:showVal val="1"/>
          <c:showCatName val="0"/>
          <c:showSerName val="0"/>
          <c:showPercent val="0"/>
          <c:showBubbleSize val="0"/>
        </c:dLbls>
        <c:gapWidth val="115"/>
        <c:overlap val="-20"/>
        <c:axId val="60020480"/>
        <c:axId val="1299287984"/>
      </c:barChart>
      <c:catAx>
        <c:axId val="600204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9287984"/>
        <c:crosses val="autoZero"/>
        <c:auto val="1"/>
        <c:lblAlgn val="ctr"/>
        <c:lblOffset val="100"/>
        <c:noMultiLvlLbl val="0"/>
      </c:catAx>
      <c:valAx>
        <c:axId val="1299287984"/>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0204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'Popular &amp; Expensive City'!$N$33</c:f>
              <c:strCache>
                <c:ptCount val="1"/>
                <c:pt idx="0">
                  <c:v>Expensive City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33-463F-AE4A-0C08ED1818D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33-463F-AE4A-0C08ED1818D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33-463F-AE4A-0C08ED1818D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multiLvlStrRef>
              <c:f>'Popular &amp; Expensive City'!$L$34:$M$36</c:f>
              <c:multiLvlStrCache>
                <c:ptCount val="3"/>
                <c:lvl>
                  <c:pt idx="0">
                    <c:v>Hell's Kitchen</c:v>
                  </c:pt>
                  <c:pt idx="1">
                    <c:v>Hell's Kitchen</c:v>
                  </c:pt>
                  <c:pt idx="2">
                    <c:v>Hell's Kitchen</c:v>
                  </c:pt>
                </c:lvl>
                <c:lvl>
                  <c:pt idx="0">
                    <c:v>Private Room</c:v>
                  </c:pt>
                  <c:pt idx="1">
                    <c:v>Entire Home/Apt</c:v>
                  </c:pt>
                  <c:pt idx="2">
                    <c:v>Shared Room</c:v>
                  </c:pt>
                </c:lvl>
              </c:multiLvlStrCache>
            </c:multiLvlStrRef>
          </c:cat>
          <c:val>
            <c:numRef>
              <c:f>'Popular &amp; Expensive City'!$N$34:$N$36</c:f>
              <c:numCache>
                <c:formatCode>General</c:formatCode>
                <c:ptCount val="3"/>
                <c:pt idx="0">
                  <c:v>99</c:v>
                </c:pt>
                <c:pt idx="1">
                  <c:v>99</c:v>
                </c:pt>
                <c:pt idx="2">
                  <c:v>99</c:v>
                </c:pt>
              </c:numCache>
            </c:numRef>
          </c:val>
          <c:extLst>
            <c:ext xmlns:c16="http://schemas.microsoft.com/office/drawing/2014/chart" uri="{C3380CC4-5D6E-409C-BE32-E72D297353CC}">
              <c16:uniqueId val="{00000006-D033-463F-AE4A-0C08ED1818DA}"/>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'Co-Relation with Room Rentals'!$M$12</c:f>
              <c:strCache>
                <c:ptCount val="1"/>
                <c:pt idx="0">
                  <c:v>Co-Rel</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xVal>
            <c:strRef>
              <c:f>'Co-Relation with Room Rentals'!$L$13:$L$15</c:f>
              <c:strCache>
                <c:ptCount val="3"/>
                <c:pt idx="0">
                  <c:v>Private Room</c:v>
                </c:pt>
                <c:pt idx="1">
                  <c:v>Entire home/apt</c:v>
                </c:pt>
                <c:pt idx="2">
                  <c:v>Shared Room</c:v>
                </c:pt>
              </c:strCache>
            </c:strRef>
          </c:xVal>
          <c:yVal>
            <c:numRef>
              <c:f>'Co-Relation with Room Rentals'!$M$13:$M$15</c:f>
              <c:numCache>
                <c:formatCode>General</c:formatCode>
                <c:ptCount val="3"/>
                <c:pt idx="0" formatCode="0">
                  <c:v>-0.12541817738353975</c:v>
                </c:pt>
                <c:pt idx="1">
                  <c:v>-3.3765080544138751E-2</c:v>
                </c:pt>
                <c:pt idx="2">
                  <c:v>0.93114079012108952</c:v>
                </c:pt>
              </c:numCache>
            </c:numRef>
          </c:yVal>
          <c:smooth val="0"/>
          <c:extLst>
            <c:ext xmlns:c16="http://schemas.microsoft.com/office/drawing/2014/chart" uri="{C3380CC4-5D6E-409C-BE32-E72D297353CC}">
              <c16:uniqueId val="{00000001-A6D5-4FFE-9577-05F9EEF6278F}"/>
            </c:ext>
          </c:extLst>
        </c:ser>
        <c:dLbls>
          <c:dLblPos val="t"/>
          <c:showLegendKey val="0"/>
          <c:showVal val="1"/>
          <c:showCatName val="0"/>
          <c:showSerName val="0"/>
          <c:showPercent val="0"/>
          <c:showBubbleSize val="0"/>
        </c:dLbls>
        <c:axId val="1296166816"/>
        <c:axId val="1297204032"/>
      </c:scatterChart>
      <c:valAx>
        <c:axId val="1296166816"/>
        <c:scaling>
          <c:orientation val="minMax"/>
        </c:scaling>
        <c:delete val="0"/>
        <c:axPos val="b"/>
        <c:majorGridlines>
          <c:spPr>
            <a:ln w="9525" cap="flat" cmpd="sng" algn="ctr">
              <a:solidFill>
                <a:schemeClr val="lt1">
                  <a:alpha val="25000"/>
                </a:schemeClr>
              </a:solidFill>
              <a:round/>
            </a:ln>
            <a:effectLst/>
          </c:spPr>
        </c:majorGridlines>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297204032"/>
        <c:crosses val="autoZero"/>
        <c:crossBetween val="midCat"/>
      </c:valAx>
      <c:valAx>
        <c:axId val="1297204032"/>
        <c:scaling>
          <c:orientation val="minMax"/>
        </c:scaling>
        <c:delete val="0"/>
        <c:axPos val="l"/>
        <c:majorGridlines>
          <c:spPr>
            <a:ln w="9525" cap="flat" cmpd="sng" algn="ctr">
              <a:solidFill>
                <a:schemeClr val="lt1">
                  <a:alpha val="2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29616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Best Area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'Best Area'!$B$6:$F$6</c:f>
              <c:strCache>
                <c:ptCount val="5"/>
                <c:pt idx="0">
                  <c:v>6</c:v>
                </c:pt>
                <c:pt idx="1">
                  <c:v>5</c:v>
                </c:pt>
                <c:pt idx="2">
                  <c:v>9</c:v>
                </c:pt>
                <c:pt idx="3">
                  <c:v>5</c:v>
                </c:pt>
                <c:pt idx="4">
                  <c:v>5</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'Best Area'!$B$4:$F$4</c:f>
              <c:strCache>
                <c:ptCount val="5"/>
                <c:pt idx="0">
                  <c:v>Brooklyn</c:v>
                </c:pt>
                <c:pt idx="1">
                  <c:v>Bronx</c:v>
                </c:pt>
                <c:pt idx="2">
                  <c:v>Manhattan</c:v>
                </c:pt>
                <c:pt idx="3">
                  <c:v>Queens</c:v>
                </c:pt>
                <c:pt idx="4">
                  <c:v>Staten Island</c:v>
                </c:pt>
              </c:strCache>
            </c:strRef>
          </c:cat>
          <c:val>
            <c:numRef>
              <c:f>'Best Area'!$B$5:$F$5</c:f>
              <c:numCache>
                <c:formatCode>0</c:formatCode>
                <c:ptCount val="5"/>
                <c:pt idx="0">
                  <c:v>124.38320732192598</c:v>
                </c:pt>
                <c:pt idx="1">
                  <c:v>87.4967919340055</c:v>
                </c:pt>
                <c:pt idx="2">
                  <c:v>196.87581367434561</c:v>
                </c:pt>
                <c:pt idx="3">
                  <c:v>99.517649135192372</c:v>
                </c:pt>
                <c:pt idx="4">
                  <c:v>114.81233243967829</c:v>
                </c:pt>
              </c:numCache>
            </c:numRef>
          </c:val>
          <c:extLst>
            <c:ext xmlns:c16="http://schemas.microsoft.com/office/drawing/2014/chart" uri="{C3380CC4-5D6E-409C-BE32-E72D297353CC}">
              <c16:uniqueId val="{00000000-E490-464A-A5ED-306E60F83FC5}"/>
            </c:ext>
          </c:extLst>
        </c:ser>
        <c:ser>
          <c:idx val="1"/>
          <c:order val="1"/>
          <c:tx>
            <c:strRef>
              <c:f>'Best Area'!$A$6</c:f>
              <c:strCache>
                <c:ptCount val="1"/>
                <c:pt idx="0">
                  <c:v>Count of Booking nights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'Best Area'!$B$4:$F$4</c:f>
              <c:strCache>
                <c:ptCount val="5"/>
                <c:pt idx="0">
                  <c:v>Brooklyn</c:v>
                </c:pt>
                <c:pt idx="1">
                  <c:v>Bronx</c:v>
                </c:pt>
                <c:pt idx="2">
                  <c:v>Manhattan</c:v>
                </c:pt>
                <c:pt idx="3">
                  <c:v>Queens</c:v>
                </c:pt>
                <c:pt idx="4">
                  <c:v>Staten Island</c:v>
                </c:pt>
              </c:strCache>
            </c:strRef>
          </c:cat>
          <c:val>
            <c:numRef>
              <c:f>'Best Area'!$B$6:$F$6</c:f>
              <c:numCache>
                <c:formatCode>0</c:formatCode>
                <c:ptCount val="5"/>
                <c:pt idx="0">
                  <c:v>6.0565559092717871</c:v>
                </c:pt>
                <c:pt idx="1">
                  <c:v>4.5609532538955087</c:v>
                </c:pt>
                <c:pt idx="2">
                  <c:v>8.5791514703845628</c:v>
                </c:pt>
                <c:pt idx="3">
                  <c:v>5.1814331097776209</c:v>
                </c:pt>
                <c:pt idx="4">
                  <c:v>4.8310991957104559</c:v>
                </c:pt>
              </c:numCache>
            </c:numRef>
          </c:val>
          <c:extLst>
            <c:ext xmlns:c16="http://schemas.microsoft.com/office/drawing/2014/chart" uri="{C3380CC4-5D6E-409C-BE32-E72D297353CC}">
              <c16:uniqueId val="{00000001-E490-464A-A5ED-306E60F83FC5}"/>
            </c:ext>
          </c:extLst>
        </c:ser>
        <c:dLbls>
          <c:dLblPos val="outEnd"/>
          <c:showLegendKey val="0"/>
          <c:showVal val="1"/>
          <c:showCatName val="0"/>
          <c:showSerName val="0"/>
          <c:showPercent val="0"/>
          <c:showBubbleSize val="0"/>
        </c:dLbls>
        <c:gapWidth val="100"/>
        <c:overlap val="-24"/>
        <c:axId val="1832556848"/>
        <c:axId val="1974870512"/>
      </c:barChart>
      <c:catAx>
        <c:axId val="1832556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74870512"/>
        <c:crosses val="autoZero"/>
        <c:auto val="1"/>
        <c:lblAlgn val="ctr"/>
        <c:lblOffset val="100"/>
        <c:noMultiLvlLbl val="0"/>
      </c:catAx>
      <c:valAx>
        <c:axId val="19748705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3255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85000"/>
          <a:lumOff val="1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'Rating of rentals'!$J$13</c:f>
              <c:strCache>
                <c:ptCount val="1"/>
                <c:pt idx="0">
                  <c:v>Price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'Rating of rentals'!$I$14:$I$16</c:f>
              <c:strCache>
                <c:ptCount val="3"/>
                <c:pt idx="0">
                  <c:v>Private Room</c:v>
                </c:pt>
                <c:pt idx="1">
                  <c:v>Entire home/apt</c:v>
                </c:pt>
                <c:pt idx="2">
                  <c:v>Shared Room</c:v>
                </c:pt>
              </c:strCache>
            </c:strRef>
          </c:cat>
          <c:val>
            <c:numRef>
              <c:f>'Rating of rentals'!$J$14:$J$16</c:f>
              <c:numCache>
                <c:formatCode>General</c:formatCode>
                <c:ptCount val="3"/>
                <c:pt idx="0" formatCode="0">
                  <c:v>213.33333333333334</c:v>
                </c:pt>
                <c:pt idx="1">
                  <c:v>800</c:v>
                </c:pt>
                <c:pt idx="2" formatCode="0">
                  <c:v>186.31284302963775</c:v>
                </c:pt>
              </c:numCache>
            </c:numRef>
          </c:val>
          <c:extLst>
            <c:ext xmlns:c16="http://schemas.microsoft.com/office/drawing/2014/chart" uri="{C3380CC4-5D6E-409C-BE32-E72D297353CC}">
              <c16:uniqueId val="{00000000-AF94-41FF-898A-4FFE93913D6F}"/>
            </c:ext>
          </c:extLst>
        </c:ser>
        <c:ser>
          <c:idx val="1"/>
          <c:order val="1"/>
          <c:tx>
            <c:strRef>
              <c:f>'Rating of rentals'!$K$13</c:f>
              <c:strCache>
                <c:ptCount val="1"/>
                <c:pt idx="0">
                  <c:v>Rating</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'Rating of rentals'!$I$14:$I$16</c:f>
              <c:strCache>
                <c:ptCount val="3"/>
                <c:pt idx="0">
                  <c:v>Private Room</c:v>
                </c:pt>
                <c:pt idx="1">
                  <c:v>Entire home/apt</c:v>
                </c:pt>
                <c:pt idx="2">
                  <c:v>Shared Room</c:v>
                </c:pt>
              </c:strCache>
            </c:strRef>
          </c:cat>
          <c:val>
            <c:numRef>
              <c:f>'Rating of rentals'!$K$14:$K$16</c:f>
              <c:numCache>
                <c:formatCode>0</c:formatCode>
                <c:ptCount val="3"/>
                <c:pt idx="0">
                  <c:v>1.6666666666666667</c:v>
                </c:pt>
                <c:pt idx="1">
                  <c:v>0</c:v>
                </c:pt>
                <c:pt idx="2">
                  <c:v>26.521405049396268</c:v>
                </c:pt>
              </c:numCache>
            </c:numRef>
          </c:val>
          <c:extLst>
            <c:ext xmlns:c16="http://schemas.microsoft.com/office/drawing/2014/chart" uri="{C3380CC4-5D6E-409C-BE32-E72D297353CC}">
              <c16:uniqueId val="{00000001-AF94-41FF-898A-4FFE93913D6F}"/>
            </c:ext>
          </c:extLst>
        </c:ser>
        <c:dLbls>
          <c:showLegendKey val="0"/>
          <c:showVal val="0"/>
          <c:showCatName val="0"/>
          <c:showSerName val="0"/>
          <c:showPercent val="0"/>
          <c:showBubbleSize val="0"/>
        </c:dLbls>
        <c:gapWidth val="65"/>
        <c:shape val="box"/>
        <c:axId val="1145813504"/>
        <c:axId val="1024084288"/>
        <c:axId val="0"/>
      </c:bar3DChart>
      <c:catAx>
        <c:axId val="114581350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24084288"/>
        <c:crosses val="autoZero"/>
        <c:auto val="1"/>
        <c:lblAlgn val="ctr"/>
        <c:lblOffset val="100"/>
        <c:noMultiLvlLbl val="0"/>
      </c:catAx>
      <c:valAx>
        <c:axId val="1024084288"/>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14581350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Number of Reviews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'Maximum Reviews'!$B$4</c:f>
              <c:strCache>
                <c:ptCount val="1"/>
                <c:pt idx="0">
                  <c:v>Brooklyn</c:v>
                </c:pt>
              </c:strCache>
            </c:strRef>
          </c:tx>
          <c:spPr>
            <a:solidFill>
              <a:schemeClr val="accent1"/>
            </a:solidFill>
            <a:ln>
              <a:noFill/>
            </a:ln>
            <a:effectLst/>
          </c:spPr>
          <c:invertIfNegative val="0"/>
          <c:cat>
            <c:strRef>
              <c:f>'Maximum Reviews'!$A$5</c:f>
              <c:strCache>
                <c:ptCount val="1"/>
                <c:pt idx="0">
                  <c:v>Number of Reviews</c:v>
                </c:pt>
              </c:strCache>
            </c:strRef>
          </c:cat>
          <c:val>
            <c:numRef>
              <c:f>'Maximum Reviews'!$B$5</c:f>
              <c:numCache>
                <c:formatCode>0</c:formatCode>
                <c:ptCount val="1"/>
                <c:pt idx="0">
                  <c:v>486574</c:v>
                </c:pt>
              </c:numCache>
            </c:numRef>
          </c:val>
          <c:extLst>
            <c:ext xmlns:c16="http://schemas.microsoft.com/office/drawing/2014/chart" uri="{C3380CC4-5D6E-409C-BE32-E72D297353CC}">
              <c16:uniqueId val="{00000000-5433-41E5-AA56-C5E7E9396A13}"/>
            </c:ext>
          </c:extLst>
        </c:ser>
        <c:ser>
          <c:idx val="1"/>
          <c:order val="1"/>
          <c:tx>
            <c:strRef>
              <c:f>'Maximum Reviews'!$C$4</c:f>
              <c:strCache>
                <c:ptCount val="1"/>
                <c:pt idx="0">
                  <c:v>Bronx</c:v>
                </c:pt>
              </c:strCache>
            </c:strRef>
          </c:tx>
          <c:spPr>
            <a:solidFill>
              <a:schemeClr val="accent2"/>
            </a:solidFill>
            <a:ln>
              <a:noFill/>
            </a:ln>
            <a:effectLst/>
          </c:spPr>
          <c:invertIfNegative val="0"/>
          <c:cat>
            <c:strRef>
              <c:f>'Maximum Reviews'!$A$5</c:f>
              <c:strCache>
                <c:ptCount val="1"/>
                <c:pt idx="0">
                  <c:v>Number of Reviews</c:v>
                </c:pt>
              </c:strCache>
            </c:strRef>
          </c:cat>
          <c:val>
            <c:numRef>
              <c:f>'Maximum Reviews'!$C$5</c:f>
              <c:numCache>
                <c:formatCode>0</c:formatCode>
                <c:ptCount val="1"/>
                <c:pt idx="0">
                  <c:v>28371</c:v>
                </c:pt>
              </c:numCache>
            </c:numRef>
          </c:val>
          <c:extLst>
            <c:ext xmlns:c16="http://schemas.microsoft.com/office/drawing/2014/chart" uri="{C3380CC4-5D6E-409C-BE32-E72D297353CC}">
              <c16:uniqueId val="{00000001-5433-41E5-AA56-C5E7E9396A13}"/>
            </c:ext>
          </c:extLst>
        </c:ser>
        <c:ser>
          <c:idx val="2"/>
          <c:order val="2"/>
          <c:tx>
            <c:strRef>
              <c:f>'Maximum Reviews'!$D$4</c:f>
              <c:strCache>
                <c:ptCount val="1"/>
                <c:pt idx="0">
                  <c:v>Manhattan</c:v>
                </c:pt>
              </c:strCache>
            </c:strRef>
          </c:tx>
          <c:spPr>
            <a:solidFill>
              <a:schemeClr val="accent3"/>
            </a:solidFill>
            <a:ln>
              <a:noFill/>
            </a:ln>
            <a:effectLst/>
          </c:spPr>
          <c:invertIfNegative val="0"/>
          <c:cat>
            <c:strRef>
              <c:f>'Maximum Reviews'!$A$5</c:f>
              <c:strCache>
                <c:ptCount val="1"/>
                <c:pt idx="0">
                  <c:v>Number of Reviews</c:v>
                </c:pt>
              </c:strCache>
            </c:strRef>
          </c:cat>
          <c:val>
            <c:numRef>
              <c:f>'Maximum Reviews'!$D$5</c:f>
              <c:numCache>
                <c:formatCode>0</c:formatCode>
                <c:ptCount val="1"/>
                <c:pt idx="0">
                  <c:v>454569</c:v>
                </c:pt>
              </c:numCache>
            </c:numRef>
          </c:val>
          <c:extLst>
            <c:ext xmlns:c16="http://schemas.microsoft.com/office/drawing/2014/chart" uri="{C3380CC4-5D6E-409C-BE32-E72D297353CC}">
              <c16:uniqueId val="{00000002-5433-41E5-AA56-C5E7E9396A13}"/>
            </c:ext>
          </c:extLst>
        </c:ser>
        <c:ser>
          <c:idx val="3"/>
          <c:order val="3"/>
          <c:tx>
            <c:strRef>
              <c:f>'Maximum Reviews'!$E$4</c:f>
              <c:strCache>
                <c:ptCount val="1"/>
                <c:pt idx="0">
                  <c:v>Queens</c:v>
                </c:pt>
              </c:strCache>
            </c:strRef>
          </c:tx>
          <c:spPr>
            <a:solidFill>
              <a:schemeClr val="accent4"/>
            </a:solidFill>
            <a:ln>
              <a:noFill/>
            </a:ln>
            <a:effectLst/>
          </c:spPr>
          <c:invertIfNegative val="0"/>
          <c:cat>
            <c:strRef>
              <c:f>'Maximum Reviews'!$A$5</c:f>
              <c:strCache>
                <c:ptCount val="1"/>
                <c:pt idx="0">
                  <c:v>Number of Reviews</c:v>
                </c:pt>
              </c:strCache>
            </c:strRef>
          </c:cat>
          <c:val>
            <c:numRef>
              <c:f>'Maximum Reviews'!$E$5</c:f>
              <c:numCache>
                <c:formatCode>0</c:formatCode>
                <c:ptCount val="1"/>
                <c:pt idx="0">
                  <c:v>156950</c:v>
                </c:pt>
              </c:numCache>
            </c:numRef>
          </c:val>
          <c:extLst>
            <c:ext xmlns:c16="http://schemas.microsoft.com/office/drawing/2014/chart" uri="{C3380CC4-5D6E-409C-BE32-E72D297353CC}">
              <c16:uniqueId val="{00000003-5433-41E5-AA56-C5E7E9396A13}"/>
            </c:ext>
          </c:extLst>
        </c:ser>
        <c:ser>
          <c:idx val="4"/>
          <c:order val="4"/>
          <c:tx>
            <c:strRef>
              <c:f>'Maximum Reviews'!$F$4</c:f>
              <c:strCache>
                <c:ptCount val="1"/>
                <c:pt idx="0">
                  <c:v>Staten Island</c:v>
                </c:pt>
              </c:strCache>
            </c:strRef>
          </c:tx>
          <c:spPr>
            <a:solidFill>
              <a:schemeClr val="accent5"/>
            </a:solidFill>
            <a:ln>
              <a:noFill/>
            </a:ln>
            <a:effectLst/>
          </c:spPr>
          <c:invertIfNegative val="0"/>
          <c:cat>
            <c:strRef>
              <c:f>'Maximum Reviews'!$A$5</c:f>
              <c:strCache>
                <c:ptCount val="1"/>
                <c:pt idx="0">
                  <c:v>Number of Reviews</c:v>
                </c:pt>
              </c:strCache>
            </c:strRef>
          </c:cat>
          <c:val>
            <c:numRef>
              <c:f>'Maximum Reviews'!$F$5</c:f>
              <c:numCache>
                <c:formatCode>0</c:formatCode>
                <c:ptCount val="1"/>
                <c:pt idx="0">
                  <c:v>11541</c:v>
                </c:pt>
              </c:numCache>
            </c:numRef>
          </c:val>
          <c:extLst>
            <c:ext xmlns:c16="http://schemas.microsoft.com/office/drawing/2014/chart" uri="{C3380CC4-5D6E-409C-BE32-E72D297353CC}">
              <c16:uniqueId val="{00000004-5433-41E5-AA56-C5E7E9396A13}"/>
            </c:ext>
          </c:extLst>
        </c:ser>
        <c:dLbls>
          <c:dLblPos val="outEnd"/>
          <c:showLegendKey val="0"/>
          <c:showVal val="0"/>
          <c:showCatName val="0"/>
          <c:showSerName val="0"/>
          <c:showPercent val="0"/>
          <c:showBubbleSize val="0"/>
        </c:dLbls>
        <c:gapWidth val="444"/>
        <c:overlap val="-90"/>
        <c:axId val="48716496"/>
        <c:axId val="1296391136"/>
      </c:barChart>
      <c:catAx>
        <c:axId val="48716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96391136"/>
        <c:crosses val="autoZero"/>
        <c:auto val="1"/>
        <c:lblAlgn val="ctr"/>
        <c:lblOffset val="100"/>
        <c:noMultiLvlLbl val="0"/>
      </c:catAx>
      <c:valAx>
        <c:axId val="1296391136"/>
        <c:scaling>
          <c:orientation val="minMax"/>
        </c:scaling>
        <c:delete val="1"/>
        <c:axPos val="l"/>
        <c:numFmt formatCode="0" sourceLinked="1"/>
        <c:majorTickMark val="none"/>
        <c:minorTickMark val="none"/>
        <c:tickLblPos val="nextTo"/>
        <c:crossAx val="487164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lumMod val="95000"/>
          <a:lumOff val="5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Maximum Reviews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'Maximum Reviews'!$B$8</c:f>
              <c:strCache>
                <c:ptCount val="1"/>
                <c:pt idx="0">
                  <c:v>Brooklyn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'Maximum Reviews'!$A$9</c:f>
              <c:strCache>
                <c:ptCount val="1"/>
                <c:pt idx="0">
                  <c:v>Maximum Reviews</c:v>
                </c:pt>
              </c:strCache>
            </c:strRef>
          </c:cat>
          <c:val>
            <c:numRef>
              <c:f>'Maximum Reviews'!$B$9</c:f>
              <c:numCache>
                <c:formatCode>0</c:formatCode>
                <c:ptCount val="1"/>
                <c:pt idx="0">
                  <c:v>488</c:v>
                </c:pt>
              </c:numCache>
            </c:numRef>
          </c:val>
          <c:extLst>
            <c:ext xmlns:c16="http://schemas.microsoft.com/office/drawing/2014/chart" uri="{C3380CC4-5D6E-409C-BE32-E72D297353CC}">
              <c16:uniqueId val="{00000000-655A-4D1D-A9A8-0E2E03083DA5}"/>
            </c:ext>
          </c:extLst>
        </c:ser>
        <c:ser>
          <c:idx val="1"/>
          <c:order val="1"/>
          <c:tx>
            <c:strRef>
              <c:f>'Maximum Reviews'!$C$8</c:f>
              <c:strCache>
                <c:ptCount val="1"/>
                <c:pt idx="0">
                  <c:v>Bronx</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'Maximum Reviews'!$A$9</c:f>
              <c:strCache>
                <c:ptCount val="1"/>
                <c:pt idx="0">
                  <c:v>Maximum Reviews</c:v>
                </c:pt>
              </c:strCache>
            </c:strRef>
          </c:cat>
          <c:val>
            <c:numRef>
              <c:f>'Maximum Reviews'!$C$9</c:f>
              <c:numCache>
                <c:formatCode>0</c:formatCode>
                <c:ptCount val="1"/>
                <c:pt idx="0">
                  <c:v>321</c:v>
                </c:pt>
              </c:numCache>
            </c:numRef>
          </c:val>
          <c:extLst>
            <c:ext xmlns:c16="http://schemas.microsoft.com/office/drawing/2014/chart" uri="{C3380CC4-5D6E-409C-BE32-E72D297353CC}">
              <c16:uniqueId val="{00000001-655A-4D1D-A9A8-0E2E03083DA5}"/>
            </c:ext>
          </c:extLst>
        </c:ser>
        <c:ser>
          <c:idx val="2"/>
          <c:order val="2"/>
          <c:tx>
            <c:strRef>
              <c:f>'Maximum Reviews'!$D$8</c:f>
              <c:strCache>
                <c:ptCount val="1"/>
                <c:pt idx="0">
                  <c:v>Manhattan</c:v>
                </c:pt>
              </c:strCache>
            </c:strRef>
          </c:tx>
          <c:spPr>
            <a:solidFill>
              <a:schemeClr val="accent3"/>
            </a:solidFill>
            <a:ln>
              <a:noFill/>
            </a:ln>
            <a:effectLst/>
          </c:spPr>
          <c:invertIfNegative val="0"/>
          <c:dLbls>
            <c:spPr>
              <a:noFill/>
              <a:ln>
                <a:solidFill>
                  <a:schemeClr val="tx1"/>
                </a:solid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'Maximum Reviews'!$A$9</c:f>
              <c:strCache>
                <c:ptCount val="1"/>
                <c:pt idx="0">
                  <c:v>Maximum Reviews</c:v>
                </c:pt>
              </c:strCache>
            </c:strRef>
          </c:cat>
          <c:val>
            <c:numRef>
              <c:f>'Maximum Reviews'!$D$9</c:f>
              <c:numCache>
                <c:formatCode>0</c:formatCode>
                <c:ptCount val="1"/>
                <c:pt idx="0">
                  <c:v>607</c:v>
                </c:pt>
              </c:numCache>
            </c:numRef>
          </c:val>
          <c:extLst>
            <c:ext xmlns:c16="http://schemas.microsoft.com/office/drawing/2014/chart" uri="{C3380CC4-5D6E-409C-BE32-E72D297353CC}">
              <c16:uniqueId val="{00000002-655A-4D1D-A9A8-0E2E03083DA5}"/>
            </c:ext>
          </c:extLst>
        </c:ser>
        <c:ser>
          <c:idx val="3"/>
          <c:order val="3"/>
          <c:tx>
            <c:strRef>
              <c:f>'Maximum Reviews'!$E$8</c:f>
              <c:strCache>
                <c:ptCount val="1"/>
                <c:pt idx="0">
                  <c:v>Queens</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'Maximum Reviews'!$A$9</c:f>
              <c:strCache>
                <c:ptCount val="1"/>
                <c:pt idx="0">
                  <c:v>Maximum Reviews</c:v>
                </c:pt>
              </c:strCache>
            </c:strRef>
          </c:cat>
          <c:val>
            <c:numRef>
              <c:f>'Maximum Reviews'!$E$9</c:f>
              <c:numCache>
                <c:formatCode>0</c:formatCode>
                <c:ptCount val="1"/>
                <c:pt idx="0">
                  <c:v>629</c:v>
                </c:pt>
              </c:numCache>
            </c:numRef>
          </c:val>
          <c:extLst>
            <c:ext xmlns:c16="http://schemas.microsoft.com/office/drawing/2014/chart" uri="{C3380CC4-5D6E-409C-BE32-E72D297353CC}">
              <c16:uniqueId val="{00000003-655A-4D1D-A9A8-0E2E03083DA5}"/>
            </c:ext>
          </c:extLst>
        </c:ser>
        <c:ser>
          <c:idx val="4"/>
          <c:order val="4"/>
          <c:tx>
            <c:strRef>
              <c:f>'Maximum Reviews'!$F$8</c:f>
              <c:strCache>
                <c:ptCount val="1"/>
                <c:pt idx="0">
                  <c:v>Staten Island</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'Maximum Reviews'!$A$9</c:f>
              <c:strCache>
                <c:ptCount val="1"/>
                <c:pt idx="0">
                  <c:v>Maximum Reviews</c:v>
                </c:pt>
              </c:strCache>
            </c:strRef>
          </c:cat>
          <c:val>
            <c:numRef>
              <c:f>'Maximum Reviews'!$F$9</c:f>
              <c:numCache>
                <c:formatCode>0</c:formatCode>
                <c:ptCount val="1"/>
                <c:pt idx="0">
                  <c:v>333</c:v>
                </c:pt>
              </c:numCache>
            </c:numRef>
          </c:val>
          <c:extLst>
            <c:ext xmlns:c16="http://schemas.microsoft.com/office/drawing/2014/chart" uri="{C3380CC4-5D6E-409C-BE32-E72D297353CC}">
              <c16:uniqueId val="{00000004-655A-4D1D-A9A8-0E2E03083DA5}"/>
            </c:ext>
          </c:extLst>
        </c:ser>
        <c:dLbls>
          <c:dLblPos val="outEnd"/>
          <c:showLegendKey val="0"/>
          <c:showVal val="1"/>
          <c:showCatName val="0"/>
          <c:showSerName val="0"/>
          <c:showPercent val="0"/>
          <c:showBubbleSize val="0"/>
        </c:dLbls>
        <c:gapWidth val="444"/>
        <c:overlap val="-90"/>
        <c:axId val="60019040"/>
        <c:axId val="1299277072"/>
      </c:barChart>
      <c:catAx>
        <c:axId val="60019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99277072"/>
        <c:crosses val="autoZero"/>
        <c:auto val="1"/>
        <c:lblAlgn val="ctr"/>
        <c:lblOffset val="100"/>
        <c:noMultiLvlLbl val="0"/>
      </c:catAx>
      <c:valAx>
        <c:axId val="1299277072"/>
        <c:scaling>
          <c:orientation val="minMax"/>
        </c:scaling>
        <c:delete val="1"/>
        <c:axPos val="l"/>
        <c:numFmt formatCode="0" sourceLinked="1"/>
        <c:majorTickMark val="none"/>
        <c:minorTickMark val="none"/>
        <c:tickLblPos val="nextTo"/>
        <c:crossAx val="60019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2">
          <a:lumMod val="1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'Most Reviewed Room'!$B$4</c:f>
              <c:strCache>
                <c:ptCount val="1"/>
                <c:pt idx="0">
                  <c:v>Private Room</c:v>
                </c:pt>
              </c:strCache>
            </c:strRef>
          </c:tx>
          <c:spPr>
            <a:solidFill>
              <a:schemeClr val="accent1"/>
            </a:solidFill>
            <a:ln>
              <a:noFill/>
            </a:ln>
            <a:effectLst/>
          </c:spPr>
          <c:invertIfNegative val="0"/>
          <c:cat>
            <c:strRef>
              <c:f>'Most Reviewed Room'!$A$5:$A$9</c:f>
              <c:strCache>
                <c:ptCount val="5"/>
                <c:pt idx="0">
                  <c:v>Brooklyn</c:v>
                </c:pt>
                <c:pt idx="1">
                  <c:v>Bronx</c:v>
                </c:pt>
                <c:pt idx="2">
                  <c:v>Manhattan</c:v>
                </c:pt>
                <c:pt idx="3">
                  <c:v>Queens</c:v>
                </c:pt>
                <c:pt idx="4">
                  <c:v>Staten Island</c:v>
                </c:pt>
              </c:strCache>
            </c:strRef>
          </c:cat>
          <c:val>
            <c:numRef>
              <c:f>'Most Reviewed Room'!$B$5:$B$9</c:f>
              <c:numCache>
                <c:formatCode>0</c:formatCode>
                <c:ptCount val="5"/>
                <c:pt idx="0">
                  <c:v>10037.270000000044</c:v>
                </c:pt>
                <c:pt idx="1">
                  <c:v>860.23000000000093</c:v>
                </c:pt>
                <c:pt idx="2">
                  <c:v>9141.4200000000146</c:v>
                </c:pt>
                <c:pt idx="3">
                  <c:v>5220.5300000000079</c:v>
                </c:pt>
                <c:pt idx="4">
                  <c:v>270.17000000000007</c:v>
                </c:pt>
              </c:numCache>
            </c:numRef>
          </c:val>
          <c:extLst>
            <c:ext xmlns:c16="http://schemas.microsoft.com/office/drawing/2014/chart" uri="{C3380CC4-5D6E-409C-BE32-E72D297353CC}">
              <c16:uniqueId val="{00000000-58F1-4840-ACC2-E85C13795503}"/>
            </c:ext>
          </c:extLst>
        </c:ser>
        <c:ser>
          <c:idx val="1"/>
          <c:order val="1"/>
          <c:tx>
            <c:strRef>
              <c:f>'Most Reviewed Room'!$C$4</c:f>
              <c:strCache>
                <c:ptCount val="1"/>
                <c:pt idx="0">
                  <c:v>Entire home/apt</c:v>
                </c:pt>
              </c:strCache>
            </c:strRef>
          </c:tx>
          <c:spPr>
            <a:solidFill>
              <a:schemeClr val="accent2"/>
            </a:solidFill>
            <a:ln>
              <a:noFill/>
            </a:ln>
            <a:effectLst/>
          </c:spPr>
          <c:invertIfNegative val="0"/>
          <c:cat>
            <c:strRef>
              <c:f>'Most Reviewed Room'!$A$5:$A$9</c:f>
              <c:strCache>
                <c:ptCount val="5"/>
                <c:pt idx="0">
                  <c:v>Brooklyn</c:v>
                </c:pt>
                <c:pt idx="1">
                  <c:v>Bronx</c:v>
                </c:pt>
                <c:pt idx="2">
                  <c:v>Manhattan</c:v>
                </c:pt>
                <c:pt idx="3">
                  <c:v>Queens</c:v>
                </c:pt>
                <c:pt idx="4">
                  <c:v>Staten Island</c:v>
                </c:pt>
              </c:strCache>
            </c:strRef>
          </c:cat>
          <c:val>
            <c:numRef>
              <c:f>'Most Reviewed Room'!$C$5:$C$9</c:f>
              <c:numCache>
                <c:formatCode>0</c:formatCode>
                <c:ptCount val="5"/>
                <c:pt idx="0">
                  <c:v>10757.129999999959</c:v>
                </c:pt>
                <c:pt idx="1">
                  <c:v>691.58</c:v>
                </c:pt>
                <c:pt idx="2">
                  <c:v>11378.430000000037</c:v>
                </c:pt>
                <c:pt idx="3">
                  <c:v>3427.0399999999986</c:v>
                </c:pt>
                <c:pt idx="4">
                  <c:v>311.15999999999991</c:v>
                </c:pt>
              </c:numCache>
            </c:numRef>
          </c:val>
          <c:extLst>
            <c:ext xmlns:c16="http://schemas.microsoft.com/office/drawing/2014/chart" uri="{C3380CC4-5D6E-409C-BE32-E72D297353CC}">
              <c16:uniqueId val="{00000001-58F1-4840-ACC2-E85C13795503}"/>
            </c:ext>
          </c:extLst>
        </c:ser>
        <c:ser>
          <c:idx val="2"/>
          <c:order val="2"/>
          <c:tx>
            <c:strRef>
              <c:f>'Most Reviewed Room'!$D$4</c:f>
              <c:strCache>
                <c:ptCount val="1"/>
                <c:pt idx="0">
                  <c:v>Shared Room</c:v>
                </c:pt>
              </c:strCache>
            </c:strRef>
          </c:tx>
          <c:spPr>
            <a:solidFill>
              <a:schemeClr val="accent3"/>
            </a:solidFill>
            <a:ln>
              <a:noFill/>
            </a:ln>
            <a:effectLst/>
          </c:spPr>
          <c:invertIfNegative val="0"/>
          <c:cat>
            <c:strRef>
              <c:f>'Most Reviewed Room'!$A$5:$A$9</c:f>
              <c:strCache>
                <c:ptCount val="5"/>
                <c:pt idx="0">
                  <c:v>Brooklyn</c:v>
                </c:pt>
                <c:pt idx="1">
                  <c:v>Bronx</c:v>
                </c:pt>
                <c:pt idx="2">
                  <c:v>Manhattan</c:v>
                </c:pt>
                <c:pt idx="3">
                  <c:v>Queens</c:v>
                </c:pt>
                <c:pt idx="4">
                  <c:v>Staten Island</c:v>
                </c:pt>
              </c:strCache>
            </c:strRef>
          </c:cat>
          <c:val>
            <c:numRef>
              <c:f>'Most Reviewed Room'!$D$5:$D$9</c:f>
              <c:numCache>
                <c:formatCode>0</c:formatCode>
                <c:ptCount val="5"/>
                <c:pt idx="0">
                  <c:v>310.58000000000004</c:v>
                </c:pt>
                <c:pt idx="1">
                  <c:v>58.13</c:v>
                </c:pt>
                <c:pt idx="2">
                  <c:v>638.23000000000036</c:v>
                </c:pt>
                <c:pt idx="3">
                  <c:v>231.48000000000002</c:v>
                </c:pt>
                <c:pt idx="4">
                  <c:v>6.66</c:v>
                </c:pt>
              </c:numCache>
            </c:numRef>
          </c:val>
          <c:extLst>
            <c:ext xmlns:c16="http://schemas.microsoft.com/office/drawing/2014/chart" uri="{C3380CC4-5D6E-409C-BE32-E72D297353CC}">
              <c16:uniqueId val="{00000002-58F1-4840-ACC2-E85C13795503}"/>
            </c:ext>
          </c:extLst>
        </c:ser>
        <c:dLbls>
          <c:showLegendKey val="0"/>
          <c:showVal val="0"/>
          <c:showCatName val="0"/>
          <c:showSerName val="0"/>
          <c:showPercent val="0"/>
          <c:showBubbleSize val="0"/>
        </c:dLbls>
        <c:gapWidth val="267"/>
        <c:overlap val="-43"/>
        <c:axId val="60030560"/>
        <c:axId val="1299260704"/>
      </c:barChart>
      <c:catAx>
        <c:axId val="600305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299260704"/>
        <c:crosses val="autoZero"/>
        <c:auto val="1"/>
        <c:lblAlgn val="ctr"/>
        <c:lblOffset val="100"/>
        <c:noMultiLvlLbl val="0"/>
      </c:catAx>
      <c:valAx>
        <c:axId val="129926070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003056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'Best Location Listing Traveller'!$B$4</c:f>
              <c:strCache>
                <c:ptCount val="1"/>
                <c:pt idx="0">
                  <c:v>Best Location Listing Travelers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A7E-4C5C-8AFE-75FE72B8FBD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A7E-4C5C-8AFE-75FE72B8FBD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6A7E-4C5C-8AFE-75FE72B8FBD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6A7E-4C5C-8AFE-75FE72B8FBD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6A7E-4C5C-8AFE-75FE72B8FBD3}"/>
              </c:ext>
            </c:extLst>
          </c:dPt>
          <c:cat>
            <c:strRef>
              <c:f>'Best Location Listing Traveller'!$A$5:$A$9</c:f>
              <c:strCache>
                <c:ptCount val="5"/>
                <c:pt idx="0">
                  <c:v>Brooklyn</c:v>
                </c:pt>
                <c:pt idx="1">
                  <c:v>Bronx</c:v>
                </c:pt>
                <c:pt idx="2">
                  <c:v>Manhattan</c:v>
                </c:pt>
                <c:pt idx="3">
                  <c:v>Queens</c:v>
                </c:pt>
                <c:pt idx="4">
                  <c:v>Staten Island</c:v>
                </c:pt>
              </c:strCache>
            </c:strRef>
          </c:cat>
          <c:val>
            <c:numRef>
              <c:f>'Best Location Listing Traveller'!$B$5:$B$9</c:f>
              <c:numCache>
                <c:formatCode>General</c:formatCode>
                <c:ptCount val="5"/>
                <c:pt idx="0">
                  <c:v>486574</c:v>
                </c:pt>
                <c:pt idx="1">
                  <c:v>28371</c:v>
                </c:pt>
                <c:pt idx="2">
                  <c:v>454569</c:v>
                </c:pt>
                <c:pt idx="3">
                  <c:v>156950</c:v>
                </c:pt>
                <c:pt idx="4">
                  <c:v>11541</c:v>
                </c:pt>
              </c:numCache>
            </c:numRef>
          </c:val>
          <c:extLst>
            <c:ext xmlns:c16="http://schemas.microsoft.com/office/drawing/2014/chart" uri="{C3380CC4-5D6E-409C-BE32-E72D297353CC}">
              <c16:uniqueId val="{0000000A-6A7E-4C5C-8AFE-75FE72B8FBD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5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1/18/2024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1/18/2024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1/18/2024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10" y="2484470"/>
            <a:ext cx="5691690" cy="2130561"/>
          </a:xfrm>
        </p:spPr>
        <p:txBody>
          <a:bodyPr anchor="b">
            <a:normAutofit/>
          </a:bodyPr>
          <a:lstStyle/>
          <a:p>
            <a:pPr algn="l"/>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AIRBNB</a:t>
            </a:r>
          </a:p>
        </p:txBody>
      </p:sp>
      <p:sp>
        <p:nvSpPr>
          <p:cNvPr id="5" name="Subtitle 4">
            <a:extLst>
              <a:ext uri="{FF2B5EF4-FFF2-40B4-BE49-F238E27FC236}">
                <a16:creationId xmlns:a16="http://schemas.microsoft.com/office/drawing/2014/main" id="{7165814A-5271-4039-9F12-014787DA9EF7}"/>
              </a:ext>
            </a:extLst>
          </p:cNvPr>
          <p:cNvSpPr>
            <a:spLocks noGrp="1"/>
          </p:cNvSpPr>
          <p:nvPr>
            <p:ph type="subTitle" idx="4294967295"/>
          </p:nvPr>
        </p:nvSpPr>
        <p:spPr>
          <a:xfrm>
            <a:off x="426082" y="4755528"/>
            <a:ext cx="4938397" cy="1208087"/>
          </a:xfrm>
          <a:prstGeom prst="rect">
            <a:avLst/>
          </a:prstGeom>
        </p:spPr>
        <p:txBody>
          <a:bodyPr>
            <a:normAutofit lnSpcReduction="10000"/>
          </a:bodyPr>
          <a:lstStyle/>
          <a:p>
            <a:pPr marL="0" indent="0" algn="l">
              <a:lnSpc>
                <a:spcPct val="100000"/>
              </a:lnSpc>
              <a:buNone/>
            </a:pPr>
            <a:r>
              <a:rPr lang="en-US"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York City Analysis 2019</a:t>
            </a:r>
          </a:p>
          <a:p>
            <a:pPr marL="0" indent="0" algn="l">
              <a:lnSpc>
                <a:spcPct val="100000"/>
              </a:lnSpc>
              <a:buNone/>
            </a:pPr>
            <a:r>
              <a:rPr lang="en-US"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Analysis by </a:t>
            </a:r>
          </a:p>
          <a:p>
            <a:pPr marL="0" indent="0" algn="l">
              <a:lnSpc>
                <a:spcPct val="100000"/>
              </a:lnSpc>
              <a:buNone/>
            </a:pPr>
            <a:r>
              <a:rPr lang="en-US"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Vanshika Sachdeva</a:t>
            </a:r>
          </a:p>
        </p:txBody>
      </p:sp>
      <p:pic>
        <p:nvPicPr>
          <p:cNvPr id="7" name="Picture 6">
            <a:extLst>
              <a:ext uri="{FF2B5EF4-FFF2-40B4-BE49-F238E27FC236}">
                <a16:creationId xmlns:a16="http://schemas.microsoft.com/office/drawing/2014/main" id="{7E59A515-2E8B-AFC7-6A33-641A208741BE}"/>
              </a:ext>
            </a:extLst>
          </p:cNvPr>
          <p:cNvPicPr>
            <a:picLocks noChangeAspect="1"/>
          </p:cNvPicPr>
          <p:nvPr/>
        </p:nvPicPr>
        <p:blipFill>
          <a:blip r:embed="rId2"/>
          <a:stretch>
            <a:fillRect/>
          </a:stretch>
        </p:blipFill>
        <p:spPr>
          <a:xfrm>
            <a:off x="4096870" y="546847"/>
            <a:ext cx="7807361" cy="5282399"/>
          </a:xfrm>
          <a:prstGeom prst="rect">
            <a:avLst/>
          </a:prstGeom>
        </p:spPr>
      </p:pic>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586ECD-B001-61D1-0523-DDDFCBDCD69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Find Best location listing/property location for travelers.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9B0506-F70C-BD65-CD0B-7BE335F56DAC}"/>
              </a:ext>
            </a:extLst>
          </p:cNvPr>
          <p:cNvSpPr txBox="1"/>
          <p:nvPr/>
        </p:nvSpPr>
        <p:spPr>
          <a:xfrm>
            <a:off x="444500" y="1539331"/>
            <a:ext cx="5194300" cy="501675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Observing the best location listings for travelers in New York City: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Manhattan</a:t>
            </a:r>
            <a:r>
              <a:rPr lang="en-US" sz="1600" dirty="0">
                <a:latin typeface="Times New Roman" panose="02020603050405020304" pitchFamily="18" charset="0"/>
                <a:cs typeface="Times New Roman" panose="02020603050405020304" pitchFamily="18" charset="0"/>
              </a:rPr>
              <a:t>: With 454,569 listings, Manhattan stands out as the prime location, offering a diverse range of options for travelers.</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Brooklyn</a:t>
            </a:r>
            <a:r>
              <a:rPr lang="en-US" sz="1600" dirty="0">
                <a:latin typeface="Times New Roman" panose="02020603050405020304" pitchFamily="18" charset="0"/>
                <a:cs typeface="Times New Roman" panose="02020603050405020304" pitchFamily="18" charset="0"/>
              </a:rPr>
              <a:t>: Following closely, Brooklyn with 486,574 listings presents a vibrant and popular destination for travelers.</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Queens</a:t>
            </a:r>
            <a:r>
              <a:rPr lang="en-US" sz="1600" dirty="0">
                <a:latin typeface="Times New Roman" panose="02020603050405020304" pitchFamily="18" charset="0"/>
                <a:cs typeface="Times New Roman" panose="02020603050405020304" pitchFamily="18" charset="0"/>
              </a:rPr>
              <a:t>: With 156,950 listings, Queens offers a substantial number of options, catering to a variety of traveler preferences.</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Staten Island and Bronx</a:t>
            </a:r>
            <a:r>
              <a:rPr lang="en-US" sz="1600" dirty="0">
                <a:latin typeface="Times New Roman" panose="02020603050405020304" pitchFamily="18" charset="0"/>
                <a:cs typeface="Times New Roman" panose="02020603050405020304" pitchFamily="18" charset="0"/>
              </a:rPr>
              <a:t>: While Staten Island (11,541) and Bronx (28,371) have fewer listings, they still provide unique and potentially more serene options for travelers.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summary, Manhattan and Brooklyn are prominent locations with extensive listings, while Queens, Staten Island, and the Bronx offer diverse choices, each catering to different preferences of travelers.</a:t>
            </a:r>
            <a:endParaRPr lang="en-IN" sz="1400"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18562D39-65C7-A358-5B6F-A806B1649863}"/>
              </a:ext>
            </a:extLst>
          </p:cNvPr>
          <p:cNvGraphicFramePr>
            <a:graphicFrameLocks noGrp="1"/>
          </p:cNvGraphicFramePr>
          <p:nvPr>
            <p:ph sz="quarter" idx="10"/>
            <p:extLst>
              <p:ext uri="{D42A27DB-BD31-4B8C-83A1-F6EECF244321}">
                <p14:modId xmlns:p14="http://schemas.microsoft.com/office/powerpoint/2010/main" val="3505282781"/>
              </p:ext>
            </p:extLst>
          </p:nvPr>
        </p:nvGraphicFramePr>
        <p:xfrm>
          <a:off x="6714565" y="4598908"/>
          <a:ext cx="4572000" cy="1299870"/>
        </p:xfrm>
        <a:graphic>
          <a:graphicData uri="http://schemas.openxmlformats.org/drawingml/2006/table">
            <a:tbl>
              <a:tblPr/>
              <a:tblGrid>
                <a:gridCol w="1977572">
                  <a:extLst>
                    <a:ext uri="{9D8B030D-6E8A-4147-A177-3AD203B41FA5}">
                      <a16:colId xmlns:a16="http://schemas.microsoft.com/office/drawing/2014/main" val="649570828"/>
                    </a:ext>
                  </a:extLst>
                </a:gridCol>
                <a:gridCol w="2594428">
                  <a:extLst>
                    <a:ext uri="{9D8B030D-6E8A-4147-A177-3AD203B41FA5}">
                      <a16:colId xmlns:a16="http://schemas.microsoft.com/office/drawing/2014/main" val="651695940"/>
                    </a:ext>
                  </a:extLst>
                </a:gridCol>
              </a:tblGrid>
              <a:tr h="216645">
                <a:tc>
                  <a:txBody>
                    <a:bodyPr/>
                    <a:lstStyle/>
                    <a:p>
                      <a:pPr algn="ctr" fontAlgn="b"/>
                      <a:r>
                        <a:rPr lang="en-IN" sz="1100" b="1" i="0" u="none" strike="noStrike">
                          <a:solidFill>
                            <a:srgbClr val="000000"/>
                          </a:solidFill>
                          <a:effectLst/>
                          <a:latin typeface="Calibri" panose="020F0502020204030204" pitchFamily="34" charset="0"/>
                        </a:rPr>
                        <a:t>Neighborhood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Best Location Listing Travelers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9241459"/>
                  </a:ext>
                </a:extLst>
              </a:tr>
              <a:tr h="216645">
                <a:tc>
                  <a:txBody>
                    <a:bodyPr/>
                    <a:lstStyle/>
                    <a:p>
                      <a:pPr algn="ctr" fontAlgn="b"/>
                      <a:r>
                        <a:rPr lang="en-IN" sz="1100" b="1" i="0" u="none" strike="noStrike" dirty="0">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486574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7848007"/>
                  </a:ext>
                </a:extLst>
              </a:tr>
              <a:tr h="216645">
                <a:tc>
                  <a:txBody>
                    <a:bodyPr/>
                    <a:lstStyle/>
                    <a:p>
                      <a:pPr algn="ctr"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28371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4251655"/>
                  </a:ext>
                </a:extLst>
              </a:tr>
              <a:tr h="216645">
                <a:tc>
                  <a:txBody>
                    <a:bodyPr/>
                    <a:lstStyle/>
                    <a:p>
                      <a:pPr algn="ctr"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454569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411541"/>
                  </a:ext>
                </a:extLst>
              </a:tr>
              <a:tr h="216645">
                <a:tc>
                  <a:txBody>
                    <a:bodyPr/>
                    <a:lstStyle/>
                    <a:p>
                      <a:pPr algn="ctr"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156950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9885458"/>
                  </a:ext>
                </a:extLst>
              </a:tr>
              <a:tr h="216645">
                <a:tc>
                  <a:txBody>
                    <a:bodyPr/>
                    <a:lstStyle/>
                    <a:p>
                      <a:pPr algn="ctr"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11541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8230565"/>
                  </a:ext>
                </a:extLst>
              </a:tr>
            </a:tbl>
          </a:graphicData>
        </a:graphic>
      </p:graphicFrame>
      <p:graphicFrame>
        <p:nvGraphicFramePr>
          <p:cNvPr id="7" name="Chart 6">
            <a:extLst>
              <a:ext uri="{FF2B5EF4-FFF2-40B4-BE49-F238E27FC236}">
                <a16:creationId xmlns:a16="http://schemas.microsoft.com/office/drawing/2014/main" id="{8CFABE23-94D5-1F1E-348C-49413BE0A047}"/>
              </a:ext>
            </a:extLst>
          </p:cNvPr>
          <p:cNvGraphicFramePr>
            <a:graphicFrameLocks/>
          </p:cNvGraphicFramePr>
          <p:nvPr>
            <p:extLst>
              <p:ext uri="{D42A27DB-BD31-4B8C-83A1-F6EECF244321}">
                <p14:modId xmlns:p14="http://schemas.microsoft.com/office/powerpoint/2010/main" val="3611439623"/>
              </p:ext>
            </p:extLst>
          </p:nvPr>
        </p:nvGraphicFramePr>
        <p:xfrm>
          <a:off x="6714565" y="14605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49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586ECD-B001-61D1-0523-DDDFCBDCD69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Find best location listing/property location for Hosts.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9B0506-F70C-BD65-CD0B-7BE335F56DAC}"/>
              </a:ext>
            </a:extLst>
          </p:cNvPr>
          <p:cNvSpPr txBox="1"/>
          <p:nvPr/>
        </p:nvSpPr>
        <p:spPr>
          <a:xfrm>
            <a:off x="444500" y="1539331"/>
            <a:ext cx="5194300" cy="492442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Observing the best location listings for hosts in New York City:</a:t>
            </a:r>
          </a:p>
          <a:p>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Manhattan</a:t>
            </a:r>
            <a:r>
              <a:rPr lang="en-US" sz="1400" dirty="0">
                <a:latin typeface="Times New Roman" panose="02020603050405020304" pitchFamily="18" charset="0"/>
                <a:cs typeface="Times New Roman" panose="02020603050405020304" pitchFamily="18" charset="0"/>
              </a:rPr>
              <a:t>: With 277,073 listings, Manhattan emerges as the most popular location for hosts, indicating a high demand and potential profitability.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Brooklyn</a:t>
            </a:r>
            <a:r>
              <a:rPr lang="en-US" sz="1400" dirty="0">
                <a:latin typeface="Times New Roman" panose="02020603050405020304" pitchFamily="18" charset="0"/>
                <a:cs typeface="Times New Roman" panose="02020603050405020304" pitchFamily="18" charset="0"/>
              </a:rPr>
              <a:t>: Following closely, Brooklyn has 45,925 listings, showcasing its popularity among hosts and as a sought-after destination for travelers.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Queens</a:t>
            </a:r>
            <a:r>
              <a:rPr lang="en-US" sz="1400" dirty="0">
                <a:latin typeface="Times New Roman" panose="02020603050405020304" pitchFamily="18" charset="0"/>
                <a:cs typeface="Times New Roman" panose="02020603050405020304" pitchFamily="18" charset="0"/>
              </a:rPr>
              <a:t>: With 23,005 listings, Queens provides a substantial number of opportunities for hosts, offering diverse options for travelers.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Staten Island and Bronx</a:t>
            </a:r>
            <a:r>
              <a:rPr lang="en-US" sz="1400" dirty="0">
                <a:latin typeface="Times New Roman" panose="02020603050405020304" pitchFamily="18" charset="0"/>
                <a:cs typeface="Times New Roman" panose="02020603050405020304" pitchFamily="18" charset="0"/>
              </a:rPr>
              <a:t>: While Staten Island (865) and Bronx (2,437) have fewer listings, they still present opportunities for hosts, especially those looking for a potentially quieter or more local experience.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summary, Manhattan and Brooklyn are prime locations for hosts, with a large number of listings, while Queens, Staten Island, and the Bronx offer diverse opportunities for hosts to cater to various traveler preferences.</a:t>
            </a:r>
            <a:endParaRPr lang="en-IN" sz="14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20C00223-A0C1-EEE4-8CC7-B207A8953DC7}"/>
              </a:ext>
            </a:extLst>
          </p:cNvPr>
          <p:cNvGraphicFramePr>
            <a:graphicFrameLocks/>
          </p:cNvGraphicFramePr>
          <p:nvPr>
            <p:extLst>
              <p:ext uri="{D42A27DB-BD31-4B8C-83A1-F6EECF244321}">
                <p14:modId xmlns:p14="http://schemas.microsoft.com/office/powerpoint/2010/main" val="1793493348"/>
              </p:ext>
            </p:extLst>
          </p:nvPr>
        </p:nvGraphicFramePr>
        <p:xfrm>
          <a:off x="6804212" y="12416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BB522D00-F19E-297A-4EE0-07263A6170A5}"/>
              </a:ext>
            </a:extLst>
          </p:cNvPr>
          <p:cNvGraphicFramePr>
            <a:graphicFrameLocks noGrp="1"/>
          </p:cNvGraphicFramePr>
          <p:nvPr>
            <p:ph sz="quarter" idx="10"/>
            <p:extLst>
              <p:ext uri="{D42A27DB-BD31-4B8C-83A1-F6EECF244321}">
                <p14:modId xmlns:p14="http://schemas.microsoft.com/office/powerpoint/2010/main" val="3539944136"/>
              </p:ext>
            </p:extLst>
          </p:nvPr>
        </p:nvGraphicFramePr>
        <p:xfrm>
          <a:off x="6804212" y="4519108"/>
          <a:ext cx="4572000" cy="1097280"/>
        </p:xfrm>
        <a:graphic>
          <a:graphicData uri="http://schemas.openxmlformats.org/drawingml/2006/table">
            <a:tbl>
              <a:tblPr/>
              <a:tblGrid>
                <a:gridCol w="2120630">
                  <a:extLst>
                    <a:ext uri="{9D8B030D-6E8A-4147-A177-3AD203B41FA5}">
                      <a16:colId xmlns:a16="http://schemas.microsoft.com/office/drawing/2014/main" val="2145015376"/>
                    </a:ext>
                  </a:extLst>
                </a:gridCol>
                <a:gridCol w="2451370">
                  <a:extLst>
                    <a:ext uri="{9D8B030D-6E8A-4147-A177-3AD203B41FA5}">
                      <a16:colId xmlns:a16="http://schemas.microsoft.com/office/drawing/2014/main" val="3212953832"/>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Neighborhood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Best Location Listing Hosts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37926417"/>
                  </a:ext>
                </a:extLst>
              </a:tr>
              <a:tr h="182880">
                <a:tc>
                  <a:txBody>
                    <a:bodyPr/>
                    <a:lstStyle/>
                    <a:p>
                      <a:pPr algn="ctr"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45925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561890"/>
                  </a:ext>
                </a:extLst>
              </a:tr>
              <a:tr h="182880">
                <a:tc>
                  <a:txBody>
                    <a:bodyPr/>
                    <a:lstStyle/>
                    <a:p>
                      <a:pPr algn="ctr" fontAlgn="b"/>
                      <a:r>
                        <a:rPr lang="en-IN" sz="1100" b="1" i="0" u="none" strike="noStrike" dirty="0">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1465005"/>
                  </a:ext>
                </a:extLst>
              </a:tr>
              <a:tr h="182880">
                <a:tc>
                  <a:txBody>
                    <a:bodyPr/>
                    <a:lstStyle/>
                    <a:p>
                      <a:pPr algn="ctr"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277073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3942715"/>
                  </a:ext>
                </a:extLst>
              </a:tr>
              <a:tr h="182880">
                <a:tc>
                  <a:txBody>
                    <a:bodyPr/>
                    <a:lstStyle/>
                    <a:p>
                      <a:pPr algn="ctr"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23005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0291255"/>
                  </a:ext>
                </a:extLst>
              </a:tr>
              <a:tr h="182880">
                <a:tc>
                  <a:txBody>
                    <a:bodyPr/>
                    <a:lstStyle/>
                    <a:p>
                      <a:pPr algn="ctr"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865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826231"/>
                  </a:ext>
                </a:extLst>
              </a:tr>
            </a:tbl>
          </a:graphicData>
        </a:graphic>
      </p:graphicFrame>
    </p:spTree>
    <p:extLst>
      <p:ext uri="{BB962C8B-B14F-4D97-AF65-F5344CB8AC3E}">
        <p14:creationId xmlns:p14="http://schemas.microsoft.com/office/powerpoint/2010/main" val="335553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586ECD-B001-61D1-0523-DDDFCBDCD69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Find Price variations in NYC Neighborhood groups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9B0506-F70C-BD65-CD0B-7BE335F56DAC}"/>
              </a:ext>
            </a:extLst>
          </p:cNvPr>
          <p:cNvSpPr txBox="1"/>
          <p:nvPr/>
        </p:nvSpPr>
        <p:spPr>
          <a:xfrm>
            <a:off x="444500" y="1539331"/>
            <a:ext cx="5194300" cy="513986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Observing price variations in New York City neighborhood groups:</a:t>
            </a:r>
          </a:p>
          <a:p>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Manhattan (Price: 197)</a:t>
            </a:r>
            <a:r>
              <a:rPr lang="en-US" sz="1400" dirty="0">
                <a:latin typeface="Times New Roman" panose="02020603050405020304" pitchFamily="18" charset="0"/>
                <a:cs typeface="Times New Roman" panose="02020603050405020304" pitchFamily="18" charset="0"/>
              </a:rPr>
              <a:t>: Manhattan has the highest price variation, suggesting a premium associated with the central and desirable location.</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Brooklyn (Price: 124)</a:t>
            </a:r>
            <a:r>
              <a:rPr lang="en-US" sz="1400" dirty="0">
                <a:latin typeface="Times New Roman" panose="02020603050405020304" pitchFamily="18" charset="0"/>
                <a:cs typeface="Times New Roman" panose="02020603050405020304" pitchFamily="18" charset="0"/>
              </a:rPr>
              <a:t>: Brooklyn follows with a moderate price variation, indicating a balance between desirability and affordability for travelers.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Queens (Price: 100)</a:t>
            </a:r>
            <a:r>
              <a:rPr lang="en-US" sz="1400" dirty="0">
                <a:latin typeface="Times New Roman" panose="02020603050405020304" pitchFamily="18" charset="0"/>
                <a:cs typeface="Times New Roman" panose="02020603050405020304" pitchFamily="18" charset="0"/>
              </a:rPr>
              <a:t>: Queens presents a lower price variation, offering relatively more affordable options compared to Manhattan and Brooklyn.</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Staten Island (Price: 115)</a:t>
            </a:r>
            <a:r>
              <a:rPr lang="en-US" sz="1400" dirty="0">
                <a:latin typeface="Times New Roman" panose="02020603050405020304" pitchFamily="18" charset="0"/>
                <a:cs typeface="Times New Roman" panose="02020603050405020304" pitchFamily="18" charset="0"/>
              </a:rPr>
              <a:t>: Staten Island has a moderate price variation, potentially appealing to travelers seeking a more serene experience.</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Bronx (Price: 87)</a:t>
            </a:r>
            <a:r>
              <a:rPr lang="en-US" sz="1400" dirty="0">
                <a:latin typeface="Times New Roman" panose="02020603050405020304" pitchFamily="18" charset="0"/>
                <a:cs typeface="Times New Roman" panose="02020603050405020304" pitchFamily="18" charset="0"/>
              </a:rPr>
              <a:t>: The Bronx has the lowest price variation, indicating a more cost-effective destination within the city.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summary, Manhattan has the highest price variation, suggesting premium pricing, while the Bronx offers the lowest variation, indicating a more budget-friendly option. Brooklyn, Queens, and Staten Island fall in between, providing a range of price options for travelers.</a:t>
            </a:r>
            <a:endParaRPr lang="en-IN" sz="1400" dirty="0">
              <a:latin typeface="Times New Roman" panose="02020603050405020304" pitchFamily="18" charset="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90EF4C70-3D98-9468-4FF2-D6A92AF42E2D}"/>
              </a:ext>
            </a:extLst>
          </p:cNvPr>
          <p:cNvGraphicFramePr>
            <a:graphicFrameLocks noGrp="1"/>
          </p:cNvGraphicFramePr>
          <p:nvPr>
            <p:ph sz="quarter" idx="10"/>
            <p:extLst>
              <p:ext uri="{D42A27DB-BD31-4B8C-83A1-F6EECF244321}">
                <p14:modId xmlns:p14="http://schemas.microsoft.com/office/powerpoint/2010/main" val="3736295903"/>
              </p:ext>
            </p:extLst>
          </p:nvPr>
        </p:nvGraphicFramePr>
        <p:xfrm>
          <a:off x="6687671" y="4658079"/>
          <a:ext cx="4572000" cy="1097280"/>
        </p:xfrm>
        <a:graphic>
          <a:graphicData uri="http://schemas.openxmlformats.org/drawingml/2006/table">
            <a:tbl>
              <a:tblPr/>
              <a:tblGrid>
                <a:gridCol w="2693773">
                  <a:extLst>
                    <a:ext uri="{9D8B030D-6E8A-4147-A177-3AD203B41FA5}">
                      <a16:colId xmlns:a16="http://schemas.microsoft.com/office/drawing/2014/main" val="1910546609"/>
                    </a:ext>
                  </a:extLst>
                </a:gridCol>
                <a:gridCol w="1878227">
                  <a:extLst>
                    <a:ext uri="{9D8B030D-6E8A-4147-A177-3AD203B41FA5}">
                      <a16:colId xmlns:a16="http://schemas.microsoft.com/office/drawing/2014/main" val="2522297593"/>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Neighborhood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Price Variations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95027469"/>
                  </a:ext>
                </a:extLst>
              </a:tr>
              <a:tr h="182880">
                <a:tc>
                  <a:txBody>
                    <a:bodyPr/>
                    <a:lstStyle/>
                    <a:p>
                      <a:pPr algn="ctr"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7203013"/>
                  </a:ext>
                </a:extLst>
              </a:tr>
              <a:tr h="182880">
                <a:tc>
                  <a:txBody>
                    <a:bodyPr/>
                    <a:lstStyle/>
                    <a:p>
                      <a:pPr algn="ctr"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5889634"/>
                  </a:ext>
                </a:extLst>
              </a:tr>
              <a:tr h="182880">
                <a:tc>
                  <a:txBody>
                    <a:bodyPr/>
                    <a:lstStyle/>
                    <a:p>
                      <a:pPr algn="ctr" fontAlgn="b"/>
                      <a:r>
                        <a:rPr lang="en-IN" sz="1100" b="1" i="0" u="none" strike="noStrike" dirty="0">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9330806"/>
                  </a:ext>
                </a:extLst>
              </a:tr>
              <a:tr h="182880">
                <a:tc>
                  <a:txBody>
                    <a:bodyPr/>
                    <a:lstStyle/>
                    <a:p>
                      <a:pPr algn="ctr"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4765840"/>
                  </a:ext>
                </a:extLst>
              </a:tr>
              <a:tr h="182880">
                <a:tc>
                  <a:txBody>
                    <a:bodyPr/>
                    <a:lstStyle/>
                    <a:p>
                      <a:pPr algn="ctr"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1396344"/>
                  </a:ext>
                </a:extLst>
              </a:tr>
            </a:tbl>
          </a:graphicData>
        </a:graphic>
      </p:graphicFrame>
      <p:graphicFrame>
        <p:nvGraphicFramePr>
          <p:cNvPr id="6" name="Chart 5">
            <a:extLst>
              <a:ext uri="{FF2B5EF4-FFF2-40B4-BE49-F238E27FC236}">
                <a16:creationId xmlns:a16="http://schemas.microsoft.com/office/drawing/2014/main" id="{64780CE3-C2F6-47A2-3113-56DAD72DABB6}"/>
              </a:ext>
            </a:extLst>
          </p:cNvPr>
          <p:cNvGraphicFramePr>
            <a:graphicFrameLocks/>
          </p:cNvGraphicFramePr>
          <p:nvPr>
            <p:extLst>
              <p:ext uri="{D42A27DB-BD31-4B8C-83A1-F6EECF244321}">
                <p14:modId xmlns:p14="http://schemas.microsoft.com/office/powerpoint/2010/main" val="2104415380"/>
              </p:ext>
            </p:extLst>
          </p:nvPr>
        </p:nvGraphicFramePr>
        <p:xfrm>
          <a:off x="6687671" y="137608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073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fontScale="90000"/>
          </a:bodyPr>
          <a:lstStyle/>
          <a:p>
            <a:r>
              <a:rPr lang="en-US" sz="1800" b="1" i="0" u="none" strike="noStrike" dirty="0">
                <a:solidFill>
                  <a:srgbClr val="000000"/>
                </a:solidFill>
                <a:effectLst/>
                <a:latin typeface="Calibri" panose="020F0502020204030204" pitchFamily="34" charset="0"/>
              </a:rPr>
              <a:t>What are the most popular neighborhoods for Airbnb rentals in New York City? How do prices and availability vary by neighborhood?</a:t>
            </a:r>
            <a:r>
              <a:rPr lang="en-US" dirty="0"/>
              <a:t> </a:t>
            </a:r>
            <a:endParaRPr lang="en-US" b="1" dirty="0">
              <a:latin typeface="Segoe UI Semibold" panose="020B0502040204020203" pitchFamily="34" charset="0"/>
              <a:cs typeface="Segoe UI Semibold" panose="020B0502040204020203" pitchFamily="34"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pPr marL="0" indent="0" algn="l">
              <a:buNone/>
            </a:pPr>
            <a:r>
              <a:rPr lang="en-US" sz="1600" b="1"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Observing Airbnb rentals in different neighborhoods:</a:t>
            </a:r>
          </a:p>
          <a:p>
            <a:pPr algn="l">
              <a:buFont typeface="+mj-lt"/>
              <a:buAutoNum type="arabicPeriod"/>
            </a:pPr>
            <a:r>
              <a:rPr lang="en-US" sz="13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Room Count in Bedford-Stuyvesant:</a:t>
            </a:r>
            <a:r>
              <a:rPr lang="en-US" sz="1300"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 Bedford-Stuyvesant stands out with a high room count of 2038, indicating a wide variety of private room options for travelers.</a:t>
            </a:r>
          </a:p>
          <a:p>
            <a:pPr algn="l">
              <a:buFont typeface="+mj-lt"/>
              <a:buAutoNum type="arabicPeriod"/>
            </a:pPr>
            <a:r>
              <a:rPr lang="en-US" sz="13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Prices in Williamsburg:</a:t>
            </a:r>
            <a:r>
              <a:rPr lang="en-US" sz="1300"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 Williamsburg, with 1891 entire home/apartment listings at an average price of $89, suggests a higher demand for a more exclusive and pricier stay in this trendy neighborhood.</a:t>
            </a:r>
          </a:p>
          <a:p>
            <a:pPr algn="l">
              <a:buFont typeface="+mj-lt"/>
              <a:buAutoNum type="arabicPeriod"/>
            </a:pPr>
            <a:r>
              <a:rPr lang="en-US" sz="13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Shared Spaces Affordability in Hell's Kitchen:</a:t>
            </a:r>
            <a:r>
              <a:rPr lang="en-US" sz="1300"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 Hell's Kitchen, offering 99 shared room options at an average price of $79, caters to budget-conscious travelers seeking a more communal and cost-effective experience.</a:t>
            </a:r>
          </a:p>
          <a:p>
            <a:pPr algn="l">
              <a:buFont typeface="+mj-lt"/>
              <a:buAutoNum type="arabicPeriod"/>
            </a:pPr>
            <a:r>
              <a:rPr lang="en-US" sz="13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Williamsburg's Balanced Mix:</a:t>
            </a:r>
            <a:r>
              <a:rPr lang="en-US" sz="1300"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 Williamsburg not only leads in entire home/apartment rentals but also maintains a healthy availability of 314 listings, showing a balanced mix of demand and supply in this sought-after neighborhood.</a:t>
            </a:r>
          </a:p>
        </p:txBody>
      </p:sp>
      <p:pic>
        <p:nvPicPr>
          <p:cNvPr id="11" name="Picture 10">
            <a:extLst>
              <a:ext uri="{FF2B5EF4-FFF2-40B4-BE49-F238E27FC236}">
                <a16:creationId xmlns:a16="http://schemas.microsoft.com/office/drawing/2014/main" id="{C6F9152E-6626-EA57-4A50-1E7D79E6C7C4}"/>
              </a:ext>
            </a:extLst>
          </p:cNvPr>
          <p:cNvPicPr>
            <a:picLocks noChangeAspect="1"/>
          </p:cNvPicPr>
          <p:nvPr/>
        </p:nvPicPr>
        <p:blipFill>
          <a:blip r:embed="rId2"/>
          <a:stretch>
            <a:fillRect/>
          </a:stretch>
        </p:blipFill>
        <p:spPr>
          <a:xfrm>
            <a:off x="6024283" y="1292787"/>
            <a:ext cx="5723218" cy="3592978"/>
          </a:xfrm>
          <a:prstGeom prst="rect">
            <a:avLst/>
          </a:prstGeom>
        </p:spPr>
      </p:pic>
      <p:pic>
        <p:nvPicPr>
          <p:cNvPr id="21" name="Picture 20">
            <a:extLst>
              <a:ext uri="{FF2B5EF4-FFF2-40B4-BE49-F238E27FC236}">
                <a16:creationId xmlns:a16="http://schemas.microsoft.com/office/drawing/2014/main" id="{CB1870CA-C10A-6F33-9AA9-07B5D9242BA5}"/>
              </a:ext>
            </a:extLst>
          </p:cNvPr>
          <p:cNvPicPr>
            <a:picLocks noChangeAspect="1"/>
          </p:cNvPicPr>
          <p:nvPr/>
        </p:nvPicPr>
        <p:blipFill>
          <a:blip r:embed="rId3"/>
          <a:stretch>
            <a:fillRect/>
          </a:stretch>
        </p:blipFill>
        <p:spPr>
          <a:xfrm>
            <a:off x="6024283" y="5056653"/>
            <a:ext cx="5723218" cy="1017119"/>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1800" b="1" i="0" u="none" strike="noStrike" dirty="0">
                <a:solidFill>
                  <a:srgbClr val="000000"/>
                </a:solidFill>
                <a:effectLst/>
                <a:latin typeface="Calibri" panose="020F0502020204030204" pitchFamily="34" charset="0"/>
              </a:rPr>
              <a:t> How has the Airbnb market in New York City changed over time? Have there been any significant trends in terms of the number of listings, prices, or occupancy rates?</a:t>
            </a:r>
            <a:endParaRPr lang="en-US" b="1" dirty="0">
              <a:latin typeface="Segoe UI Semibold" panose="020B0502040204020203" pitchFamily="34" charset="0"/>
              <a:cs typeface="Segoe UI Semibold" panose="020B0502040204020203" pitchFamily="34"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1"/>
            <a:ext cx="4975869" cy="5034623"/>
          </a:xfrm>
        </p:spPr>
        <p:txBody>
          <a:bodyPr>
            <a:noAutofit/>
          </a:bodyPr>
          <a:lstStyle/>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Observation - Over time, the Airbnb market in New York City has seen:</a:t>
            </a:r>
          </a:p>
          <a:p>
            <a:pPr algn="l">
              <a:buFont typeface="+mj-lt"/>
              <a:buAutoNum type="arabicPeriod"/>
            </a:pPr>
            <a:r>
              <a:rPr lang="en-US" sz="1200" b="1" i="0" dirty="0">
                <a:solidFill>
                  <a:srgbClr val="374151"/>
                </a:solidFill>
                <a:effectLst/>
                <a:latin typeface="Söhne"/>
              </a:rPr>
              <a:t>Listing Count:</a:t>
            </a:r>
            <a:endParaRPr lang="en-US" sz="1200" b="0" i="0" dirty="0">
              <a:solidFill>
                <a:srgbClr val="374151"/>
              </a:solidFill>
              <a:effectLst/>
              <a:latin typeface="Söhne"/>
            </a:endParaRPr>
          </a:p>
          <a:p>
            <a:pPr marL="742950" lvl="1" indent="-285750"/>
            <a:r>
              <a:rPr lang="en-US" sz="1200" b="0" i="0" dirty="0">
                <a:solidFill>
                  <a:srgbClr val="374151"/>
                </a:solidFill>
                <a:effectLst/>
                <a:latin typeface="Söhne"/>
              </a:rPr>
              <a:t>Financial District has the highest listing count, indicating widespread demand and popularity.</a:t>
            </a:r>
          </a:p>
          <a:p>
            <a:pPr marL="742950" lvl="1" indent="-285750"/>
            <a:r>
              <a:rPr lang="en-US" sz="1200" b="0" i="0" dirty="0">
                <a:solidFill>
                  <a:srgbClr val="374151"/>
                </a:solidFill>
                <a:effectLst/>
                <a:latin typeface="Söhne"/>
              </a:rPr>
              <a:t>Bedford-Stuyvesant, though not the leader, maintains a consistent presence, suggesting sustained interest.</a:t>
            </a:r>
          </a:p>
          <a:p>
            <a:pPr algn="l">
              <a:buFont typeface="+mj-lt"/>
              <a:buAutoNum type="arabicPeriod"/>
            </a:pPr>
            <a:r>
              <a:rPr lang="en-US" sz="1200" b="1" i="0" dirty="0">
                <a:solidFill>
                  <a:srgbClr val="374151"/>
                </a:solidFill>
                <a:effectLst/>
                <a:latin typeface="Söhne"/>
              </a:rPr>
              <a:t>Price Distribution:</a:t>
            </a:r>
            <a:endParaRPr lang="en-US" sz="1200" b="0" i="0" dirty="0">
              <a:solidFill>
                <a:srgbClr val="374151"/>
              </a:solidFill>
              <a:effectLst/>
              <a:latin typeface="Söhne"/>
            </a:endParaRPr>
          </a:p>
          <a:p>
            <a:pPr marL="742950" lvl="1" indent="-285750"/>
            <a:r>
              <a:rPr lang="en-US" sz="1200" b="0" i="0" dirty="0">
                <a:solidFill>
                  <a:srgbClr val="374151"/>
                </a:solidFill>
                <a:effectLst/>
                <a:latin typeface="Söhne"/>
              </a:rPr>
              <a:t>Fort Wadsworth and Woodrow exhibit higher price distributions, suggesting a market niche for premium or unique accommodations.</a:t>
            </a:r>
          </a:p>
          <a:p>
            <a:pPr marL="742950" lvl="1" indent="-285750"/>
            <a:r>
              <a:rPr lang="en-US" sz="1200" b="0" i="0" dirty="0">
                <a:solidFill>
                  <a:srgbClr val="374151"/>
                </a:solidFill>
                <a:effectLst/>
                <a:latin typeface="Söhne"/>
              </a:rPr>
              <a:t>Tribeca, with a lower listing count but high average prices, signifies an exclusive and sought-after neighborhood.</a:t>
            </a:r>
          </a:p>
          <a:p>
            <a:pPr algn="l">
              <a:buFont typeface="+mj-lt"/>
              <a:buAutoNum type="arabicPeriod"/>
            </a:pPr>
            <a:r>
              <a:rPr lang="en-US" sz="1200" b="1" i="0" dirty="0">
                <a:solidFill>
                  <a:srgbClr val="374151"/>
                </a:solidFill>
                <a:effectLst/>
                <a:latin typeface="Söhne"/>
              </a:rPr>
              <a:t>Availability Average:</a:t>
            </a:r>
            <a:endParaRPr lang="en-US" sz="1200" b="0" i="0" dirty="0">
              <a:solidFill>
                <a:srgbClr val="374151"/>
              </a:solidFill>
              <a:effectLst/>
              <a:latin typeface="Söhne"/>
            </a:endParaRPr>
          </a:p>
          <a:p>
            <a:pPr marL="742950" lvl="1" indent="-285750"/>
            <a:r>
              <a:rPr lang="en-US" sz="1200" b="0" i="0" dirty="0">
                <a:solidFill>
                  <a:srgbClr val="374151"/>
                </a:solidFill>
                <a:effectLst/>
                <a:latin typeface="Söhne"/>
              </a:rPr>
              <a:t>Fort Wadsworth and Co-op City consistently show low availability averages, indicating high and sustained demand.</a:t>
            </a:r>
          </a:p>
          <a:p>
            <a:pPr marL="742950" lvl="1" indent="-285750"/>
            <a:r>
              <a:rPr lang="en-US" sz="1200" b="0" i="0" dirty="0">
                <a:solidFill>
                  <a:srgbClr val="374151"/>
                </a:solidFill>
                <a:effectLst/>
                <a:latin typeface="Söhne"/>
              </a:rPr>
              <a:t>Randall Manor, with moderate listing count but a steady availability average, reflects ongoing popularity and steady interest.</a:t>
            </a:r>
          </a:p>
        </p:txBody>
      </p:sp>
      <p:pic>
        <p:nvPicPr>
          <p:cNvPr id="7" name="Picture 6">
            <a:extLst>
              <a:ext uri="{FF2B5EF4-FFF2-40B4-BE49-F238E27FC236}">
                <a16:creationId xmlns:a16="http://schemas.microsoft.com/office/drawing/2014/main" id="{1519AB12-0962-523B-88D0-28965AE25D86}"/>
              </a:ext>
            </a:extLst>
          </p:cNvPr>
          <p:cNvPicPr>
            <a:picLocks noChangeAspect="1"/>
          </p:cNvPicPr>
          <p:nvPr/>
        </p:nvPicPr>
        <p:blipFill>
          <a:blip r:embed="rId2"/>
          <a:stretch>
            <a:fillRect/>
          </a:stretch>
        </p:blipFill>
        <p:spPr>
          <a:xfrm>
            <a:off x="5671406" y="1165158"/>
            <a:ext cx="2952639" cy="2039315"/>
          </a:xfrm>
          <a:prstGeom prst="rect">
            <a:avLst/>
          </a:prstGeom>
        </p:spPr>
      </p:pic>
      <p:pic>
        <p:nvPicPr>
          <p:cNvPr id="9" name="Picture 8">
            <a:extLst>
              <a:ext uri="{FF2B5EF4-FFF2-40B4-BE49-F238E27FC236}">
                <a16:creationId xmlns:a16="http://schemas.microsoft.com/office/drawing/2014/main" id="{C21E38C5-E7CE-64D7-ABEC-90C099E71DC4}"/>
              </a:ext>
            </a:extLst>
          </p:cNvPr>
          <p:cNvPicPr>
            <a:picLocks noChangeAspect="1"/>
          </p:cNvPicPr>
          <p:nvPr/>
        </p:nvPicPr>
        <p:blipFill>
          <a:blip r:embed="rId3"/>
          <a:stretch>
            <a:fillRect/>
          </a:stretch>
        </p:blipFill>
        <p:spPr>
          <a:xfrm>
            <a:off x="5671406" y="3235103"/>
            <a:ext cx="2952639" cy="1833282"/>
          </a:xfrm>
          <a:prstGeom prst="rect">
            <a:avLst/>
          </a:prstGeom>
        </p:spPr>
      </p:pic>
      <p:pic>
        <p:nvPicPr>
          <p:cNvPr id="12" name="Picture 11">
            <a:extLst>
              <a:ext uri="{FF2B5EF4-FFF2-40B4-BE49-F238E27FC236}">
                <a16:creationId xmlns:a16="http://schemas.microsoft.com/office/drawing/2014/main" id="{DABBF463-76EB-B17E-4B3B-9A3BDB8CA894}"/>
              </a:ext>
            </a:extLst>
          </p:cNvPr>
          <p:cNvPicPr>
            <a:picLocks noChangeAspect="1"/>
          </p:cNvPicPr>
          <p:nvPr/>
        </p:nvPicPr>
        <p:blipFill>
          <a:blip r:embed="rId4"/>
          <a:stretch>
            <a:fillRect/>
          </a:stretch>
        </p:blipFill>
        <p:spPr>
          <a:xfrm>
            <a:off x="5692588" y="5108832"/>
            <a:ext cx="2931457" cy="1692155"/>
          </a:xfrm>
          <a:prstGeom prst="rect">
            <a:avLst/>
          </a:prstGeom>
        </p:spPr>
      </p:pic>
      <p:graphicFrame>
        <p:nvGraphicFramePr>
          <p:cNvPr id="14" name="Table 13">
            <a:extLst>
              <a:ext uri="{FF2B5EF4-FFF2-40B4-BE49-F238E27FC236}">
                <a16:creationId xmlns:a16="http://schemas.microsoft.com/office/drawing/2014/main" id="{D1E16ABF-5B01-3D72-1AE3-E4C92152123B}"/>
              </a:ext>
            </a:extLst>
          </p:cNvPr>
          <p:cNvGraphicFramePr>
            <a:graphicFrameLocks noGrp="1"/>
          </p:cNvGraphicFramePr>
          <p:nvPr>
            <p:extLst>
              <p:ext uri="{D42A27DB-BD31-4B8C-83A1-F6EECF244321}">
                <p14:modId xmlns:p14="http://schemas.microsoft.com/office/powerpoint/2010/main" val="181914041"/>
              </p:ext>
            </p:extLst>
          </p:nvPr>
        </p:nvGraphicFramePr>
        <p:xfrm>
          <a:off x="8875080" y="1181172"/>
          <a:ext cx="2767566" cy="1723392"/>
        </p:xfrm>
        <a:graphic>
          <a:graphicData uri="http://schemas.openxmlformats.org/drawingml/2006/table">
            <a:tbl>
              <a:tblPr/>
              <a:tblGrid>
                <a:gridCol w="1704821">
                  <a:extLst>
                    <a:ext uri="{9D8B030D-6E8A-4147-A177-3AD203B41FA5}">
                      <a16:colId xmlns:a16="http://schemas.microsoft.com/office/drawing/2014/main" val="3857461281"/>
                    </a:ext>
                  </a:extLst>
                </a:gridCol>
                <a:gridCol w="1062745">
                  <a:extLst>
                    <a:ext uri="{9D8B030D-6E8A-4147-A177-3AD203B41FA5}">
                      <a16:colId xmlns:a16="http://schemas.microsoft.com/office/drawing/2014/main" val="794150458"/>
                    </a:ext>
                  </a:extLst>
                </a:gridCol>
              </a:tblGrid>
              <a:tr h="156672">
                <a:tc>
                  <a:txBody>
                    <a:bodyPr/>
                    <a:lstStyle/>
                    <a:p>
                      <a:pPr algn="ctr" fontAlgn="b"/>
                      <a:r>
                        <a:rPr lang="en-IN" sz="900" b="1" i="0" u="none" strike="noStrike" dirty="0">
                          <a:solidFill>
                            <a:srgbClr val="000000"/>
                          </a:solidFill>
                          <a:effectLst/>
                          <a:latin typeface="Calibri" panose="020F0502020204030204" pitchFamily="34" charset="0"/>
                        </a:rPr>
                        <a:t>Top 10 </a:t>
                      </a:r>
                      <a:r>
                        <a:rPr lang="en-IN" sz="900" b="1" i="0" u="none" strike="noStrike" dirty="0" err="1">
                          <a:solidFill>
                            <a:srgbClr val="000000"/>
                          </a:solidFill>
                          <a:effectLst/>
                          <a:latin typeface="Calibri" panose="020F0502020204030204" pitchFamily="34" charset="0"/>
                        </a:rPr>
                        <a:t>Neighborhoods</a:t>
                      </a:r>
                      <a:endParaRPr lang="en-IN" sz="9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900" b="1" i="0" u="none" strike="noStrike">
                          <a:solidFill>
                            <a:srgbClr val="000000"/>
                          </a:solidFill>
                          <a:effectLst/>
                          <a:latin typeface="Calibri" panose="020F0502020204030204" pitchFamily="34" charset="0"/>
                        </a:rPr>
                        <a:t>Listing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36983157"/>
                  </a:ext>
                </a:extLst>
              </a:tr>
              <a:tr h="156672">
                <a:tc>
                  <a:txBody>
                    <a:bodyPr/>
                    <a:lstStyle/>
                    <a:p>
                      <a:pPr algn="ctr" fontAlgn="b"/>
                      <a:r>
                        <a:rPr lang="en-IN" sz="900" b="0" i="0" u="none" strike="noStrike">
                          <a:solidFill>
                            <a:srgbClr val="000000"/>
                          </a:solidFill>
                          <a:effectLst/>
                          <a:latin typeface="Calibri" panose="020F0502020204030204" pitchFamily="34" charset="0"/>
                        </a:rPr>
                        <a:t>Financial 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85454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7160674"/>
                  </a:ext>
                </a:extLst>
              </a:tr>
              <a:tr h="156672">
                <a:tc>
                  <a:txBody>
                    <a:bodyPr/>
                    <a:lstStyle/>
                    <a:p>
                      <a:pPr algn="ctr" fontAlgn="b"/>
                      <a:r>
                        <a:rPr lang="en-IN" sz="900" b="0" i="0" u="none" strike="noStrike" dirty="0">
                          <a:solidFill>
                            <a:srgbClr val="000000"/>
                          </a:solidFill>
                          <a:effectLst/>
                          <a:latin typeface="Calibri" panose="020F0502020204030204" pitchFamily="34" charset="0"/>
                        </a:rPr>
                        <a:t>Murray Hill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26125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081004"/>
                  </a:ext>
                </a:extLst>
              </a:tr>
              <a:tr h="156672">
                <a:tc>
                  <a:txBody>
                    <a:bodyPr/>
                    <a:lstStyle/>
                    <a:p>
                      <a:pPr algn="ctr" fontAlgn="b"/>
                      <a:r>
                        <a:rPr lang="en-IN" sz="900" b="0" i="0" u="none" strike="noStrike">
                          <a:solidFill>
                            <a:srgbClr val="000000"/>
                          </a:solidFill>
                          <a:effectLst/>
                          <a:latin typeface="Calibri" panose="020F0502020204030204" pitchFamily="34" charset="0"/>
                        </a:rPr>
                        <a:t>Hell's Kitchen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25169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5755506"/>
                  </a:ext>
                </a:extLst>
              </a:tr>
              <a:tr h="156672">
                <a:tc>
                  <a:txBody>
                    <a:bodyPr/>
                    <a:lstStyle/>
                    <a:p>
                      <a:pPr algn="ctr" fontAlgn="b"/>
                      <a:r>
                        <a:rPr lang="en-IN" sz="900" b="0" i="0" u="none" strike="noStrike">
                          <a:solidFill>
                            <a:srgbClr val="000000"/>
                          </a:solidFill>
                          <a:effectLst/>
                          <a:latin typeface="Calibri" panose="020F0502020204030204" pitchFamily="34" charset="0"/>
                        </a:rPr>
                        <a:t>Midtown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25019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7485078"/>
                  </a:ext>
                </a:extLst>
              </a:tr>
              <a:tr h="156672">
                <a:tc>
                  <a:txBody>
                    <a:bodyPr/>
                    <a:lstStyle/>
                    <a:p>
                      <a:pPr algn="ctr" fontAlgn="b"/>
                      <a:r>
                        <a:rPr lang="en-IN" sz="900" b="0" i="0" u="none" strike="noStrike" dirty="0" err="1">
                          <a:solidFill>
                            <a:srgbClr val="000000"/>
                          </a:solidFill>
                          <a:effectLst/>
                          <a:latin typeface="Calibri" panose="020F0502020204030204" pitchFamily="34" charset="0"/>
                        </a:rPr>
                        <a:t>Theater</a:t>
                      </a:r>
                      <a:r>
                        <a:rPr lang="en-IN" sz="900" b="0" i="0" u="none" strike="noStrike" dirty="0">
                          <a:solidFill>
                            <a:srgbClr val="000000"/>
                          </a:solidFill>
                          <a:effectLst/>
                          <a:latin typeface="Calibri" panose="020F0502020204030204" pitchFamily="34" charset="0"/>
                        </a:rPr>
                        <a:t> 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18704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2938747"/>
                  </a:ext>
                </a:extLst>
              </a:tr>
              <a:tr h="156672">
                <a:tc>
                  <a:txBody>
                    <a:bodyPr/>
                    <a:lstStyle/>
                    <a:p>
                      <a:pPr algn="ctr" fontAlgn="b"/>
                      <a:r>
                        <a:rPr lang="en-IN" sz="900" b="0" i="0" u="none" strike="noStrike">
                          <a:solidFill>
                            <a:srgbClr val="000000"/>
                          </a:solidFill>
                          <a:effectLst/>
                          <a:latin typeface="Calibri" panose="020F0502020204030204" pitchFamily="34" charset="0"/>
                        </a:rPr>
                        <a:t>Chelsea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18098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0400312"/>
                  </a:ext>
                </a:extLst>
              </a:tr>
              <a:tr h="156672">
                <a:tc>
                  <a:txBody>
                    <a:bodyPr/>
                    <a:lstStyle/>
                    <a:p>
                      <a:pPr algn="ctr" fontAlgn="b"/>
                      <a:r>
                        <a:rPr lang="en-IN" sz="900" b="0" i="0" u="none" strike="noStrike">
                          <a:solidFill>
                            <a:srgbClr val="000000"/>
                          </a:solidFill>
                          <a:effectLst/>
                          <a:latin typeface="Calibri" panose="020F0502020204030204" pitchFamily="34" charset="0"/>
                        </a:rPr>
                        <a:t>Upper East Side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16282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396962"/>
                  </a:ext>
                </a:extLst>
              </a:tr>
              <a:tr h="156672">
                <a:tc>
                  <a:txBody>
                    <a:bodyPr/>
                    <a:lstStyle/>
                    <a:p>
                      <a:pPr algn="ctr" fontAlgn="b"/>
                      <a:r>
                        <a:rPr lang="en-IN" sz="900" b="0" i="0" u="none" strike="noStrike" dirty="0">
                          <a:solidFill>
                            <a:srgbClr val="000000"/>
                          </a:solidFill>
                          <a:effectLst/>
                          <a:latin typeface="Calibri" panose="020F0502020204030204" pitchFamily="34" charset="0"/>
                        </a:rPr>
                        <a:t>Upper West Side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13360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787567"/>
                  </a:ext>
                </a:extLst>
              </a:tr>
              <a:tr h="156672">
                <a:tc>
                  <a:txBody>
                    <a:bodyPr/>
                    <a:lstStyle/>
                    <a:p>
                      <a:pPr algn="ctr" fontAlgn="b"/>
                      <a:r>
                        <a:rPr lang="en-IN" sz="900" b="0" i="0" u="none" strike="noStrike">
                          <a:solidFill>
                            <a:srgbClr val="000000"/>
                          </a:solidFill>
                          <a:effectLst/>
                          <a:latin typeface="Calibri" panose="020F0502020204030204" pitchFamily="34" charset="0"/>
                        </a:rPr>
                        <a:t>Bedford-Stuyvesant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9688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475342"/>
                  </a:ext>
                </a:extLst>
              </a:tr>
              <a:tr h="156672">
                <a:tc>
                  <a:txBody>
                    <a:bodyPr/>
                    <a:lstStyle/>
                    <a:p>
                      <a:pPr algn="ctr" fontAlgn="b"/>
                      <a:r>
                        <a:rPr lang="en-IN" sz="900" b="0" i="0" u="none" strike="noStrike">
                          <a:solidFill>
                            <a:srgbClr val="000000"/>
                          </a:solidFill>
                          <a:effectLst/>
                          <a:latin typeface="Calibri" panose="020F0502020204030204" pitchFamily="34" charset="0"/>
                        </a:rPr>
                        <a:t>Tribeca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dirty="0">
                          <a:solidFill>
                            <a:srgbClr val="000000"/>
                          </a:solidFill>
                          <a:effectLst/>
                          <a:latin typeface="Calibri" panose="020F0502020204030204" pitchFamily="34" charset="0"/>
                        </a:rPr>
                        <a:t>7606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6369449"/>
                  </a:ext>
                </a:extLst>
              </a:tr>
            </a:tbl>
          </a:graphicData>
        </a:graphic>
      </p:graphicFrame>
      <p:graphicFrame>
        <p:nvGraphicFramePr>
          <p:cNvPr id="16" name="Table 15">
            <a:extLst>
              <a:ext uri="{FF2B5EF4-FFF2-40B4-BE49-F238E27FC236}">
                <a16:creationId xmlns:a16="http://schemas.microsoft.com/office/drawing/2014/main" id="{247C91A0-10EF-3DCD-887B-F787A64C992B}"/>
              </a:ext>
            </a:extLst>
          </p:cNvPr>
          <p:cNvGraphicFramePr>
            <a:graphicFrameLocks noGrp="1"/>
          </p:cNvGraphicFramePr>
          <p:nvPr>
            <p:extLst>
              <p:ext uri="{D42A27DB-BD31-4B8C-83A1-F6EECF244321}">
                <p14:modId xmlns:p14="http://schemas.microsoft.com/office/powerpoint/2010/main" val="886159706"/>
              </p:ext>
            </p:extLst>
          </p:nvPr>
        </p:nvGraphicFramePr>
        <p:xfrm>
          <a:off x="8896265" y="3064937"/>
          <a:ext cx="2767566" cy="1833282"/>
        </p:xfrm>
        <a:graphic>
          <a:graphicData uri="http://schemas.openxmlformats.org/drawingml/2006/table">
            <a:tbl>
              <a:tblPr/>
              <a:tblGrid>
                <a:gridCol w="1544221">
                  <a:extLst>
                    <a:ext uri="{9D8B030D-6E8A-4147-A177-3AD203B41FA5}">
                      <a16:colId xmlns:a16="http://schemas.microsoft.com/office/drawing/2014/main" val="798255995"/>
                    </a:ext>
                  </a:extLst>
                </a:gridCol>
                <a:gridCol w="1223345">
                  <a:extLst>
                    <a:ext uri="{9D8B030D-6E8A-4147-A177-3AD203B41FA5}">
                      <a16:colId xmlns:a16="http://schemas.microsoft.com/office/drawing/2014/main" val="2727684300"/>
                    </a:ext>
                  </a:extLst>
                </a:gridCol>
              </a:tblGrid>
              <a:tr h="166662">
                <a:tc>
                  <a:txBody>
                    <a:bodyPr/>
                    <a:lstStyle/>
                    <a:p>
                      <a:pPr algn="ctr" fontAlgn="b"/>
                      <a:r>
                        <a:rPr lang="en-IN" sz="900" b="1" i="0" u="none" strike="noStrike" dirty="0">
                          <a:solidFill>
                            <a:srgbClr val="000000"/>
                          </a:solidFill>
                          <a:effectLst/>
                          <a:latin typeface="Calibri" panose="020F0502020204030204" pitchFamily="34" charset="0"/>
                        </a:rPr>
                        <a:t>Top 10 </a:t>
                      </a:r>
                      <a:r>
                        <a:rPr lang="en-IN" sz="900" b="1" i="0" u="none" strike="noStrike" dirty="0" err="1">
                          <a:solidFill>
                            <a:srgbClr val="000000"/>
                          </a:solidFill>
                          <a:effectLst/>
                          <a:latin typeface="Calibri" panose="020F0502020204030204" pitchFamily="34" charset="0"/>
                        </a:rPr>
                        <a:t>Neighborhoods</a:t>
                      </a:r>
                      <a:endParaRPr lang="en-IN" sz="9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900" b="1" i="0" u="none" strike="noStrike">
                          <a:solidFill>
                            <a:srgbClr val="000000"/>
                          </a:solidFill>
                          <a:effectLst/>
                          <a:latin typeface="Calibri" panose="020F0502020204030204" pitchFamily="34" charset="0"/>
                        </a:rPr>
                        <a:t>Price Distribution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14582982"/>
                  </a:ext>
                </a:extLst>
              </a:tr>
              <a:tr h="166662">
                <a:tc>
                  <a:txBody>
                    <a:bodyPr/>
                    <a:lstStyle/>
                    <a:p>
                      <a:pPr algn="ctr" fontAlgn="b"/>
                      <a:r>
                        <a:rPr lang="en-IN" sz="900" b="0" i="0" u="none" strike="noStrike" dirty="0">
                          <a:solidFill>
                            <a:srgbClr val="000000"/>
                          </a:solidFill>
                          <a:effectLst/>
                          <a:latin typeface="Calibri" panose="020F0502020204030204" pitchFamily="34" charset="0"/>
                        </a:rPr>
                        <a:t>Fort Wadsworth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3437483"/>
                  </a:ext>
                </a:extLst>
              </a:tr>
              <a:tr h="166662">
                <a:tc>
                  <a:txBody>
                    <a:bodyPr/>
                    <a:lstStyle/>
                    <a:p>
                      <a:pPr algn="ctr" fontAlgn="b"/>
                      <a:r>
                        <a:rPr lang="en-IN" sz="900" b="0" i="0" u="none" strike="noStrike" dirty="0">
                          <a:solidFill>
                            <a:srgbClr val="000000"/>
                          </a:solidFill>
                          <a:effectLst/>
                          <a:latin typeface="Calibri" panose="020F0502020204030204" pitchFamily="34" charset="0"/>
                        </a:rPr>
                        <a:t>Woodrow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8153709"/>
                  </a:ext>
                </a:extLst>
              </a:tr>
              <a:tr h="166662">
                <a:tc>
                  <a:txBody>
                    <a:bodyPr/>
                    <a:lstStyle/>
                    <a:p>
                      <a:pPr algn="ctr" fontAlgn="b"/>
                      <a:r>
                        <a:rPr lang="en-IN" sz="900" b="0" i="0" u="none" strike="noStrike">
                          <a:solidFill>
                            <a:srgbClr val="000000"/>
                          </a:solidFill>
                          <a:effectLst/>
                          <a:latin typeface="Calibri" panose="020F0502020204030204" pitchFamily="34" charset="0"/>
                        </a:rPr>
                        <a:t>Tribeca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491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664522"/>
                  </a:ext>
                </a:extLst>
              </a:tr>
              <a:tr h="166662">
                <a:tc>
                  <a:txBody>
                    <a:bodyPr/>
                    <a:lstStyle/>
                    <a:p>
                      <a:pPr algn="ctr" fontAlgn="b"/>
                      <a:r>
                        <a:rPr lang="en-IN" sz="900" b="0" i="0" u="none" strike="noStrike">
                          <a:solidFill>
                            <a:srgbClr val="000000"/>
                          </a:solidFill>
                          <a:effectLst/>
                          <a:latin typeface="Calibri" panose="020F0502020204030204" pitchFamily="34" charset="0"/>
                        </a:rPr>
                        <a:t>Sea Gate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0430253"/>
                  </a:ext>
                </a:extLst>
              </a:tr>
              <a:tr h="166662">
                <a:tc>
                  <a:txBody>
                    <a:bodyPr/>
                    <a:lstStyle/>
                    <a:p>
                      <a:pPr algn="ctr" fontAlgn="b"/>
                      <a:r>
                        <a:rPr lang="en-IN" sz="900" b="0" i="0" u="none" strike="noStrike">
                          <a:solidFill>
                            <a:srgbClr val="000000"/>
                          </a:solidFill>
                          <a:effectLst/>
                          <a:latin typeface="Calibri" panose="020F0502020204030204" pitchFamily="34" charset="0"/>
                        </a:rPr>
                        <a:t>Riverdale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442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3156251"/>
                  </a:ext>
                </a:extLst>
              </a:tr>
              <a:tr h="166662">
                <a:tc>
                  <a:txBody>
                    <a:bodyPr/>
                    <a:lstStyle/>
                    <a:p>
                      <a:pPr algn="ctr" fontAlgn="b"/>
                      <a:r>
                        <a:rPr lang="en-IN" sz="900" b="0" i="0" u="none" strike="noStrike">
                          <a:solidFill>
                            <a:srgbClr val="000000"/>
                          </a:solidFill>
                          <a:effectLst/>
                          <a:latin typeface="Calibri" panose="020F0502020204030204" pitchFamily="34" charset="0"/>
                        </a:rPr>
                        <a:t>Prince's Bay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6054330"/>
                  </a:ext>
                </a:extLst>
              </a:tr>
              <a:tr h="166662">
                <a:tc>
                  <a:txBody>
                    <a:bodyPr/>
                    <a:lstStyle/>
                    <a:p>
                      <a:pPr algn="ctr" fontAlgn="b"/>
                      <a:r>
                        <a:rPr lang="en-IN" sz="900" b="0" i="0" u="none" strike="noStrike">
                          <a:solidFill>
                            <a:srgbClr val="000000"/>
                          </a:solidFill>
                          <a:effectLst/>
                          <a:latin typeface="Calibri" panose="020F0502020204030204" pitchFamily="34" charset="0"/>
                        </a:rPr>
                        <a:t>Battery Park City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5705416"/>
                  </a:ext>
                </a:extLst>
              </a:tr>
              <a:tr h="166662">
                <a:tc>
                  <a:txBody>
                    <a:bodyPr/>
                    <a:lstStyle/>
                    <a:p>
                      <a:pPr algn="ctr" fontAlgn="b"/>
                      <a:r>
                        <a:rPr lang="en-IN" sz="900" b="0" i="0" u="none" strike="noStrike">
                          <a:solidFill>
                            <a:srgbClr val="000000"/>
                          </a:solidFill>
                          <a:effectLst/>
                          <a:latin typeface="Calibri" panose="020F0502020204030204" pitchFamily="34" charset="0"/>
                        </a:rPr>
                        <a:t>Flatiron 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dirty="0">
                          <a:solidFill>
                            <a:srgbClr val="000000"/>
                          </a:solidFill>
                          <a:effectLst/>
                          <a:latin typeface="Calibri" panose="020F0502020204030204" pitchFamily="34" charset="0"/>
                        </a:rPr>
                        <a:t>342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9661206"/>
                  </a:ext>
                </a:extLst>
              </a:tr>
              <a:tr h="166662">
                <a:tc>
                  <a:txBody>
                    <a:bodyPr/>
                    <a:lstStyle/>
                    <a:p>
                      <a:pPr algn="ctr" fontAlgn="b"/>
                      <a:r>
                        <a:rPr lang="en-IN" sz="900" b="0" i="0" u="none" strike="noStrike">
                          <a:solidFill>
                            <a:srgbClr val="000000"/>
                          </a:solidFill>
                          <a:effectLst/>
                          <a:latin typeface="Calibri" panose="020F0502020204030204" pitchFamily="34" charset="0"/>
                        </a:rPr>
                        <a:t>Randall Manor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738137"/>
                  </a:ext>
                </a:extLst>
              </a:tr>
              <a:tr h="166662">
                <a:tc>
                  <a:txBody>
                    <a:bodyPr/>
                    <a:lstStyle/>
                    <a:p>
                      <a:pPr algn="ctr" fontAlgn="b"/>
                      <a:r>
                        <a:rPr lang="en-IN" sz="900" b="0" i="0" u="none" strike="noStrike">
                          <a:solidFill>
                            <a:srgbClr val="000000"/>
                          </a:solidFill>
                          <a:effectLst/>
                          <a:latin typeface="Calibri" panose="020F0502020204030204" pitchFamily="34" charset="0"/>
                        </a:rPr>
                        <a:t>NoHo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dirty="0">
                          <a:solidFill>
                            <a:srgbClr val="000000"/>
                          </a:solidFill>
                          <a:effectLst/>
                          <a:latin typeface="Calibri" panose="020F0502020204030204" pitchFamily="34" charset="0"/>
                        </a:rPr>
                        <a:t>296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4078614"/>
                  </a:ext>
                </a:extLst>
              </a:tr>
            </a:tbl>
          </a:graphicData>
        </a:graphic>
      </p:graphicFrame>
      <p:graphicFrame>
        <p:nvGraphicFramePr>
          <p:cNvPr id="19" name="Table 18">
            <a:extLst>
              <a:ext uri="{FF2B5EF4-FFF2-40B4-BE49-F238E27FC236}">
                <a16:creationId xmlns:a16="http://schemas.microsoft.com/office/drawing/2014/main" id="{3A41EF74-03F4-AD7B-458A-CBDBC00854A8}"/>
              </a:ext>
            </a:extLst>
          </p:cNvPr>
          <p:cNvGraphicFramePr>
            <a:graphicFrameLocks noGrp="1"/>
          </p:cNvGraphicFramePr>
          <p:nvPr>
            <p:extLst>
              <p:ext uri="{D42A27DB-BD31-4B8C-83A1-F6EECF244321}">
                <p14:modId xmlns:p14="http://schemas.microsoft.com/office/powerpoint/2010/main" val="87965632"/>
              </p:ext>
            </p:extLst>
          </p:nvPr>
        </p:nvGraphicFramePr>
        <p:xfrm>
          <a:off x="8896265" y="5058592"/>
          <a:ext cx="2767566" cy="1592580"/>
        </p:xfrm>
        <a:graphic>
          <a:graphicData uri="http://schemas.openxmlformats.org/drawingml/2006/table">
            <a:tbl>
              <a:tblPr/>
              <a:tblGrid>
                <a:gridCol w="1853066">
                  <a:extLst>
                    <a:ext uri="{9D8B030D-6E8A-4147-A177-3AD203B41FA5}">
                      <a16:colId xmlns:a16="http://schemas.microsoft.com/office/drawing/2014/main" val="3351941874"/>
                    </a:ext>
                  </a:extLst>
                </a:gridCol>
                <a:gridCol w="914500">
                  <a:extLst>
                    <a:ext uri="{9D8B030D-6E8A-4147-A177-3AD203B41FA5}">
                      <a16:colId xmlns:a16="http://schemas.microsoft.com/office/drawing/2014/main" val="4004265017"/>
                    </a:ext>
                  </a:extLst>
                </a:gridCol>
              </a:tblGrid>
              <a:tr h="134148">
                <a:tc>
                  <a:txBody>
                    <a:bodyPr/>
                    <a:lstStyle/>
                    <a:p>
                      <a:pPr algn="l" fontAlgn="b"/>
                      <a:r>
                        <a:rPr lang="en-IN" sz="900" b="1" i="0" u="none" strike="noStrike" dirty="0">
                          <a:solidFill>
                            <a:srgbClr val="000000"/>
                          </a:solidFill>
                          <a:effectLst/>
                          <a:latin typeface="Calibri" panose="020F0502020204030204" pitchFamily="34" charset="0"/>
                        </a:rPr>
                        <a:t>Top 10 </a:t>
                      </a:r>
                      <a:r>
                        <a:rPr lang="en-IN" sz="900" b="1" i="0" u="none" strike="noStrike" dirty="0" err="1">
                          <a:solidFill>
                            <a:srgbClr val="000000"/>
                          </a:solidFill>
                          <a:effectLst/>
                          <a:latin typeface="Calibri" panose="020F0502020204030204" pitchFamily="34" charset="0"/>
                        </a:rPr>
                        <a:t>Neighborhoods</a:t>
                      </a:r>
                      <a:endParaRPr lang="en-IN" sz="9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900" b="1" i="0" u="none" strike="noStrike">
                          <a:solidFill>
                            <a:srgbClr val="000000"/>
                          </a:solidFill>
                          <a:effectLst/>
                          <a:latin typeface="Calibri" panose="020F0502020204030204" pitchFamily="34" charset="0"/>
                        </a:rPr>
                        <a:t>Availabilty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16990929"/>
                  </a:ext>
                </a:extLst>
              </a:tr>
              <a:tr h="134148">
                <a:tc>
                  <a:txBody>
                    <a:bodyPr/>
                    <a:lstStyle/>
                    <a:p>
                      <a:pPr algn="l" fontAlgn="b"/>
                      <a:r>
                        <a:rPr lang="en-IN" sz="900" b="0" i="0" u="none" strike="noStrike">
                          <a:solidFill>
                            <a:srgbClr val="000000"/>
                          </a:solidFill>
                          <a:effectLst/>
                          <a:latin typeface="Calibri" panose="020F0502020204030204" pitchFamily="34" charset="0"/>
                        </a:rPr>
                        <a:t>Fort Wadsworth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2074931"/>
                  </a:ext>
                </a:extLst>
              </a:tr>
              <a:tr h="134148">
                <a:tc>
                  <a:txBody>
                    <a:bodyPr/>
                    <a:lstStyle/>
                    <a:p>
                      <a:pPr algn="l" fontAlgn="b"/>
                      <a:r>
                        <a:rPr lang="en-IN" sz="900" b="0" i="0" u="none" strike="noStrike">
                          <a:solidFill>
                            <a:srgbClr val="000000"/>
                          </a:solidFill>
                          <a:effectLst/>
                          <a:latin typeface="Calibri" panose="020F0502020204030204" pitchFamily="34" charset="0"/>
                        </a:rPr>
                        <a:t>Co-op City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0353395"/>
                  </a:ext>
                </a:extLst>
              </a:tr>
              <a:tr h="134148">
                <a:tc>
                  <a:txBody>
                    <a:bodyPr/>
                    <a:lstStyle/>
                    <a:p>
                      <a:pPr algn="l" fontAlgn="b"/>
                      <a:r>
                        <a:rPr lang="en-IN" sz="900" b="0" i="0" u="none" strike="noStrike" dirty="0">
                          <a:solidFill>
                            <a:srgbClr val="000000"/>
                          </a:solidFill>
                          <a:effectLst/>
                          <a:latin typeface="Calibri" panose="020F0502020204030204" pitchFamily="34" charset="0"/>
                        </a:rPr>
                        <a:t>Willowbrook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9847060"/>
                  </a:ext>
                </a:extLst>
              </a:tr>
              <a:tr h="134148">
                <a:tc>
                  <a:txBody>
                    <a:bodyPr/>
                    <a:lstStyle/>
                    <a:p>
                      <a:pPr algn="l" fontAlgn="b"/>
                      <a:r>
                        <a:rPr lang="en-IN" sz="900" b="0" i="0" u="none" strike="noStrike" dirty="0">
                          <a:solidFill>
                            <a:srgbClr val="000000"/>
                          </a:solidFill>
                          <a:effectLst/>
                          <a:latin typeface="Calibri" panose="020F0502020204030204" pitchFamily="34" charset="0"/>
                        </a:rPr>
                        <a:t>Eastchester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127871"/>
                  </a:ext>
                </a:extLst>
              </a:tr>
              <a:tr h="134148">
                <a:tc>
                  <a:txBody>
                    <a:bodyPr/>
                    <a:lstStyle/>
                    <a:p>
                      <a:pPr algn="l" fontAlgn="b"/>
                      <a:r>
                        <a:rPr lang="en-IN" sz="900" b="0" i="0" u="none" strike="noStrike">
                          <a:solidFill>
                            <a:srgbClr val="000000"/>
                          </a:solidFill>
                          <a:effectLst/>
                          <a:latin typeface="Calibri" panose="020F0502020204030204" pitchFamily="34" charset="0"/>
                        </a:rPr>
                        <a:t>Richmondtown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0852877"/>
                  </a:ext>
                </a:extLst>
              </a:tr>
              <a:tr h="134148">
                <a:tc>
                  <a:txBody>
                    <a:bodyPr/>
                    <a:lstStyle/>
                    <a:p>
                      <a:pPr algn="l" fontAlgn="b"/>
                      <a:r>
                        <a:rPr lang="en-IN" sz="900" b="0" i="0" u="none" strike="noStrike">
                          <a:solidFill>
                            <a:srgbClr val="000000"/>
                          </a:solidFill>
                          <a:effectLst/>
                          <a:latin typeface="Calibri" panose="020F0502020204030204" pitchFamily="34" charset="0"/>
                        </a:rPr>
                        <a:t>Mill Basin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8019343"/>
                  </a:ext>
                </a:extLst>
              </a:tr>
              <a:tr h="134148">
                <a:tc>
                  <a:txBody>
                    <a:bodyPr/>
                    <a:lstStyle/>
                    <a:p>
                      <a:pPr algn="l" fontAlgn="b"/>
                      <a:r>
                        <a:rPr lang="en-IN" sz="900" b="0" i="0" u="none" strike="noStrike">
                          <a:solidFill>
                            <a:srgbClr val="000000"/>
                          </a:solidFill>
                          <a:effectLst/>
                          <a:latin typeface="Calibri" panose="020F0502020204030204" pitchFamily="34" charset="0"/>
                        </a:rPr>
                        <a:t>Edgemere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2880804"/>
                  </a:ext>
                </a:extLst>
              </a:tr>
              <a:tr h="134148">
                <a:tc>
                  <a:txBody>
                    <a:bodyPr/>
                    <a:lstStyle/>
                    <a:p>
                      <a:pPr algn="l" fontAlgn="b"/>
                      <a:r>
                        <a:rPr lang="en-IN" sz="900" b="0" i="0" u="none" strike="noStrike">
                          <a:solidFill>
                            <a:srgbClr val="000000"/>
                          </a:solidFill>
                          <a:effectLst/>
                          <a:latin typeface="Calibri" panose="020F0502020204030204" pitchFamily="34" charset="0"/>
                        </a:rPr>
                        <a:t>Randall Manor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6128976"/>
                  </a:ext>
                </a:extLst>
              </a:tr>
              <a:tr h="134148">
                <a:tc>
                  <a:txBody>
                    <a:bodyPr/>
                    <a:lstStyle/>
                    <a:p>
                      <a:pPr algn="l" fontAlgn="b"/>
                      <a:r>
                        <a:rPr lang="en-IN" sz="900" b="0" i="0" u="none" strike="noStrike">
                          <a:solidFill>
                            <a:srgbClr val="000000"/>
                          </a:solidFill>
                          <a:effectLst/>
                          <a:latin typeface="Calibri" panose="020F0502020204030204" pitchFamily="34" charset="0"/>
                        </a:rPr>
                        <a:t>West Brighton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a:solidFill>
                            <a:srgbClr val="000000"/>
                          </a:solidFill>
                          <a:effectLst/>
                          <a:latin typeface="Calibri" panose="020F0502020204030204" pitchFamily="34" charset="0"/>
                        </a:rPr>
                        <a:t>275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1792912"/>
                  </a:ext>
                </a:extLst>
              </a:tr>
              <a:tr h="134148">
                <a:tc>
                  <a:txBody>
                    <a:bodyPr/>
                    <a:lstStyle/>
                    <a:p>
                      <a:pPr algn="l" fontAlgn="b"/>
                      <a:r>
                        <a:rPr lang="en-IN" sz="900" b="0" i="0" u="none" strike="noStrike">
                          <a:solidFill>
                            <a:srgbClr val="000000"/>
                          </a:solidFill>
                          <a:effectLst/>
                          <a:latin typeface="Calibri" panose="020F0502020204030204" pitchFamily="34" charset="0"/>
                        </a:rPr>
                        <a:t>Spuyten Duyvil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900" b="0" i="0" u="none" strike="noStrike" dirty="0">
                          <a:solidFill>
                            <a:srgbClr val="000000"/>
                          </a:solidFill>
                          <a:effectLst/>
                          <a:latin typeface="Calibri" panose="020F0502020204030204" pitchFamily="34" charset="0"/>
                        </a:rPr>
                        <a:t>270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5373018"/>
                  </a:ext>
                </a:extLst>
              </a:tr>
            </a:tbl>
          </a:graphicData>
        </a:graphic>
      </p:graphicFrame>
    </p:spTree>
    <p:extLst>
      <p:ext uri="{BB962C8B-B14F-4D97-AF65-F5344CB8AC3E}">
        <p14:creationId xmlns:p14="http://schemas.microsoft.com/office/powerpoint/2010/main" val="300434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fontScale="90000"/>
          </a:bodyPr>
          <a:lstStyle/>
          <a:p>
            <a:r>
              <a:rPr lang="en-US" sz="1800" b="1" i="0" u="none" strike="noStrike" dirty="0">
                <a:solidFill>
                  <a:srgbClr val="000000"/>
                </a:solidFill>
                <a:effectLst/>
                <a:latin typeface="Calibri" panose="020F0502020204030204" pitchFamily="34" charset="0"/>
              </a:rPr>
              <a:t>Are there any patterns or trends in terms of the types of properties that are being rented out on Airbnb in New York City? Are certain types of properties more popular or more expensive than others?</a:t>
            </a:r>
            <a:endParaRPr lang="en-US" b="1" dirty="0">
              <a:latin typeface="Segoe UI Semibold" panose="020B0502040204020203" pitchFamily="34" charset="0"/>
              <a:cs typeface="Segoe UI Semibold" panose="020B0502040204020203" pitchFamily="34"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217498"/>
            <a:ext cx="4975869" cy="4423004"/>
          </a:xfrm>
        </p:spPr>
        <p:txBody>
          <a:bodyPr>
            <a:noAutofit/>
          </a:bodyPr>
          <a:lstStyle/>
          <a:p>
            <a:pPr marL="0" indent="0" algn="l">
              <a:buNone/>
            </a:pPr>
            <a:r>
              <a:rPr lang="en-US" b="1" i="0" dirty="0">
                <a:solidFill>
                  <a:srgbClr val="374151"/>
                </a:solidFill>
                <a:effectLst/>
                <a:latin typeface="Söhne"/>
              </a:rPr>
              <a:t>Observing Airbnb properties across neighborhoods:</a:t>
            </a:r>
          </a:p>
          <a:p>
            <a:pPr algn="l">
              <a:buFont typeface="Arial" panose="020B0604020202020204" pitchFamily="34" charset="0"/>
              <a:buChar char="•"/>
            </a:pPr>
            <a:r>
              <a:rPr lang="en-US" sz="1200" b="1" i="0" dirty="0">
                <a:solidFill>
                  <a:srgbClr val="374151"/>
                </a:solidFill>
                <a:effectLst/>
                <a:latin typeface="Söhne"/>
              </a:rPr>
              <a:t>Listing Variety in Bushwick:</a:t>
            </a:r>
            <a:r>
              <a:rPr lang="en-US" sz="1200" b="0" i="0" dirty="0">
                <a:solidFill>
                  <a:srgbClr val="374151"/>
                </a:solidFill>
                <a:effectLst/>
                <a:latin typeface="Söhne"/>
              </a:rPr>
              <a:t> Bushwick demonstrates a balanced popularity for both private and shared rooms, each having an availability of 85, suggesting diverse accommodation options in this area.</a:t>
            </a:r>
          </a:p>
          <a:p>
            <a:pPr algn="l">
              <a:buFont typeface="Arial" panose="020B0604020202020204" pitchFamily="34" charset="0"/>
              <a:buChar char="•"/>
            </a:pPr>
            <a:r>
              <a:rPr lang="en-US" sz="1200" b="1" i="0" dirty="0">
                <a:solidFill>
                  <a:srgbClr val="374151"/>
                </a:solidFill>
                <a:effectLst/>
                <a:latin typeface="Söhne"/>
              </a:rPr>
              <a:t>Entire Home/Apt Preference in Bedford-Stuyvesant:</a:t>
            </a:r>
            <a:r>
              <a:rPr lang="en-US" sz="1200" b="0" i="0" dirty="0">
                <a:solidFill>
                  <a:srgbClr val="374151"/>
                </a:solidFill>
                <a:effectLst/>
                <a:latin typeface="Söhne"/>
              </a:rPr>
              <a:t> Bedford-Stuyvesant is favored for entire home/apartment rentals, boasting an availability of 108, indicating a preference for more private and spacious accommodations in this neighborhood.</a:t>
            </a:r>
          </a:p>
          <a:p>
            <a:pPr algn="l">
              <a:buFont typeface="Arial" panose="020B0604020202020204" pitchFamily="34" charset="0"/>
              <a:buChar char="•"/>
            </a:pPr>
            <a:r>
              <a:rPr lang="en-US" sz="1200" b="1" i="0" dirty="0">
                <a:solidFill>
                  <a:srgbClr val="374151"/>
                </a:solidFill>
                <a:effectLst/>
                <a:latin typeface="Söhne"/>
              </a:rPr>
              <a:t>Versatile Appeal of Hell's Kitchen:</a:t>
            </a:r>
            <a:r>
              <a:rPr lang="en-US" sz="1200" b="0" i="0" dirty="0">
                <a:solidFill>
                  <a:srgbClr val="374151"/>
                </a:solidFill>
                <a:effectLst/>
                <a:latin typeface="Söhne"/>
              </a:rPr>
              <a:t> Hell's Kitchen emerges as a consistently popular area for all property types, with private rooms, entire homes/apartments, and shared rooms each having an availability of 99, reflecting versatile demand.</a:t>
            </a:r>
          </a:p>
          <a:p>
            <a:pPr algn="l">
              <a:buFont typeface="Arial" panose="020B0604020202020204" pitchFamily="34" charset="0"/>
              <a:buChar char="•"/>
            </a:pPr>
            <a:r>
              <a:rPr lang="en-US" sz="1200" b="1" i="0" dirty="0">
                <a:solidFill>
                  <a:srgbClr val="374151"/>
                </a:solidFill>
                <a:effectLst/>
                <a:latin typeface="Söhne"/>
              </a:rPr>
              <a:t>Premium Pricing in Hell's Kitchen:</a:t>
            </a:r>
            <a:r>
              <a:rPr lang="en-US" sz="1200" b="0" i="0" dirty="0">
                <a:solidFill>
                  <a:srgbClr val="374151"/>
                </a:solidFill>
                <a:effectLst/>
                <a:latin typeface="Söhne"/>
              </a:rPr>
              <a:t> Hell's Kitchen stands out as the expensive city for both private rooms and entire home/apartments, suggesting a premium associated with this central location.</a:t>
            </a:r>
          </a:p>
          <a:p>
            <a:pPr algn="l">
              <a:buFont typeface="Arial" panose="020B0604020202020204" pitchFamily="34" charset="0"/>
              <a:buChar char="•"/>
            </a:pPr>
            <a:r>
              <a:rPr lang="en-US" sz="1200" b="1" i="0" dirty="0">
                <a:solidFill>
                  <a:srgbClr val="374151"/>
                </a:solidFill>
                <a:effectLst/>
                <a:latin typeface="Söhne"/>
              </a:rPr>
              <a:t>Uniform Pricing Trend in Hell's Kitchen:</a:t>
            </a:r>
            <a:r>
              <a:rPr lang="en-US" sz="1200" b="0" i="0" dirty="0">
                <a:solidFill>
                  <a:srgbClr val="374151"/>
                </a:solidFill>
                <a:effectLst/>
                <a:latin typeface="Söhne"/>
              </a:rPr>
              <a:t> Pricing in Hell's Kitchen is uniform across property types, implying that the premium is tied to the neighborhood's central location rather than specific property features.</a:t>
            </a:r>
          </a:p>
        </p:txBody>
      </p:sp>
      <p:graphicFrame>
        <p:nvGraphicFramePr>
          <p:cNvPr id="4" name="Chart 3">
            <a:extLst>
              <a:ext uri="{FF2B5EF4-FFF2-40B4-BE49-F238E27FC236}">
                <a16:creationId xmlns:a16="http://schemas.microsoft.com/office/drawing/2014/main" id="{A53807FD-6D02-92A1-8389-5CC3264120B2}"/>
              </a:ext>
            </a:extLst>
          </p:cNvPr>
          <p:cNvGraphicFramePr>
            <a:graphicFrameLocks/>
          </p:cNvGraphicFramePr>
          <p:nvPr>
            <p:extLst>
              <p:ext uri="{D42A27DB-BD31-4B8C-83A1-F6EECF244321}">
                <p14:modId xmlns:p14="http://schemas.microsoft.com/office/powerpoint/2010/main" val="1503786885"/>
              </p:ext>
            </p:extLst>
          </p:nvPr>
        </p:nvGraphicFramePr>
        <p:xfrm>
          <a:off x="5420540" y="1217498"/>
          <a:ext cx="6188754" cy="21703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716F164-5DF3-474B-835A-2D3B1329DA49}"/>
              </a:ext>
            </a:extLst>
          </p:cNvPr>
          <p:cNvGraphicFramePr>
            <a:graphicFrameLocks/>
          </p:cNvGraphicFramePr>
          <p:nvPr>
            <p:extLst>
              <p:ext uri="{D42A27DB-BD31-4B8C-83A1-F6EECF244321}">
                <p14:modId xmlns:p14="http://schemas.microsoft.com/office/powerpoint/2010/main" val="538965136"/>
              </p:ext>
            </p:extLst>
          </p:nvPr>
        </p:nvGraphicFramePr>
        <p:xfrm>
          <a:off x="5420540" y="3456656"/>
          <a:ext cx="6188754" cy="21838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ABC8A998-B2E7-46FC-0485-365D3E0FA700}"/>
              </a:ext>
            </a:extLst>
          </p:cNvPr>
          <p:cNvGraphicFramePr>
            <a:graphicFrameLocks noGrp="1"/>
          </p:cNvGraphicFramePr>
          <p:nvPr>
            <p:extLst>
              <p:ext uri="{D42A27DB-BD31-4B8C-83A1-F6EECF244321}">
                <p14:modId xmlns:p14="http://schemas.microsoft.com/office/powerpoint/2010/main" val="3846089245"/>
              </p:ext>
            </p:extLst>
          </p:nvPr>
        </p:nvGraphicFramePr>
        <p:xfrm>
          <a:off x="3181723" y="5830884"/>
          <a:ext cx="4089400" cy="731520"/>
        </p:xfrm>
        <a:graphic>
          <a:graphicData uri="http://schemas.openxmlformats.org/drawingml/2006/table">
            <a:tbl>
              <a:tblPr/>
              <a:tblGrid>
                <a:gridCol w="1397000">
                  <a:extLst>
                    <a:ext uri="{9D8B030D-6E8A-4147-A177-3AD203B41FA5}">
                      <a16:colId xmlns:a16="http://schemas.microsoft.com/office/drawing/2014/main" val="111924146"/>
                    </a:ext>
                  </a:extLst>
                </a:gridCol>
                <a:gridCol w="1181100">
                  <a:extLst>
                    <a:ext uri="{9D8B030D-6E8A-4147-A177-3AD203B41FA5}">
                      <a16:colId xmlns:a16="http://schemas.microsoft.com/office/drawing/2014/main" val="3276250076"/>
                    </a:ext>
                  </a:extLst>
                </a:gridCol>
                <a:gridCol w="1511300">
                  <a:extLst>
                    <a:ext uri="{9D8B030D-6E8A-4147-A177-3AD203B41FA5}">
                      <a16:colId xmlns:a16="http://schemas.microsoft.com/office/drawing/2014/main" val="2690297782"/>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Properties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Popular City (Availabilty)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39502113"/>
                  </a:ext>
                </a:extLst>
              </a:tr>
              <a:tr h="182880">
                <a:tc>
                  <a:txBody>
                    <a:bodyPr/>
                    <a:lstStyle/>
                    <a:p>
                      <a:pPr algn="ctr" fontAlgn="b"/>
                      <a:r>
                        <a:rPr lang="en-IN" sz="1100" b="0" i="0" u="none" strike="noStrike">
                          <a:solidFill>
                            <a:srgbClr val="000000"/>
                          </a:solidFill>
                          <a:effectLst/>
                          <a:latin typeface="Calibri" panose="020F0502020204030204" pitchFamily="34" charset="0"/>
                        </a:rPr>
                        <a:t>Private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Bushwick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5490988"/>
                  </a:ext>
                </a:extLst>
              </a:tr>
              <a:tr h="182880">
                <a:tc>
                  <a:txBody>
                    <a:bodyPr/>
                    <a:lstStyle/>
                    <a:p>
                      <a:pPr algn="ctr" fontAlgn="b"/>
                      <a:r>
                        <a:rPr lang="en-IN" sz="1100" b="0" i="0" u="none" strike="noStrike">
                          <a:solidFill>
                            <a:srgbClr val="000000"/>
                          </a:solidFill>
                          <a:effectLst/>
                          <a:latin typeface="Calibri" panose="020F0502020204030204" pitchFamily="34" charset="0"/>
                        </a:rPr>
                        <a:t>Entire Home/Apt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Bedford-Stuyvesant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0854958"/>
                  </a:ext>
                </a:extLst>
              </a:tr>
              <a:tr h="182880">
                <a:tc>
                  <a:txBody>
                    <a:bodyPr/>
                    <a:lstStyle/>
                    <a:p>
                      <a:pPr algn="ctr" fontAlgn="b"/>
                      <a:r>
                        <a:rPr lang="en-IN" sz="1100" b="0" i="0" u="none" strike="noStrike">
                          <a:solidFill>
                            <a:srgbClr val="000000"/>
                          </a:solidFill>
                          <a:effectLst/>
                          <a:latin typeface="Calibri" panose="020F0502020204030204" pitchFamily="34" charset="0"/>
                        </a:rPr>
                        <a:t>Shared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Bushwick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6752149"/>
                  </a:ext>
                </a:extLst>
              </a:tr>
            </a:tbl>
          </a:graphicData>
        </a:graphic>
      </p:graphicFrame>
      <p:graphicFrame>
        <p:nvGraphicFramePr>
          <p:cNvPr id="9" name="Table 8">
            <a:extLst>
              <a:ext uri="{FF2B5EF4-FFF2-40B4-BE49-F238E27FC236}">
                <a16:creationId xmlns:a16="http://schemas.microsoft.com/office/drawing/2014/main" id="{E560CF58-38AC-B734-CAEC-9E47CFAA4F68}"/>
              </a:ext>
            </a:extLst>
          </p:cNvPr>
          <p:cNvGraphicFramePr>
            <a:graphicFrameLocks noGrp="1"/>
          </p:cNvGraphicFramePr>
          <p:nvPr>
            <p:extLst>
              <p:ext uri="{D42A27DB-BD31-4B8C-83A1-F6EECF244321}">
                <p14:modId xmlns:p14="http://schemas.microsoft.com/office/powerpoint/2010/main" val="2494077900"/>
              </p:ext>
            </p:extLst>
          </p:nvPr>
        </p:nvGraphicFramePr>
        <p:xfrm>
          <a:off x="7554845" y="5830884"/>
          <a:ext cx="4073254" cy="731520"/>
        </p:xfrm>
        <a:graphic>
          <a:graphicData uri="http://schemas.openxmlformats.org/drawingml/2006/table">
            <a:tbl>
              <a:tblPr/>
              <a:tblGrid>
                <a:gridCol w="1426936">
                  <a:extLst>
                    <a:ext uri="{9D8B030D-6E8A-4147-A177-3AD203B41FA5}">
                      <a16:colId xmlns:a16="http://schemas.microsoft.com/office/drawing/2014/main" val="346369233"/>
                    </a:ext>
                  </a:extLst>
                </a:gridCol>
                <a:gridCol w="1426936">
                  <a:extLst>
                    <a:ext uri="{9D8B030D-6E8A-4147-A177-3AD203B41FA5}">
                      <a16:colId xmlns:a16="http://schemas.microsoft.com/office/drawing/2014/main" val="666918178"/>
                    </a:ext>
                  </a:extLst>
                </a:gridCol>
                <a:gridCol w="1219382">
                  <a:extLst>
                    <a:ext uri="{9D8B030D-6E8A-4147-A177-3AD203B41FA5}">
                      <a16:colId xmlns:a16="http://schemas.microsoft.com/office/drawing/2014/main" val="1894271275"/>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Properties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Expensive City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96583118"/>
                  </a:ext>
                </a:extLst>
              </a:tr>
              <a:tr h="182880">
                <a:tc>
                  <a:txBody>
                    <a:bodyPr/>
                    <a:lstStyle/>
                    <a:p>
                      <a:pPr algn="ctr" fontAlgn="b"/>
                      <a:r>
                        <a:rPr lang="en-IN" sz="1100" b="0" i="0" u="none" strike="noStrike">
                          <a:solidFill>
                            <a:srgbClr val="000000"/>
                          </a:solidFill>
                          <a:effectLst/>
                          <a:latin typeface="Calibri" panose="020F0502020204030204" pitchFamily="34" charset="0"/>
                        </a:rPr>
                        <a:t>Private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Hell's Kitchen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5789590"/>
                  </a:ext>
                </a:extLst>
              </a:tr>
              <a:tr h="182880">
                <a:tc>
                  <a:txBody>
                    <a:bodyPr/>
                    <a:lstStyle/>
                    <a:p>
                      <a:pPr algn="ctr" fontAlgn="b"/>
                      <a:r>
                        <a:rPr lang="en-IN" sz="1100" b="0" i="0" u="none" strike="noStrike">
                          <a:solidFill>
                            <a:srgbClr val="000000"/>
                          </a:solidFill>
                          <a:effectLst/>
                          <a:latin typeface="Calibri" panose="020F0502020204030204" pitchFamily="34" charset="0"/>
                        </a:rPr>
                        <a:t>Entire Home/Apt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Hell's Kitchen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293738"/>
                  </a:ext>
                </a:extLst>
              </a:tr>
              <a:tr h="182880">
                <a:tc>
                  <a:txBody>
                    <a:bodyPr/>
                    <a:lstStyle/>
                    <a:p>
                      <a:pPr algn="ctr" fontAlgn="b"/>
                      <a:r>
                        <a:rPr lang="en-IN" sz="1100" b="0" i="0" u="none" strike="noStrike">
                          <a:solidFill>
                            <a:srgbClr val="000000"/>
                          </a:solidFill>
                          <a:effectLst/>
                          <a:latin typeface="Calibri" panose="020F0502020204030204" pitchFamily="34" charset="0"/>
                        </a:rPr>
                        <a:t>Shared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Hell's Kitchen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563288"/>
                  </a:ext>
                </a:extLst>
              </a:tr>
            </a:tbl>
          </a:graphicData>
        </a:graphic>
      </p:graphicFrame>
    </p:spTree>
    <p:extLst>
      <p:ext uri="{BB962C8B-B14F-4D97-AF65-F5344CB8AC3E}">
        <p14:creationId xmlns:p14="http://schemas.microsoft.com/office/powerpoint/2010/main" val="400306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404D7CC-7B8E-2D8F-BC64-342A15177C27}"/>
              </a:ext>
            </a:extLst>
          </p:cNvPr>
          <p:cNvGraphicFramePr>
            <a:graphicFrameLocks noGrp="1"/>
          </p:cNvGraphicFramePr>
          <p:nvPr>
            <p:ph sz="quarter" idx="10"/>
            <p:extLst>
              <p:ext uri="{D42A27DB-BD31-4B8C-83A1-F6EECF244321}">
                <p14:modId xmlns:p14="http://schemas.microsoft.com/office/powerpoint/2010/main" val="1280418809"/>
              </p:ext>
            </p:extLst>
          </p:nvPr>
        </p:nvGraphicFramePr>
        <p:xfrm>
          <a:off x="7226129" y="4362973"/>
          <a:ext cx="3926540" cy="731520"/>
        </p:xfrm>
        <a:graphic>
          <a:graphicData uri="http://schemas.openxmlformats.org/drawingml/2006/table">
            <a:tbl>
              <a:tblPr/>
              <a:tblGrid>
                <a:gridCol w="2288128">
                  <a:extLst>
                    <a:ext uri="{9D8B030D-6E8A-4147-A177-3AD203B41FA5}">
                      <a16:colId xmlns:a16="http://schemas.microsoft.com/office/drawing/2014/main" val="2728438901"/>
                    </a:ext>
                  </a:extLst>
                </a:gridCol>
                <a:gridCol w="1638412">
                  <a:extLst>
                    <a:ext uri="{9D8B030D-6E8A-4147-A177-3AD203B41FA5}">
                      <a16:colId xmlns:a16="http://schemas.microsoft.com/office/drawing/2014/main" val="2555605493"/>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Room Rental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Co-Rel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27471647"/>
                  </a:ext>
                </a:extLst>
              </a:tr>
              <a:tr h="182880">
                <a:tc>
                  <a:txBody>
                    <a:bodyPr/>
                    <a:lstStyle/>
                    <a:p>
                      <a:pPr algn="ctr" fontAlgn="b"/>
                      <a:r>
                        <a:rPr lang="en-IN" sz="1100" b="1" i="0" u="none" strike="noStrike">
                          <a:solidFill>
                            <a:srgbClr val="000000"/>
                          </a:solidFill>
                          <a:effectLst/>
                          <a:latin typeface="Calibri" panose="020F0502020204030204" pitchFamily="34" charset="0"/>
                        </a:rPr>
                        <a:t>Private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0948870"/>
                  </a:ext>
                </a:extLst>
              </a:tr>
              <a:tr h="182880">
                <a:tc>
                  <a:txBody>
                    <a:bodyPr/>
                    <a:lstStyle/>
                    <a:p>
                      <a:pPr algn="ctr" fontAlgn="b"/>
                      <a:r>
                        <a:rPr lang="en-IN" sz="1100" b="1" i="0" u="none" strike="noStrike">
                          <a:solidFill>
                            <a:srgbClr val="000000"/>
                          </a:solidFill>
                          <a:effectLst/>
                          <a:latin typeface="Calibri" panose="020F0502020204030204" pitchFamily="34" charset="0"/>
                        </a:rPr>
                        <a:t>Entire home/apt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-0.0337651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3074165"/>
                  </a:ext>
                </a:extLst>
              </a:tr>
              <a:tr h="182880">
                <a:tc>
                  <a:txBody>
                    <a:bodyPr/>
                    <a:lstStyle/>
                    <a:p>
                      <a:pPr algn="ctr" fontAlgn="b"/>
                      <a:r>
                        <a:rPr lang="en-IN" sz="1100" b="1" i="0" u="none" strike="noStrike">
                          <a:solidFill>
                            <a:srgbClr val="000000"/>
                          </a:solidFill>
                          <a:effectLst/>
                          <a:latin typeface="Calibri" panose="020F0502020204030204" pitchFamily="34" charset="0"/>
                        </a:rPr>
                        <a:t>Shared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0.93114079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8491937"/>
                  </a:ext>
                </a:extLst>
              </a:tr>
            </a:tbl>
          </a:graphicData>
        </a:graphic>
      </p:graphicFrame>
      <p:sp>
        <p:nvSpPr>
          <p:cNvPr id="3" name="Title 2">
            <a:extLst>
              <a:ext uri="{FF2B5EF4-FFF2-40B4-BE49-F238E27FC236}">
                <a16:creationId xmlns:a16="http://schemas.microsoft.com/office/drawing/2014/main" id="{454B0909-17EA-4B27-0D81-6A567F1E1970}"/>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Are there any factors that seem to be co-related with the prices of Airbnb rentals in New York City?</a:t>
            </a:r>
            <a:endParaRPr lang="en-IN" sz="2000"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A7553AAC-EF32-9D8C-AB7C-60E2A29D6F2B}"/>
              </a:ext>
            </a:extLst>
          </p:cNvPr>
          <p:cNvGraphicFramePr>
            <a:graphicFrameLocks/>
          </p:cNvGraphicFramePr>
          <p:nvPr>
            <p:extLst>
              <p:ext uri="{D42A27DB-BD31-4B8C-83A1-F6EECF244321}">
                <p14:modId xmlns:p14="http://schemas.microsoft.com/office/powerpoint/2010/main" val="3017268399"/>
              </p:ext>
            </p:extLst>
          </p:nvPr>
        </p:nvGraphicFramePr>
        <p:xfrm>
          <a:off x="6903692" y="1242188"/>
          <a:ext cx="4571414" cy="281353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3AD4E66-0C22-7856-C4CA-C730E930A770}"/>
              </a:ext>
            </a:extLst>
          </p:cNvPr>
          <p:cNvSpPr txBox="1"/>
          <p:nvPr/>
        </p:nvSpPr>
        <p:spPr>
          <a:xfrm>
            <a:off x="444500" y="1242188"/>
            <a:ext cx="5821829" cy="452431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Observing the correlation between room rentals and prices in New York City:</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1. </a:t>
            </a:r>
            <a:r>
              <a:rPr lang="en-IN" sz="1400" b="1" dirty="0">
                <a:latin typeface="Times New Roman" panose="02020603050405020304" pitchFamily="18" charset="0"/>
                <a:cs typeface="Times New Roman" panose="02020603050405020304" pitchFamily="18" charset="0"/>
              </a:rPr>
              <a:t>Private Room (Co-</a:t>
            </a:r>
            <a:r>
              <a:rPr lang="en-IN" sz="1400" b="1" dirty="0" err="1">
                <a:latin typeface="Times New Roman" panose="02020603050405020304" pitchFamily="18" charset="0"/>
                <a:cs typeface="Times New Roman" panose="02020603050405020304" pitchFamily="18" charset="0"/>
              </a:rPr>
              <a:t>Rel</a:t>
            </a:r>
            <a:r>
              <a:rPr lang="en-IN" sz="1400" b="1" dirty="0">
                <a:latin typeface="Times New Roman" panose="02020603050405020304" pitchFamily="18" charset="0"/>
                <a:cs typeface="Times New Roman" panose="02020603050405020304" pitchFamily="18" charset="0"/>
              </a:rPr>
              <a:t>: 0)</a:t>
            </a:r>
            <a:r>
              <a:rPr lang="en-IN" sz="1400" dirty="0">
                <a:latin typeface="Times New Roman" panose="02020603050405020304" pitchFamily="18" charset="0"/>
                <a:cs typeface="Times New Roman" panose="02020603050405020304" pitchFamily="18" charset="0"/>
              </a:rPr>
              <a:t>: There is no apparent correlation between renting a private room and pricing, suggesting that the cost of private rooms does not consistently vary with other factors.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 </a:t>
            </a:r>
            <a:r>
              <a:rPr lang="en-IN" sz="1400" b="1" dirty="0">
                <a:latin typeface="Times New Roman" panose="02020603050405020304" pitchFamily="18" charset="0"/>
                <a:cs typeface="Times New Roman" panose="02020603050405020304" pitchFamily="18" charset="0"/>
              </a:rPr>
              <a:t>Entire Home/Apt (Co-</a:t>
            </a:r>
            <a:r>
              <a:rPr lang="en-IN" sz="1400" b="1" dirty="0" err="1">
                <a:latin typeface="Times New Roman" panose="02020603050405020304" pitchFamily="18" charset="0"/>
                <a:cs typeface="Times New Roman" panose="02020603050405020304" pitchFamily="18" charset="0"/>
              </a:rPr>
              <a:t>Rel</a:t>
            </a:r>
            <a:r>
              <a:rPr lang="en-IN" sz="1400" b="1" dirty="0">
                <a:latin typeface="Times New Roman" panose="02020603050405020304" pitchFamily="18" charset="0"/>
                <a:cs typeface="Times New Roman" panose="02020603050405020304" pitchFamily="18" charset="0"/>
              </a:rPr>
              <a:t>: -0.033765081)</a:t>
            </a:r>
            <a:r>
              <a:rPr lang="en-IN" sz="1400" dirty="0">
                <a:latin typeface="Times New Roman" panose="02020603050405020304" pitchFamily="18" charset="0"/>
                <a:cs typeface="Times New Roman" panose="02020603050405020304" pitchFamily="18" charset="0"/>
              </a:rPr>
              <a:t>: There is a weak negative correlation (-0.033765081) between renting an entire home/apartment and pricing. This suggests a minimal, possibly insignificant, relationship between the two.</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3.</a:t>
            </a:r>
            <a:r>
              <a:rPr lang="en-IN" sz="1400" b="1" dirty="0">
                <a:latin typeface="Times New Roman" panose="02020603050405020304" pitchFamily="18" charset="0"/>
                <a:cs typeface="Times New Roman" panose="02020603050405020304" pitchFamily="18" charset="0"/>
              </a:rPr>
              <a:t>Shared Room (Co-</a:t>
            </a:r>
            <a:r>
              <a:rPr lang="en-IN" sz="1400" b="1" dirty="0" err="1">
                <a:latin typeface="Times New Roman" panose="02020603050405020304" pitchFamily="18" charset="0"/>
                <a:cs typeface="Times New Roman" panose="02020603050405020304" pitchFamily="18" charset="0"/>
              </a:rPr>
              <a:t>Rel</a:t>
            </a:r>
            <a:r>
              <a:rPr lang="en-IN" sz="1400" b="1" dirty="0">
                <a:latin typeface="Times New Roman" panose="02020603050405020304" pitchFamily="18" charset="0"/>
                <a:cs typeface="Times New Roman" panose="02020603050405020304" pitchFamily="18" charset="0"/>
              </a:rPr>
              <a:t>: 0.93114079)</a:t>
            </a:r>
            <a:r>
              <a:rPr lang="en-IN" sz="1400" dirty="0">
                <a:latin typeface="Times New Roman" panose="02020603050405020304" pitchFamily="18" charset="0"/>
                <a:cs typeface="Times New Roman" panose="02020603050405020304" pitchFamily="18" charset="0"/>
              </a:rPr>
              <a:t>:There is a strong positive correlation (0.93114079) between renting a shared room and pricing. This indicates that the cost of shared rooms tends to rise significantly with other factors, suggesting a clear relationship.</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In summary, shared rooms show a strong positive correlation with prices, while private rooms and entire home/apartments exhibit either no correlation or a weak, insignificant correlation with pricing.</a:t>
            </a:r>
          </a:p>
        </p:txBody>
      </p:sp>
    </p:spTree>
    <p:extLst>
      <p:ext uri="{BB962C8B-B14F-4D97-AF65-F5344CB8AC3E}">
        <p14:creationId xmlns:p14="http://schemas.microsoft.com/office/powerpoint/2010/main" val="7418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The Best Area in New York City for a host to buy property at a good price rate and in an area with high traffic ?</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Observing the best area in New York City for a host to buy property considering price rates and high traffic:</a:t>
            </a:r>
          </a:p>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Manhattan</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High Price, High Traffic: Manhattan has the highest property price (197) but also the highest count of booking nights (9), suggesting potential for good returns despite the initial high investment.</a:t>
            </a:r>
          </a:p>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Queens </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Moderate Price, High Traffic: Queens offers a more moderate property price (100) while still attracting a high count of booking nights (5), making it an attractive option for a balanced investment.</a:t>
            </a:r>
          </a:p>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Brooklyn</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Moderate Price, Moderate Traffic: Brooklyn provides a moderate property price (124) and a moderate count of booking nights (6), presenting a balanced investment opportunity.</a:t>
            </a:r>
          </a:p>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Bronx</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Affordable Price, Moderate Traffic: The Bronx has the most affordable property price (87) with a moderate count of booking nights (5), making it an option for a cost-effective investment with reasonable traffic.</a:t>
            </a:r>
          </a:p>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Staten Island</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Moderate Price, Moderate Traffic: Staten Island offers a moderate property price (115) and a moderate count of booking nights (5), making it another option for a well-balanced investment.</a:t>
            </a: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endPar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2BC1E90C-5194-71D0-481F-B012D9F526FC}"/>
              </a:ext>
            </a:extLst>
          </p:cNvPr>
          <p:cNvGraphicFramePr>
            <a:graphicFrameLocks/>
          </p:cNvGraphicFramePr>
          <p:nvPr>
            <p:extLst>
              <p:ext uri="{D42A27DB-BD31-4B8C-83A1-F6EECF244321}">
                <p14:modId xmlns:p14="http://schemas.microsoft.com/office/powerpoint/2010/main" val="3666886629"/>
              </p:ext>
            </p:extLst>
          </p:nvPr>
        </p:nvGraphicFramePr>
        <p:xfrm>
          <a:off x="6284258" y="135815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A104793E-F5BE-5F15-9489-125F6E431CF7}"/>
              </a:ext>
            </a:extLst>
          </p:cNvPr>
          <p:cNvGraphicFramePr>
            <a:graphicFrameLocks noGrp="1"/>
          </p:cNvGraphicFramePr>
          <p:nvPr>
            <p:extLst>
              <p:ext uri="{D42A27DB-BD31-4B8C-83A1-F6EECF244321}">
                <p14:modId xmlns:p14="http://schemas.microsoft.com/office/powerpoint/2010/main" val="2190381668"/>
              </p:ext>
            </p:extLst>
          </p:nvPr>
        </p:nvGraphicFramePr>
        <p:xfrm>
          <a:off x="6360458" y="4713091"/>
          <a:ext cx="4495800" cy="548640"/>
        </p:xfrm>
        <a:graphic>
          <a:graphicData uri="http://schemas.openxmlformats.org/drawingml/2006/table">
            <a:tbl>
              <a:tblPr/>
              <a:tblGrid>
                <a:gridCol w="1473200">
                  <a:extLst>
                    <a:ext uri="{9D8B030D-6E8A-4147-A177-3AD203B41FA5}">
                      <a16:colId xmlns:a16="http://schemas.microsoft.com/office/drawing/2014/main" val="3847079224"/>
                    </a:ext>
                  </a:extLst>
                </a:gridCol>
                <a:gridCol w="584200">
                  <a:extLst>
                    <a:ext uri="{9D8B030D-6E8A-4147-A177-3AD203B41FA5}">
                      <a16:colId xmlns:a16="http://schemas.microsoft.com/office/drawing/2014/main" val="2105070165"/>
                    </a:ext>
                  </a:extLst>
                </a:gridCol>
                <a:gridCol w="406400">
                  <a:extLst>
                    <a:ext uri="{9D8B030D-6E8A-4147-A177-3AD203B41FA5}">
                      <a16:colId xmlns:a16="http://schemas.microsoft.com/office/drawing/2014/main" val="888766272"/>
                    </a:ext>
                  </a:extLst>
                </a:gridCol>
                <a:gridCol w="711200">
                  <a:extLst>
                    <a:ext uri="{9D8B030D-6E8A-4147-A177-3AD203B41FA5}">
                      <a16:colId xmlns:a16="http://schemas.microsoft.com/office/drawing/2014/main" val="423410698"/>
                    </a:ext>
                  </a:extLst>
                </a:gridCol>
                <a:gridCol w="508000">
                  <a:extLst>
                    <a:ext uri="{9D8B030D-6E8A-4147-A177-3AD203B41FA5}">
                      <a16:colId xmlns:a16="http://schemas.microsoft.com/office/drawing/2014/main" val="693582689"/>
                    </a:ext>
                  </a:extLst>
                </a:gridCol>
                <a:gridCol w="812800">
                  <a:extLst>
                    <a:ext uri="{9D8B030D-6E8A-4147-A177-3AD203B41FA5}">
                      <a16:colId xmlns:a16="http://schemas.microsoft.com/office/drawing/2014/main" val="1664826469"/>
                    </a:ext>
                  </a:extLst>
                </a:gridCol>
              </a:tblGrid>
              <a:tr h="182880">
                <a:tc>
                  <a:txBody>
                    <a:bodyPr/>
                    <a:lstStyle/>
                    <a:p>
                      <a:pPr algn="l" fontAlgn="b"/>
                      <a:r>
                        <a:rPr lang="en-IN" sz="1100" b="1" i="0" u="none" strike="noStrike" dirty="0" err="1">
                          <a:solidFill>
                            <a:srgbClr val="000000"/>
                          </a:solidFill>
                          <a:effectLst/>
                          <a:latin typeface="Calibri" panose="020F0502020204030204" pitchFamily="34" charset="0"/>
                        </a:rPr>
                        <a:t>Neighborhood</a:t>
                      </a:r>
                      <a:r>
                        <a:rPr lang="en-IN" sz="1100" b="1" i="0" u="none" strike="noStrike" dirty="0">
                          <a:solidFill>
                            <a:srgbClr val="000000"/>
                          </a:solidFill>
                          <a:effectLst/>
                          <a:latin typeface="Calibri" panose="020F0502020204030204" pitchFamily="34" charset="0"/>
                        </a:rPr>
                        <a:t>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91894106"/>
                  </a:ext>
                </a:extLst>
              </a:tr>
              <a:tr h="182880">
                <a:tc>
                  <a:txBody>
                    <a:bodyPr/>
                    <a:lstStyle/>
                    <a:p>
                      <a:pPr algn="l" fontAlgn="b"/>
                      <a:r>
                        <a:rPr lang="en-IN" sz="1100" b="1"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1989159"/>
                  </a:ext>
                </a:extLst>
              </a:tr>
              <a:tr h="182880">
                <a:tc>
                  <a:txBody>
                    <a:bodyPr/>
                    <a:lstStyle/>
                    <a:p>
                      <a:pPr algn="l" fontAlgn="b"/>
                      <a:r>
                        <a:rPr lang="en-IN" sz="1100" b="1" i="0" u="none" strike="noStrike">
                          <a:solidFill>
                            <a:srgbClr val="000000"/>
                          </a:solidFill>
                          <a:effectLst/>
                          <a:latin typeface="Calibri" panose="020F0502020204030204" pitchFamily="34" charset="0"/>
                        </a:rPr>
                        <a:t>Count of Booking nights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3388885"/>
                  </a:ext>
                </a:extLst>
              </a:tr>
            </a:tbl>
          </a:graphicData>
        </a:graphic>
      </p:graphicFrame>
    </p:spTree>
    <p:extLst>
      <p:ext uri="{BB962C8B-B14F-4D97-AF65-F5344CB8AC3E}">
        <p14:creationId xmlns:p14="http://schemas.microsoft.com/office/powerpoint/2010/main" val="196610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 How do the ratings of Airbnb rentals in New  York  City compare to their prices? Are higher price rated rentals  more likely to have higher ratings ?</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pPr marL="0" indent="0" algn="l">
              <a:buNone/>
            </a:pP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Observing the relationship between ratings and prices for Airbnb rentals in New York City:</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1. </a:t>
            </a: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Private Room (Price: 213, Rating: 2)</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The private room has a lower price but also a lower rating, suggesting that higher prices may not necessarily correlate with higher ratings.</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2. </a:t>
            </a: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Entire Home/Apt (Price: 800, Rating: 0)</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:The entire home/apartment is the most expensive option but has the lowest rating, indicating that higher prices do not guarantee higher ratings, and in this case, there is a lower rating associated with a significantly higher price.</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3. </a:t>
            </a:r>
            <a:r>
              <a:rPr lang="en-US" sz="1200"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Shared Room (Price: 186, Rating: 27)</a:t>
            </a: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:The shared room has a lower price and a higher rating, suggesting that lower prices may be associated with higher ratings in this case.</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In summary, the observation indicates that there is not a clear positive correlation between higher prices and higher ratings in these instances. Other factors such as amenities, location, and overall quality of the rental may play a significant role in determining the ratings. It is important for hosts and guests to consider a variety of factors beyond just the price when evaluating Airbnb rentals.</a:t>
            </a:r>
          </a:p>
        </p:txBody>
      </p:sp>
      <p:graphicFrame>
        <p:nvGraphicFramePr>
          <p:cNvPr id="5" name="Chart 4">
            <a:extLst>
              <a:ext uri="{FF2B5EF4-FFF2-40B4-BE49-F238E27FC236}">
                <a16:creationId xmlns:a16="http://schemas.microsoft.com/office/drawing/2014/main" id="{F1424A8A-1FB4-470A-DD54-813E6C5E3C48}"/>
              </a:ext>
            </a:extLst>
          </p:cNvPr>
          <p:cNvGraphicFramePr>
            <a:graphicFrameLocks/>
          </p:cNvGraphicFramePr>
          <p:nvPr>
            <p:extLst>
              <p:ext uri="{D42A27DB-BD31-4B8C-83A1-F6EECF244321}">
                <p14:modId xmlns:p14="http://schemas.microsoft.com/office/powerpoint/2010/main" val="2134764416"/>
              </p:ext>
            </p:extLst>
          </p:nvPr>
        </p:nvGraphicFramePr>
        <p:xfrm>
          <a:off x="6503222" y="1259541"/>
          <a:ext cx="45643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080681AD-D3E8-180E-1C97-2C0184D5B757}"/>
              </a:ext>
            </a:extLst>
          </p:cNvPr>
          <p:cNvGraphicFramePr>
            <a:graphicFrameLocks noGrp="1"/>
          </p:cNvGraphicFramePr>
          <p:nvPr>
            <p:extLst>
              <p:ext uri="{D42A27DB-BD31-4B8C-83A1-F6EECF244321}">
                <p14:modId xmlns:p14="http://schemas.microsoft.com/office/powerpoint/2010/main" val="3987591959"/>
              </p:ext>
            </p:extLst>
          </p:nvPr>
        </p:nvGraphicFramePr>
        <p:xfrm>
          <a:off x="6571129" y="4367054"/>
          <a:ext cx="4496472" cy="731520"/>
        </p:xfrm>
        <a:graphic>
          <a:graphicData uri="http://schemas.openxmlformats.org/drawingml/2006/table">
            <a:tbl>
              <a:tblPr/>
              <a:tblGrid>
                <a:gridCol w="1498824">
                  <a:extLst>
                    <a:ext uri="{9D8B030D-6E8A-4147-A177-3AD203B41FA5}">
                      <a16:colId xmlns:a16="http://schemas.microsoft.com/office/drawing/2014/main" val="3867183475"/>
                    </a:ext>
                  </a:extLst>
                </a:gridCol>
                <a:gridCol w="1498824">
                  <a:extLst>
                    <a:ext uri="{9D8B030D-6E8A-4147-A177-3AD203B41FA5}">
                      <a16:colId xmlns:a16="http://schemas.microsoft.com/office/drawing/2014/main" val="3408945270"/>
                    </a:ext>
                  </a:extLst>
                </a:gridCol>
                <a:gridCol w="1498824">
                  <a:extLst>
                    <a:ext uri="{9D8B030D-6E8A-4147-A177-3AD203B41FA5}">
                      <a16:colId xmlns:a16="http://schemas.microsoft.com/office/drawing/2014/main" val="1474319330"/>
                    </a:ext>
                  </a:extLst>
                </a:gridCol>
              </a:tblGrid>
              <a:tr h="182880">
                <a:tc>
                  <a:txBody>
                    <a:bodyPr/>
                    <a:lstStyle/>
                    <a:p>
                      <a:pPr algn="ctr" fontAlgn="b"/>
                      <a:r>
                        <a:rPr lang="en-IN" sz="1100" b="1" i="0" u="none" strike="noStrike">
                          <a:solidFill>
                            <a:srgbClr val="000000"/>
                          </a:solidFill>
                          <a:effectLst/>
                          <a:latin typeface="Calibri" panose="020F0502020204030204" pitchFamily="34" charset="0"/>
                        </a:rPr>
                        <a:t>Room Rentals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dirty="0">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Rating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68396943"/>
                  </a:ext>
                </a:extLst>
              </a:tr>
              <a:tr h="182880">
                <a:tc>
                  <a:txBody>
                    <a:bodyPr/>
                    <a:lstStyle/>
                    <a:p>
                      <a:pPr algn="ctr" fontAlgn="b"/>
                      <a:r>
                        <a:rPr lang="en-IN" sz="1100" b="1" i="0" u="none" strike="noStrike">
                          <a:solidFill>
                            <a:srgbClr val="000000"/>
                          </a:solidFill>
                          <a:effectLst/>
                          <a:latin typeface="Calibri" panose="020F0502020204030204" pitchFamily="34" charset="0"/>
                        </a:rPr>
                        <a:t>Private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7773196"/>
                  </a:ext>
                </a:extLst>
              </a:tr>
              <a:tr h="182880">
                <a:tc>
                  <a:txBody>
                    <a:bodyPr/>
                    <a:lstStyle/>
                    <a:p>
                      <a:pPr algn="ctr" fontAlgn="b"/>
                      <a:r>
                        <a:rPr lang="en-IN" sz="1100" b="1" i="0" u="none" strike="noStrike">
                          <a:solidFill>
                            <a:srgbClr val="000000"/>
                          </a:solidFill>
                          <a:effectLst/>
                          <a:latin typeface="Calibri" panose="020F0502020204030204" pitchFamily="34" charset="0"/>
                        </a:rPr>
                        <a:t>Entire home/apt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6418425"/>
                  </a:ext>
                </a:extLst>
              </a:tr>
              <a:tr h="182880">
                <a:tc>
                  <a:txBody>
                    <a:bodyPr/>
                    <a:lstStyle/>
                    <a:p>
                      <a:pPr algn="ctr" fontAlgn="b"/>
                      <a:r>
                        <a:rPr lang="en-IN" sz="1100" b="1" i="0" u="none" strike="noStrike">
                          <a:solidFill>
                            <a:srgbClr val="000000"/>
                          </a:solidFill>
                          <a:effectLst/>
                          <a:latin typeface="Calibri" panose="020F0502020204030204" pitchFamily="34" charset="0"/>
                        </a:rPr>
                        <a:t>Shared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3285970"/>
                  </a:ext>
                </a:extLst>
              </a:tr>
            </a:tbl>
          </a:graphicData>
        </a:graphic>
      </p:graphicFrame>
    </p:spTree>
    <p:extLst>
      <p:ext uri="{BB962C8B-B14F-4D97-AF65-F5344CB8AC3E}">
        <p14:creationId xmlns:p14="http://schemas.microsoft.com/office/powerpoint/2010/main" val="34187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Find the total numbers of Reviews and Maximum Reviews by Each Neighborhood Group.</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209568"/>
            <a:ext cx="5866653" cy="5285635"/>
          </a:xfrm>
        </p:spPr>
        <p:txBody>
          <a:bodyPr>
            <a:noAutofit/>
          </a:bodyPr>
          <a:lstStyle/>
          <a:p>
            <a:pPr marL="0" indent="0" algn="l">
              <a:buNone/>
            </a:pPr>
            <a:r>
              <a:rPr lang="en-US" b="1"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Observing the total numbers of reviews and the maximum reviews by each Neighborhood Group:</a:t>
            </a:r>
            <a:endParaRPr lang="en-US"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0" indent="0" algn="l">
              <a:buNone/>
            </a:pPr>
            <a:r>
              <a:rPr lang="en-US" sz="1200" b="1" i="0" u="sng"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Total Reviews</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Brooklyn has the highest total number of reviews (486,574), indicating a high level of activity and engagement in this neighborhood.</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Manhattan follows closely with 454,569 reviews, highlighting its popularity among Airbnb guests.</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Queens and the Bronx have moderate review numbers, while Staten Island has the lowest total reviews (11,541)</a:t>
            </a:r>
          </a:p>
          <a:p>
            <a:pPr marL="0" indent="0" algn="l">
              <a:buNone/>
            </a:pPr>
            <a:r>
              <a:rPr lang="en-US" sz="1200" b="1" i="0" u="sng"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Maximum Reviews</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Manhattan has the highest maximum reviews for a single listing (607), suggesting there are highly reviewed and potentially popular listings in this neighborhood.</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Queens and Brooklyn have high maximum reviews (629 and 488, respectively), indicating the presence of well-reviewed listings in these neighborhoods.</a:t>
            </a:r>
          </a:p>
          <a:p>
            <a:pPr marL="0" indent="0" algn="l">
              <a:buNone/>
            </a:pPr>
            <a:r>
              <a:rPr lang="en-US" sz="1200" i="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   - The Bronx and Staten Island have lower maximum reviews, suggesting a smaller number of highly-reviewed listings compared to other boroughs.</a:t>
            </a:r>
          </a:p>
          <a:p>
            <a:pPr marL="0" indent="0" algn="l">
              <a:buNone/>
            </a:pPr>
            <a:r>
              <a:rPr lang="en-US" sz="1200" dirty="0">
                <a:solidFill>
                  <a:srgbClr val="374151"/>
                </a:solidFill>
                <a:effectLst/>
                <a:latin typeface="Times New Roman" panose="02020603050405020304" pitchFamily="18" charset="0"/>
                <a:ea typeface="Calibri Light" panose="020F0302020204030204" pitchFamily="34" charset="0"/>
                <a:cs typeface="Times New Roman" panose="02020603050405020304" pitchFamily="18" charset="0"/>
              </a:rPr>
              <a:t>In summary, Brooklyn and Manhattan have the highest total reviews, with Manhattan having the highest maximum reviews for a single listing. Queens and Brooklyn also show significant maximum reviews, while the Bronx and Staten Island have comparatively lower numbers in both total and maximum reviews.</a:t>
            </a:r>
          </a:p>
        </p:txBody>
      </p:sp>
      <p:graphicFrame>
        <p:nvGraphicFramePr>
          <p:cNvPr id="4" name="Chart 3">
            <a:extLst>
              <a:ext uri="{FF2B5EF4-FFF2-40B4-BE49-F238E27FC236}">
                <a16:creationId xmlns:a16="http://schemas.microsoft.com/office/drawing/2014/main" id="{1D51E077-8189-87C1-9C23-F3F939E2E8BE}"/>
              </a:ext>
            </a:extLst>
          </p:cNvPr>
          <p:cNvGraphicFramePr>
            <a:graphicFrameLocks/>
          </p:cNvGraphicFramePr>
          <p:nvPr>
            <p:extLst>
              <p:ext uri="{D42A27DB-BD31-4B8C-83A1-F6EECF244321}">
                <p14:modId xmlns:p14="http://schemas.microsoft.com/office/powerpoint/2010/main" val="1352902792"/>
              </p:ext>
            </p:extLst>
          </p:nvPr>
        </p:nvGraphicFramePr>
        <p:xfrm>
          <a:off x="6842312" y="1169050"/>
          <a:ext cx="4495799" cy="1959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1BFFFAD-52AF-6238-480D-4195C810FBC8}"/>
              </a:ext>
            </a:extLst>
          </p:cNvPr>
          <p:cNvGraphicFramePr>
            <a:graphicFrameLocks/>
          </p:cNvGraphicFramePr>
          <p:nvPr>
            <p:extLst>
              <p:ext uri="{D42A27DB-BD31-4B8C-83A1-F6EECF244321}">
                <p14:modId xmlns:p14="http://schemas.microsoft.com/office/powerpoint/2010/main" val="1652515828"/>
              </p:ext>
            </p:extLst>
          </p:nvPr>
        </p:nvGraphicFramePr>
        <p:xfrm>
          <a:off x="6842311" y="4028426"/>
          <a:ext cx="4495800" cy="2112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10829500-DCA4-39DC-1BE9-7A733694B222}"/>
              </a:ext>
            </a:extLst>
          </p:cNvPr>
          <p:cNvGraphicFramePr>
            <a:graphicFrameLocks noGrp="1"/>
          </p:cNvGraphicFramePr>
          <p:nvPr>
            <p:extLst>
              <p:ext uri="{D42A27DB-BD31-4B8C-83A1-F6EECF244321}">
                <p14:modId xmlns:p14="http://schemas.microsoft.com/office/powerpoint/2010/main" val="1606937251"/>
              </p:ext>
            </p:extLst>
          </p:nvPr>
        </p:nvGraphicFramePr>
        <p:xfrm>
          <a:off x="6842312" y="3363559"/>
          <a:ext cx="4495800" cy="365760"/>
        </p:xfrm>
        <a:graphic>
          <a:graphicData uri="http://schemas.openxmlformats.org/drawingml/2006/table">
            <a:tbl>
              <a:tblPr/>
              <a:tblGrid>
                <a:gridCol w="1473200">
                  <a:extLst>
                    <a:ext uri="{9D8B030D-6E8A-4147-A177-3AD203B41FA5}">
                      <a16:colId xmlns:a16="http://schemas.microsoft.com/office/drawing/2014/main" val="475881158"/>
                    </a:ext>
                  </a:extLst>
                </a:gridCol>
                <a:gridCol w="584200">
                  <a:extLst>
                    <a:ext uri="{9D8B030D-6E8A-4147-A177-3AD203B41FA5}">
                      <a16:colId xmlns:a16="http://schemas.microsoft.com/office/drawing/2014/main" val="3420520954"/>
                    </a:ext>
                  </a:extLst>
                </a:gridCol>
                <a:gridCol w="406400">
                  <a:extLst>
                    <a:ext uri="{9D8B030D-6E8A-4147-A177-3AD203B41FA5}">
                      <a16:colId xmlns:a16="http://schemas.microsoft.com/office/drawing/2014/main" val="3154749965"/>
                    </a:ext>
                  </a:extLst>
                </a:gridCol>
                <a:gridCol w="711200">
                  <a:extLst>
                    <a:ext uri="{9D8B030D-6E8A-4147-A177-3AD203B41FA5}">
                      <a16:colId xmlns:a16="http://schemas.microsoft.com/office/drawing/2014/main" val="269838837"/>
                    </a:ext>
                  </a:extLst>
                </a:gridCol>
                <a:gridCol w="508000">
                  <a:extLst>
                    <a:ext uri="{9D8B030D-6E8A-4147-A177-3AD203B41FA5}">
                      <a16:colId xmlns:a16="http://schemas.microsoft.com/office/drawing/2014/main" val="1523714542"/>
                    </a:ext>
                  </a:extLst>
                </a:gridCol>
                <a:gridCol w="812800">
                  <a:extLst>
                    <a:ext uri="{9D8B030D-6E8A-4147-A177-3AD203B41FA5}">
                      <a16:colId xmlns:a16="http://schemas.microsoft.com/office/drawing/2014/main" val="2487553089"/>
                    </a:ext>
                  </a:extLst>
                </a:gridCol>
              </a:tblGrid>
              <a:tr h="182880">
                <a:tc>
                  <a:txBody>
                    <a:bodyPr/>
                    <a:lstStyle/>
                    <a:p>
                      <a:pPr algn="l" fontAlgn="b"/>
                      <a:r>
                        <a:rPr lang="en-IN" sz="1100" b="1" i="0" u="none" strike="noStrike" dirty="0" err="1">
                          <a:solidFill>
                            <a:srgbClr val="000000"/>
                          </a:solidFill>
                          <a:effectLst/>
                          <a:latin typeface="Calibri" panose="020F0502020204030204" pitchFamily="34" charset="0"/>
                        </a:rPr>
                        <a:t>Neighborhood</a:t>
                      </a:r>
                      <a:r>
                        <a:rPr lang="en-IN" sz="1100" b="1" i="0" u="none" strike="noStrike" dirty="0">
                          <a:solidFill>
                            <a:srgbClr val="000000"/>
                          </a:solidFill>
                          <a:effectLst/>
                          <a:latin typeface="Calibri" panose="020F0502020204030204" pitchFamily="34" charset="0"/>
                        </a:rPr>
                        <a:t>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85926418"/>
                  </a:ext>
                </a:extLst>
              </a:tr>
              <a:tr h="182880">
                <a:tc>
                  <a:txBody>
                    <a:bodyPr/>
                    <a:lstStyle/>
                    <a:p>
                      <a:pPr algn="l" fontAlgn="b"/>
                      <a:r>
                        <a:rPr lang="en-IN" sz="1100" b="1" i="0" u="none" strike="noStrike">
                          <a:solidFill>
                            <a:srgbClr val="000000"/>
                          </a:solidFill>
                          <a:effectLst/>
                          <a:latin typeface="Calibri" panose="020F0502020204030204" pitchFamily="34" charset="0"/>
                        </a:rPr>
                        <a:t>Number of Reviews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486574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28371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454569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156950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11541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9890271"/>
                  </a:ext>
                </a:extLst>
              </a:tr>
            </a:tbl>
          </a:graphicData>
        </a:graphic>
      </p:graphicFrame>
      <p:graphicFrame>
        <p:nvGraphicFramePr>
          <p:cNvPr id="11" name="Table 10">
            <a:extLst>
              <a:ext uri="{FF2B5EF4-FFF2-40B4-BE49-F238E27FC236}">
                <a16:creationId xmlns:a16="http://schemas.microsoft.com/office/drawing/2014/main" id="{803FF0CE-7D0A-4FDB-4118-9C08EB2D1C8E}"/>
              </a:ext>
            </a:extLst>
          </p:cNvPr>
          <p:cNvGraphicFramePr>
            <a:graphicFrameLocks noGrp="1"/>
          </p:cNvGraphicFramePr>
          <p:nvPr>
            <p:extLst>
              <p:ext uri="{D42A27DB-BD31-4B8C-83A1-F6EECF244321}">
                <p14:modId xmlns:p14="http://schemas.microsoft.com/office/powerpoint/2010/main" val="2137779061"/>
              </p:ext>
            </p:extLst>
          </p:nvPr>
        </p:nvGraphicFramePr>
        <p:xfrm>
          <a:off x="6842311" y="6312323"/>
          <a:ext cx="4495800" cy="365760"/>
        </p:xfrm>
        <a:graphic>
          <a:graphicData uri="http://schemas.openxmlformats.org/drawingml/2006/table">
            <a:tbl>
              <a:tblPr/>
              <a:tblGrid>
                <a:gridCol w="1473200">
                  <a:extLst>
                    <a:ext uri="{9D8B030D-6E8A-4147-A177-3AD203B41FA5}">
                      <a16:colId xmlns:a16="http://schemas.microsoft.com/office/drawing/2014/main" val="1039896724"/>
                    </a:ext>
                  </a:extLst>
                </a:gridCol>
                <a:gridCol w="584200">
                  <a:extLst>
                    <a:ext uri="{9D8B030D-6E8A-4147-A177-3AD203B41FA5}">
                      <a16:colId xmlns:a16="http://schemas.microsoft.com/office/drawing/2014/main" val="4051200194"/>
                    </a:ext>
                  </a:extLst>
                </a:gridCol>
                <a:gridCol w="406400">
                  <a:extLst>
                    <a:ext uri="{9D8B030D-6E8A-4147-A177-3AD203B41FA5}">
                      <a16:colId xmlns:a16="http://schemas.microsoft.com/office/drawing/2014/main" val="4185184320"/>
                    </a:ext>
                  </a:extLst>
                </a:gridCol>
                <a:gridCol w="711200">
                  <a:extLst>
                    <a:ext uri="{9D8B030D-6E8A-4147-A177-3AD203B41FA5}">
                      <a16:colId xmlns:a16="http://schemas.microsoft.com/office/drawing/2014/main" val="3243616493"/>
                    </a:ext>
                  </a:extLst>
                </a:gridCol>
                <a:gridCol w="508000">
                  <a:extLst>
                    <a:ext uri="{9D8B030D-6E8A-4147-A177-3AD203B41FA5}">
                      <a16:colId xmlns:a16="http://schemas.microsoft.com/office/drawing/2014/main" val="2776632492"/>
                    </a:ext>
                  </a:extLst>
                </a:gridCol>
                <a:gridCol w="812800">
                  <a:extLst>
                    <a:ext uri="{9D8B030D-6E8A-4147-A177-3AD203B41FA5}">
                      <a16:colId xmlns:a16="http://schemas.microsoft.com/office/drawing/2014/main" val="1532524725"/>
                    </a:ext>
                  </a:extLst>
                </a:gridCol>
              </a:tblGrid>
              <a:tr h="182880">
                <a:tc>
                  <a:txBody>
                    <a:bodyPr/>
                    <a:lstStyle/>
                    <a:p>
                      <a:pPr algn="l" fontAlgn="b"/>
                      <a:r>
                        <a:rPr lang="en-IN" sz="1100" b="1" i="0" u="none" strike="noStrike">
                          <a:solidFill>
                            <a:srgbClr val="000000"/>
                          </a:solidFill>
                          <a:effectLst/>
                          <a:latin typeface="Calibri" panose="020F0502020204030204" pitchFamily="34" charset="0"/>
                        </a:rPr>
                        <a:t>Neighborhood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02125099"/>
                  </a:ext>
                </a:extLst>
              </a:tr>
              <a:tr h="182880">
                <a:tc>
                  <a:txBody>
                    <a:bodyPr/>
                    <a:lstStyle/>
                    <a:p>
                      <a:pPr algn="l" fontAlgn="b"/>
                      <a:r>
                        <a:rPr lang="en-IN" sz="1100" b="1" i="0" u="none" strike="noStrike">
                          <a:solidFill>
                            <a:srgbClr val="000000"/>
                          </a:solidFill>
                          <a:effectLst/>
                          <a:latin typeface="Calibri" panose="020F0502020204030204" pitchFamily="34" charset="0"/>
                        </a:rPr>
                        <a:t>Maximum Reviews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333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4347410"/>
                  </a:ext>
                </a:extLst>
              </a:tr>
            </a:tbl>
          </a:graphicData>
        </a:graphic>
      </p:graphicFrame>
    </p:spTree>
    <p:extLst>
      <p:ext uri="{BB962C8B-B14F-4D97-AF65-F5344CB8AC3E}">
        <p14:creationId xmlns:p14="http://schemas.microsoft.com/office/powerpoint/2010/main" val="328822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001A874-008A-C8F5-6FF0-33E37710B38C}"/>
              </a:ext>
            </a:extLst>
          </p:cNvPr>
          <p:cNvGraphicFramePr>
            <a:graphicFrameLocks noGrp="1"/>
          </p:cNvGraphicFramePr>
          <p:nvPr>
            <p:ph sz="quarter" idx="10"/>
            <p:extLst>
              <p:ext uri="{D42A27DB-BD31-4B8C-83A1-F6EECF244321}">
                <p14:modId xmlns:p14="http://schemas.microsoft.com/office/powerpoint/2010/main" val="875752311"/>
              </p:ext>
            </p:extLst>
          </p:nvPr>
        </p:nvGraphicFramePr>
        <p:xfrm>
          <a:off x="6696635" y="4770119"/>
          <a:ext cx="4572000" cy="1415526"/>
        </p:xfrm>
        <a:graphic>
          <a:graphicData uri="http://schemas.openxmlformats.org/drawingml/2006/table">
            <a:tbl>
              <a:tblPr/>
              <a:tblGrid>
                <a:gridCol w="1547664">
                  <a:extLst>
                    <a:ext uri="{9D8B030D-6E8A-4147-A177-3AD203B41FA5}">
                      <a16:colId xmlns:a16="http://schemas.microsoft.com/office/drawing/2014/main" val="3518796049"/>
                    </a:ext>
                  </a:extLst>
                </a:gridCol>
                <a:gridCol w="922920">
                  <a:extLst>
                    <a:ext uri="{9D8B030D-6E8A-4147-A177-3AD203B41FA5}">
                      <a16:colId xmlns:a16="http://schemas.microsoft.com/office/drawing/2014/main" val="825229955"/>
                    </a:ext>
                  </a:extLst>
                </a:gridCol>
                <a:gridCol w="1150100">
                  <a:extLst>
                    <a:ext uri="{9D8B030D-6E8A-4147-A177-3AD203B41FA5}">
                      <a16:colId xmlns:a16="http://schemas.microsoft.com/office/drawing/2014/main" val="3229282262"/>
                    </a:ext>
                  </a:extLst>
                </a:gridCol>
                <a:gridCol w="951316">
                  <a:extLst>
                    <a:ext uri="{9D8B030D-6E8A-4147-A177-3AD203B41FA5}">
                      <a16:colId xmlns:a16="http://schemas.microsoft.com/office/drawing/2014/main" val="1581046492"/>
                    </a:ext>
                  </a:extLst>
                </a:gridCol>
              </a:tblGrid>
              <a:tr h="235921">
                <a:tc>
                  <a:txBody>
                    <a:bodyPr/>
                    <a:lstStyle/>
                    <a:p>
                      <a:pPr algn="ctr" fontAlgn="b"/>
                      <a:r>
                        <a:rPr lang="en-IN" sz="1100" b="1" i="0" u="none" strike="noStrike">
                          <a:solidFill>
                            <a:srgbClr val="000000"/>
                          </a:solidFill>
                          <a:effectLst/>
                          <a:latin typeface="Calibri" panose="020F0502020204030204" pitchFamily="34" charset="0"/>
                        </a:rPr>
                        <a:t>Neighborhood _Group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Private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Entire home/apt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1" i="0" u="none" strike="noStrike">
                          <a:solidFill>
                            <a:srgbClr val="000000"/>
                          </a:solidFill>
                          <a:effectLst/>
                          <a:latin typeface="Calibri" panose="020F0502020204030204" pitchFamily="34" charset="0"/>
                        </a:rPr>
                        <a:t>Shared Room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51376343"/>
                  </a:ext>
                </a:extLst>
              </a:tr>
              <a:tr h="235921">
                <a:tc>
                  <a:txBody>
                    <a:bodyPr/>
                    <a:lstStyle/>
                    <a:p>
                      <a:pPr algn="ctr" fontAlgn="b"/>
                      <a:r>
                        <a:rPr lang="en-IN" sz="1100" b="1" i="0" u="none" strike="noStrike">
                          <a:solidFill>
                            <a:srgbClr val="000000"/>
                          </a:solidFill>
                          <a:effectLst/>
                          <a:latin typeface="Calibri" panose="020F050202020403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10037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10757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1819803"/>
                  </a:ext>
                </a:extLst>
              </a:tr>
              <a:tr h="235921">
                <a:tc>
                  <a:txBody>
                    <a:bodyPr/>
                    <a:lstStyle/>
                    <a:p>
                      <a:pPr algn="ctr" fontAlgn="b"/>
                      <a:r>
                        <a:rPr lang="en-IN" sz="1100" b="1" i="0" u="none" strike="noStrike">
                          <a:solidFill>
                            <a:srgbClr val="000000"/>
                          </a:solidFill>
                          <a:effectLst/>
                          <a:latin typeface="Calibri" panose="020F050202020403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860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1037825"/>
                  </a:ext>
                </a:extLst>
              </a:tr>
              <a:tr h="235921">
                <a:tc>
                  <a:txBody>
                    <a:bodyPr/>
                    <a:lstStyle/>
                    <a:p>
                      <a:pPr algn="ctr" fontAlgn="b"/>
                      <a:r>
                        <a:rPr lang="en-IN" sz="1100" b="1" i="0" u="none" strike="noStrike">
                          <a:solidFill>
                            <a:srgbClr val="000000"/>
                          </a:solidFill>
                          <a:effectLst/>
                          <a:latin typeface="Calibri" panose="020F050202020403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9141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11378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638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6117782"/>
                  </a:ext>
                </a:extLst>
              </a:tr>
              <a:tr h="235921">
                <a:tc>
                  <a:txBody>
                    <a:bodyPr/>
                    <a:lstStyle/>
                    <a:p>
                      <a:pPr algn="ctr" fontAlgn="b"/>
                      <a:r>
                        <a:rPr lang="en-IN" sz="1100" b="1" i="0" u="none" strike="noStrike" dirty="0">
                          <a:solidFill>
                            <a:srgbClr val="000000"/>
                          </a:solidFill>
                          <a:effectLst/>
                          <a:latin typeface="Calibri" panose="020F050202020403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5221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6173222"/>
                  </a:ext>
                </a:extLst>
              </a:tr>
              <a:tr h="235921">
                <a:tc>
                  <a:txBody>
                    <a:bodyPr/>
                    <a:lstStyle/>
                    <a:p>
                      <a:pPr algn="ctr" fontAlgn="b"/>
                      <a:r>
                        <a:rPr lang="en-IN" sz="1100" b="1" i="0" u="none" strike="noStrike">
                          <a:solidFill>
                            <a:srgbClr val="000000"/>
                          </a:solidFill>
                          <a:effectLst/>
                          <a:latin typeface="Calibri" panose="020F050202020403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270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311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9052118"/>
                  </a:ext>
                </a:extLst>
              </a:tr>
            </a:tbl>
          </a:graphicData>
        </a:graphic>
      </p:graphicFrame>
      <p:sp>
        <p:nvSpPr>
          <p:cNvPr id="3" name="Title 2">
            <a:extLst>
              <a:ext uri="{FF2B5EF4-FFF2-40B4-BE49-F238E27FC236}">
                <a16:creationId xmlns:a16="http://schemas.microsoft.com/office/drawing/2014/main" id="{D5586ECD-B001-61D1-0523-DDDFCBDCD69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 Find Most reviewed room type in Neighborhood groups per month.</a:t>
            </a:r>
            <a:endParaRPr lang="en-IN" sz="2000"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F94D934B-9C54-88CA-D62B-609F6F8834A9}"/>
              </a:ext>
            </a:extLst>
          </p:cNvPr>
          <p:cNvGraphicFramePr>
            <a:graphicFrameLocks/>
          </p:cNvGraphicFramePr>
          <p:nvPr>
            <p:extLst>
              <p:ext uri="{D42A27DB-BD31-4B8C-83A1-F6EECF244321}">
                <p14:modId xmlns:p14="http://schemas.microsoft.com/office/powerpoint/2010/main" val="2358265416"/>
              </p:ext>
            </p:extLst>
          </p:nvPr>
        </p:nvGraphicFramePr>
        <p:xfrm>
          <a:off x="6633882" y="1286434"/>
          <a:ext cx="4572000" cy="318784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19B0506-F70C-BD65-CD0B-7BE335F56DAC}"/>
              </a:ext>
            </a:extLst>
          </p:cNvPr>
          <p:cNvSpPr txBox="1"/>
          <p:nvPr/>
        </p:nvSpPr>
        <p:spPr>
          <a:xfrm>
            <a:off x="444500" y="1539331"/>
            <a:ext cx="5194300" cy="467820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Observing the most reviewed room types per month in New York City's neighborhood groups: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 Brooklyn</a:t>
            </a:r>
            <a:r>
              <a:rPr lang="en-US" sz="1400" dirty="0">
                <a:latin typeface="Times New Roman" panose="02020603050405020304" pitchFamily="18" charset="0"/>
                <a:cs typeface="Times New Roman" panose="02020603050405020304" pitchFamily="18" charset="0"/>
              </a:rPr>
              <a:t>: Entire home/apartment is the most reviewed, with 10,757 reviews per month.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Bronx</a:t>
            </a:r>
            <a:r>
              <a:rPr lang="en-US" sz="1400" dirty="0">
                <a:latin typeface="Times New Roman" panose="02020603050405020304" pitchFamily="18" charset="0"/>
                <a:cs typeface="Times New Roman" panose="02020603050405020304" pitchFamily="18" charset="0"/>
              </a:rPr>
              <a:t>: Entire home/apartment is the most reviewed, with 692 reviews per month.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Manhattan</a:t>
            </a:r>
            <a:r>
              <a:rPr lang="en-US" sz="1400" dirty="0">
                <a:latin typeface="Times New Roman" panose="02020603050405020304" pitchFamily="18" charset="0"/>
                <a:cs typeface="Times New Roman" panose="02020603050405020304" pitchFamily="18" charset="0"/>
              </a:rPr>
              <a:t>: Entire home/apartment is the most reviewed, with 11,378 reviews per month.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Queens</a:t>
            </a:r>
            <a:r>
              <a:rPr lang="en-US" sz="1400" dirty="0">
                <a:latin typeface="Times New Roman" panose="02020603050405020304" pitchFamily="18" charset="0"/>
                <a:cs typeface="Times New Roman" panose="02020603050405020304" pitchFamily="18" charset="0"/>
              </a:rPr>
              <a:t>: Private room is the most reviewed, with 5,221 reviews per month.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Staten Island</a:t>
            </a:r>
            <a:r>
              <a:rPr lang="en-US" sz="1400" dirty="0">
                <a:latin typeface="Times New Roman" panose="02020603050405020304" pitchFamily="18" charset="0"/>
                <a:cs typeface="Times New Roman" panose="02020603050405020304" pitchFamily="18" charset="0"/>
              </a:rPr>
              <a:t>: Entire home/apartment is the most reviewed, with 311 reviews per month.</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summary, across all neighborhood groups, "Entire home/apartment" is the most reviewed room type, except for Queens where "Private room" takes the lead.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584116"/>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841449_win32_v2" id="{3A5F584B-3D72-41FB-A470-87D863364DDF}" vid="{94F14D05-7BE2-4542-891D-D99D1EE35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D0E33-AC31-4A6E-AC66-BDD7A1B30D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3893805-3B81-47D1-A994-401BF46C6A8D}">
  <ds:schemaRefs>
    <ds:schemaRef ds:uri="http://schemas.microsoft.com/sharepoint/v3/contenttype/forms"/>
  </ds:schemaRefs>
</ds:datastoreItem>
</file>

<file path=customXml/itemProps3.xml><?xml version="1.0" encoding="utf-8"?>
<ds:datastoreItem xmlns:ds="http://schemas.openxmlformats.org/officeDocument/2006/customXml" ds:itemID="{032B43C1-5EB1-48F2-83D8-1F8CBA1BB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1220</TotalTime>
  <Words>2476</Words>
  <Application>Microsoft Office PowerPoint</Application>
  <PresentationFormat>Widescreen</PresentationFormat>
  <Paragraphs>334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Segoe UI</vt:lpstr>
      <vt:lpstr>Segoe UI Semibold</vt:lpstr>
      <vt:lpstr>Söhne</vt:lpstr>
      <vt:lpstr>Times New Roman</vt:lpstr>
      <vt:lpstr>Office Theme</vt:lpstr>
      <vt:lpstr>AIRBNB</vt:lpstr>
      <vt:lpstr>What are the most popular neighborhoods for Airbnb rentals in New York City? How do prices and availability vary by neighborhood? </vt:lpstr>
      <vt:lpstr> How has the Airbnb market in New York City changed over time? Have there been any significant trends in terms of the number of listings, prices, or occupancy rates?</vt:lpstr>
      <vt:lpstr>Are there any patterns or trends in terms of the types of properties that are being rented out on Airbnb in New York City? Are certain types of properties more popular or more expensive than others?</vt:lpstr>
      <vt:lpstr>Are there any factors that seem to be co-related with the prices of Airbnb rentals in New York City?</vt:lpstr>
      <vt:lpstr>The Best Area in New York City for a host to buy property at a good price rate and in an area with high traffic ?</vt:lpstr>
      <vt:lpstr> How do the ratings of Airbnb rentals in New  York  City compare to their prices? Are higher price rated rentals  more likely to have higher ratings ?</vt:lpstr>
      <vt:lpstr>Find the total numbers of Reviews and Maximum Reviews by Each Neighborhood Group.</vt:lpstr>
      <vt:lpstr> Find Most reviewed room type in Neighborhood groups per month.</vt:lpstr>
      <vt:lpstr>Find Best location listing/property location for travelers.</vt:lpstr>
      <vt:lpstr>Find best location listing/property location for Hosts.</vt:lpstr>
      <vt:lpstr>Find Price variations in NYC Neighborhood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dc:title>
  <dc:creator>Vanshika Sachdeva</dc:creator>
  <cp:lastModifiedBy>Vanshika Sachdeva</cp:lastModifiedBy>
  <cp:revision>19</cp:revision>
  <dcterms:created xsi:type="dcterms:W3CDTF">2024-01-18T09:41:30Z</dcterms:created>
  <dcterms:modified xsi:type="dcterms:W3CDTF">2024-01-19T06:01:52Z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