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6" r:id="rId1"/>
  </p:sldMasterIdLst>
  <p:sldIdLst>
    <p:sldId id="256" r:id="rId2"/>
    <p:sldId id="260" r:id="rId3"/>
    <p:sldId id="258" r:id="rId4"/>
    <p:sldId id="261" r:id="rId5"/>
    <p:sldId id="262" r:id="rId6"/>
    <p:sldId id="264" r:id="rId7"/>
    <p:sldId id="265" r:id="rId8"/>
    <p:sldId id="263"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EE6E45-4143-4AF2-A792-1F975E8947FE}" v="950" dt="2024-02-11T15:22:11.527"/>
    <p1510:client id="{E5D3F2B9-CDB0-48E2-BBF7-7E4AFA326859}" v="270" dt="2024-02-13T11:34:07.6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2/13/2024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232790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571881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6029944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856078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2571365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2/13/2024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8625345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2/13/2024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4954890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2/13/2024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7037585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2/13/2024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91288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2/13/2024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687479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2/13/2024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371348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2/13/2024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072095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2/13/2024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935057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2/13/2024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779188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2/13/2024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852515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2/13/2024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70472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698439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2/13/2024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464263767"/>
      </p:ext>
    </p:extLst>
  </p:cSld>
  <p:clrMap bg1="dk1" tx1="lt1" bg2="dk2" tx2="lt2" accent1="accent1" accent2="accent2" accent3="accent3" accent4="accent4" accent5="accent5" accent6="accent6" hlink="hlink" folHlink="folHlink"/>
  <p:sldLayoutIdLst>
    <p:sldLayoutId id="2147483837" r:id="rId1"/>
    <p:sldLayoutId id="2147483838" r:id="rId2"/>
    <p:sldLayoutId id="2147483839" r:id="rId3"/>
    <p:sldLayoutId id="2147483840" r:id="rId4"/>
    <p:sldLayoutId id="2147483841" r:id="rId5"/>
    <p:sldLayoutId id="2147483842" r:id="rId6"/>
    <p:sldLayoutId id="2147483843" r:id="rId7"/>
    <p:sldLayoutId id="2147483844" r:id="rId8"/>
    <p:sldLayoutId id="2147483845" r:id="rId9"/>
    <p:sldLayoutId id="2147483846" r:id="rId10"/>
    <p:sldLayoutId id="2147483847" r:id="rId11"/>
    <p:sldLayoutId id="2147483848" r:id="rId12"/>
    <p:sldLayoutId id="2147483849" r:id="rId13"/>
    <p:sldLayoutId id="2147483850" r:id="rId14"/>
    <p:sldLayoutId id="2147483851" r:id="rId15"/>
    <p:sldLayoutId id="2147483852" r:id="rId16"/>
    <p:sldLayoutId id="2147483853"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 Id="rId5" Type="http://schemas.openxmlformats.org/officeDocument/2006/relationships/hyperlink" Target="https://creativecommons.org/licenses/by-sa/3.0/" TargetMode="External"/><Relationship Id="rId4" Type="http://schemas.openxmlformats.org/officeDocument/2006/relationships/hyperlink" Target="https://crm-powerbi-viewer.heiigjen.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s://creativecommons.org/licenses/by-nc-sa/3.0/" TargetMode="External"/><Relationship Id="rId4" Type="http://schemas.openxmlformats.org/officeDocument/2006/relationships/hyperlink" Target="https://technofaq.org/posts/2020/03/top-10-technologies-for-business-succes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hyperlink" Target="https://creativecommons.org/licenses/by-nc-sa/3.0/" TargetMode="External"/><Relationship Id="rId4" Type="http://schemas.openxmlformats.org/officeDocument/2006/relationships/hyperlink" Target="https://kpu.pressbooks.pub/openimc/chapter/defining-strategic-insights/"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pngall.com/strategy-png/download/68300" TargetMode="Externa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hyperlink" Target="https://creativecommons.org/licenses/by-nc/3.0/"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pngall.com/strategy-png/download/68300" TargetMode="Externa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hyperlink" Target="https://creativecommons.org/licenses/by-nc/3.0/"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hyperlink" Target="https://creativecommons.org/licenses/by-nc-sa/3.0/" TargetMode="External"/><Relationship Id="rId4" Type="http://schemas.openxmlformats.org/officeDocument/2006/relationships/hyperlink" Target="https://technofaq.org/posts/2018/10/8-key-benefits-of-online-learning/"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hyperlink" Target="https://creativecommons.org/licenses/by-nc/3.0/" TargetMode="External"/><Relationship Id="rId5" Type="http://schemas.openxmlformats.org/officeDocument/2006/relationships/image" Target="../media/image15.jpeg"/><Relationship Id="rId4" Type="http://schemas.openxmlformats.org/officeDocument/2006/relationships/hyperlink" Target="http://pngimg.com/download/6665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47701" y="1454964"/>
            <a:ext cx="3339281" cy="3308840"/>
          </a:xfrm>
        </p:spPr>
        <p:txBody>
          <a:bodyPr>
            <a:normAutofit/>
          </a:bodyPr>
          <a:lstStyle/>
          <a:p>
            <a:pPr>
              <a:lnSpc>
                <a:spcPct val="90000"/>
              </a:lnSpc>
            </a:pPr>
            <a:r>
              <a:rPr lang="en-US" sz="3800"/>
              <a:t>SUPERSTORE SALES DASHBOARD</a:t>
            </a:r>
          </a:p>
        </p:txBody>
      </p:sp>
      <p:sp>
        <p:nvSpPr>
          <p:cNvPr id="3" name="Subtitle 2"/>
          <p:cNvSpPr>
            <a:spLocks noGrp="1"/>
          </p:cNvSpPr>
          <p:nvPr>
            <p:ph type="subTitle" idx="1"/>
          </p:nvPr>
        </p:nvSpPr>
        <p:spPr>
          <a:xfrm>
            <a:off x="647701" y="4763803"/>
            <a:ext cx="3339281" cy="1464378"/>
          </a:xfrm>
        </p:spPr>
        <p:txBody>
          <a:bodyPr vert="horz" lIns="91440" tIns="45720" rIns="91440" bIns="45720" rtlCol="0">
            <a:normAutofit/>
          </a:bodyPr>
          <a:lstStyle/>
          <a:p>
            <a:r>
              <a:rPr lang="en-US" sz="1800" b="1"/>
              <a:t>Power Bi Project</a:t>
            </a:r>
          </a:p>
          <a:p>
            <a:r>
              <a:rPr lang="en-US" sz="1800" b="1"/>
              <a:t>Data Analysis By</a:t>
            </a:r>
          </a:p>
          <a:p>
            <a:r>
              <a:rPr lang="en-US" sz="1800" b="1"/>
              <a:t>Vanshika Sachdeva</a:t>
            </a:r>
          </a:p>
        </p:txBody>
      </p:sp>
      <p:pic>
        <p:nvPicPr>
          <p:cNvPr id="70" name="Picture 69" descr="A screenshot of a computer&#10;&#10;Description automatically generated">
            <a:extLst>
              <a:ext uri="{FF2B5EF4-FFF2-40B4-BE49-F238E27FC236}">
                <a16:creationId xmlns:a16="http://schemas.microsoft.com/office/drawing/2014/main" id="{E670CF42-934E-A457-6B4A-F967AD0CECA3}"/>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l="10060" r="15831" b="-2"/>
          <a:stretch/>
        </p:blipFill>
        <p:spPr>
          <a:xfrm>
            <a:off x="4634682" y="10"/>
            <a:ext cx="7557319" cy="6857990"/>
          </a:xfrm>
          <a:prstGeom prst="rect">
            <a:avLst/>
          </a:prstGeom>
        </p:spPr>
      </p:pic>
      <p:sp>
        <p:nvSpPr>
          <p:cNvPr id="144" name="Rectangle 143">
            <a:extLst>
              <a:ext uri="{FF2B5EF4-FFF2-40B4-BE49-F238E27FC236}">
                <a16:creationId xmlns:a16="http://schemas.microsoft.com/office/drawing/2014/main" id="{BFEFF673-A9DE-416D-A04E-1D5090454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4" name="TextBox 93">
            <a:extLst>
              <a:ext uri="{FF2B5EF4-FFF2-40B4-BE49-F238E27FC236}">
                <a16:creationId xmlns:a16="http://schemas.microsoft.com/office/drawing/2014/main" id="{B8D02511-FF69-0B8B-75B2-B31FF7861C9D}"/>
              </a:ext>
            </a:extLst>
          </p:cNvPr>
          <p:cNvSpPr txBox="1"/>
          <p:nvPr/>
        </p:nvSpPr>
        <p:spPr>
          <a:xfrm>
            <a:off x="9490620" y="6657945"/>
            <a:ext cx="2701381"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4">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a:extLst>
                    <a:ext uri="{A12FA001-AC4F-418D-AE19-62706E023703}">
                      <ahyp:hlinkClr xmlns:ahyp="http://schemas.microsoft.com/office/drawing/2018/hyperlinkcolor" val="tx"/>
                    </a:ext>
                  </a:extLst>
                </a:hlinkClick>
              </a:rPr>
              <a:t>CC BY-SA</a:t>
            </a:r>
            <a:r>
              <a:rPr lang="en-US" sz="700">
                <a:solidFill>
                  <a:srgbClr val="FFFFFF"/>
                </a:solidFill>
              </a:rPr>
              <a:t>.</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 name="Picture 4" descr="A person touching a screen with icons&#10;&#10;Description automatically generated">
            <a:extLst>
              <a:ext uri="{FF2B5EF4-FFF2-40B4-BE49-F238E27FC236}">
                <a16:creationId xmlns:a16="http://schemas.microsoft.com/office/drawing/2014/main" id="{5A1EC3F2-F968-4686-B7CC-50F77C1BF638}"/>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t="15730"/>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8D489E29-742E-4D34-AB08-CE3217805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053153" y="1320127"/>
            <a:ext cx="4812846" cy="4195481"/>
          </a:xfrm>
          <a:prstGeom prst="rect">
            <a:avLst/>
          </a:prstGeom>
          <a:solidFill>
            <a:schemeClr val="bg1">
              <a:alpha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D8A379-D94E-B3C4-5004-78C8A254BB14}"/>
              </a:ext>
            </a:extLst>
          </p:cNvPr>
          <p:cNvSpPr>
            <a:spLocks noGrp="1"/>
          </p:cNvSpPr>
          <p:nvPr>
            <p:ph type="title"/>
          </p:nvPr>
        </p:nvSpPr>
        <p:spPr>
          <a:xfrm>
            <a:off x="6374887" y="1641860"/>
            <a:ext cx="4204298" cy="1034728"/>
          </a:xfrm>
        </p:spPr>
        <p:txBody>
          <a:bodyPr>
            <a:normAutofit/>
          </a:bodyPr>
          <a:lstStyle/>
          <a:p>
            <a:r>
              <a:rPr lang="en-US" sz="2800"/>
              <a:t>OBJECTIVE</a:t>
            </a:r>
          </a:p>
        </p:txBody>
      </p:sp>
      <p:sp>
        <p:nvSpPr>
          <p:cNvPr id="3" name="Content Placeholder 2">
            <a:extLst>
              <a:ext uri="{FF2B5EF4-FFF2-40B4-BE49-F238E27FC236}">
                <a16:creationId xmlns:a16="http://schemas.microsoft.com/office/drawing/2014/main" id="{643D1891-722A-6093-4579-883A75BA5CD7}"/>
              </a:ext>
            </a:extLst>
          </p:cNvPr>
          <p:cNvSpPr>
            <a:spLocks noGrp="1"/>
          </p:cNvSpPr>
          <p:nvPr>
            <p:ph idx="1"/>
          </p:nvPr>
        </p:nvSpPr>
        <p:spPr>
          <a:xfrm>
            <a:off x="6374886" y="2809812"/>
            <a:ext cx="4169380" cy="2384064"/>
          </a:xfrm>
        </p:spPr>
        <p:txBody>
          <a:bodyPr vert="horz" lIns="91440" tIns="45720" rIns="91440" bIns="45720" rtlCol="0">
            <a:normAutofit/>
          </a:bodyPr>
          <a:lstStyle/>
          <a:p>
            <a:pPr marL="0" indent="0">
              <a:buNone/>
            </a:pPr>
            <a:r>
              <a:rPr lang="en-US" sz="1700" dirty="0">
                <a:ea typeface="+mj-lt"/>
                <a:cs typeface="+mj-lt"/>
              </a:rPr>
              <a:t>My mission is to boost business success by applying advanced data analysis techniques, with a specific focus on time series analysis. Through this, I aim to provide valuable insights and precise sales forecasting, contributing significantly to strategic decision-making and overall business growth.</a:t>
            </a:r>
            <a:endParaRPr lang="en-US" sz="1700" dirty="0"/>
          </a:p>
        </p:txBody>
      </p:sp>
      <p:sp>
        <p:nvSpPr>
          <p:cNvPr id="6" name="TextBox 5">
            <a:extLst>
              <a:ext uri="{FF2B5EF4-FFF2-40B4-BE49-F238E27FC236}">
                <a16:creationId xmlns:a16="http://schemas.microsoft.com/office/drawing/2014/main" id="{A9067DF6-FC33-9395-2AC8-956E844D2C80}"/>
              </a:ext>
            </a:extLst>
          </p:cNvPr>
          <p:cNvSpPr txBox="1"/>
          <p:nvPr/>
        </p:nvSpPr>
        <p:spPr>
          <a:xfrm>
            <a:off x="9320701" y="6657945"/>
            <a:ext cx="2871299"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4">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a:extLst>
                    <a:ext uri="{A12FA001-AC4F-418D-AE19-62706E023703}">
                      <ahyp:hlinkClr xmlns:ahyp="http://schemas.microsoft.com/office/drawing/2018/hyperlinkcolor" val="tx"/>
                    </a:ext>
                  </a:extLst>
                </a:hlinkClick>
              </a:rPr>
              <a:t>CC BY-SA-NC</a:t>
            </a:r>
            <a:r>
              <a:rPr lang="en-US" sz="700">
                <a:solidFill>
                  <a:srgbClr val="FFFFFF"/>
                </a:solidFill>
              </a:rPr>
              <a:t>.</a:t>
            </a:r>
          </a:p>
        </p:txBody>
      </p:sp>
    </p:spTree>
    <p:extLst>
      <p:ext uri="{BB962C8B-B14F-4D97-AF65-F5344CB8AC3E}">
        <p14:creationId xmlns:p14="http://schemas.microsoft.com/office/powerpoint/2010/main" val="2142789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DF3566-2083-E298-591B-F97E61CAF914}"/>
              </a:ext>
            </a:extLst>
          </p:cNvPr>
          <p:cNvSpPr>
            <a:spLocks noGrp="1"/>
          </p:cNvSpPr>
          <p:nvPr>
            <p:ph type="title"/>
          </p:nvPr>
        </p:nvSpPr>
        <p:spPr>
          <a:xfrm>
            <a:off x="5411931" y="452718"/>
            <a:ext cx="4638903" cy="1400530"/>
          </a:xfrm>
        </p:spPr>
        <p:txBody>
          <a:bodyPr>
            <a:normAutofit/>
          </a:bodyPr>
          <a:lstStyle/>
          <a:p>
            <a:r>
              <a:rPr lang="en-US" b="1">
                <a:cs typeface="Calibri Light"/>
              </a:rPr>
              <a:t>Description</a:t>
            </a:r>
          </a:p>
        </p:txBody>
      </p:sp>
      <p:sp>
        <p:nvSpPr>
          <p:cNvPr id="30"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28375" y="-1573"/>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3" name="Picture 2" descr="A hand holding a magnifying glass&#10;&#10;Description automatically generated">
            <a:extLst>
              <a:ext uri="{FF2B5EF4-FFF2-40B4-BE49-F238E27FC236}">
                <a16:creationId xmlns:a16="http://schemas.microsoft.com/office/drawing/2014/main" id="{D54F799B-AA85-BAD9-4E41-766C576867EC}"/>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t="5576" r="1" b="2376"/>
          <a:stretch/>
        </p:blipFill>
        <p:spPr>
          <a:xfrm>
            <a:off x="3" y="10"/>
            <a:ext cx="4973099" cy="6857991"/>
          </a:xfrm>
          <a:custGeom>
            <a:avLst/>
            <a:gdLst/>
            <a:ahLst/>
            <a:cxnLst/>
            <a:rect l="l" t="t" r="r" b="b"/>
            <a:pathLst>
              <a:path w="4973099" h="6858001">
                <a:moveTo>
                  <a:pt x="3628384" y="0"/>
                </a:moveTo>
                <a:lnTo>
                  <a:pt x="4971922" y="0"/>
                </a:lnTo>
                <a:lnTo>
                  <a:pt x="4946877" y="155677"/>
                </a:lnTo>
                <a:lnTo>
                  <a:pt x="4923008" y="310668"/>
                </a:lnTo>
                <a:lnTo>
                  <a:pt x="4899644" y="466344"/>
                </a:lnTo>
                <a:lnTo>
                  <a:pt x="4879641" y="622707"/>
                </a:lnTo>
                <a:lnTo>
                  <a:pt x="4859470" y="778383"/>
                </a:lnTo>
                <a:lnTo>
                  <a:pt x="4840644" y="934746"/>
                </a:lnTo>
                <a:lnTo>
                  <a:pt x="4824508" y="1089051"/>
                </a:lnTo>
                <a:lnTo>
                  <a:pt x="4809212" y="1245413"/>
                </a:lnTo>
                <a:lnTo>
                  <a:pt x="4795260" y="1401090"/>
                </a:lnTo>
                <a:lnTo>
                  <a:pt x="4783158" y="1554023"/>
                </a:lnTo>
                <a:lnTo>
                  <a:pt x="4771055" y="1709014"/>
                </a:lnTo>
                <a:lnTo>
                  <a:pt x="4760970" y="1861947"/>
                </a:lnTo>
                <a:lnTo>
                  <a:pt x="4753070" y="2014881"/>
                </a:lnTo>
                <a:lnTo>
                  <a:pt x="4744833" y="2167128"/>
                </a:lnTo>
                <a:lnTo>
                  <a:pt x="4737942" y="2318004"/>
                </a:lnTo>
                <a:lnTo>
                  <a:pt x="4733067" y="2467509"/>
                </a:lnTo>
                <a:lnTo>
                  <a:pt x="4728865" y="2617013"/>
                </a:lnTo>
                <a:lnTo>
                  <a:pt x="4724831" y="2765146"/>
                </a:lnTo>
                <a:lnTo>
                  <a:pt x="4722982" y="2911221"/>
                </a:lnTo>
                <a:lnTo>
                  <a:pt x="4720965" y="3057297"/>
                </a:lnTo>
                <a:lnTo>
                  <a:pt x="4719956" y="3201315"/>
                </a:lnTo>
                <a:lnTo>
                  <a:pt x="4720965" y="3343961"/>
                </a:lnTo>
                <a:lnTo>
                  <a:pt x="4720965" y="3485236"/>
                </a:lnTo>
                <a:lnTo>
                  <a:pt x="4722982" y="3625139"/>
                </a:lnTo>
                <a:lnTo>
                  <a:pt x="4726007" y="3762299"/>
                </a:lnTo>
                <a:lnTo>
                  <a:pt x="4728865" y="3898087"/>
                </a:lnTo>
                <a:lnTo>
                  <a:pt x="4732059" y="4031133"/>
                </a:lnTo>
                <a:lnTo>
                  <a:pt x="4736933" y="4163492"/>
                </a:lnTo>
                <a:lnTo>
                  <a:pt x="4742144" y="4293793"/>
                </a:lnTo>
                <a:lnTo>
                  <a:pt x="4746850" y="4421352"/>
                </a:lnTo>
                <a:lnTo>
                  <a:pt x="4760130" y="4670298"/>
                </a:lnTo>
                <a:lnTo>
                  <a:pt x="4774249" y="4908956"/>
                </a:lnTo>
                <a:lnTo>
                  <a:pt x="4789041" y="5138013"/>
                </a:lnTo>
                <a:lnTo>
                  <a:pt x="4805346" y="5354726"/>
                </a:lnTo>
                <a:lnTo>
                  <a:pt x="4822323" y="5561838"/>
                </a:lnTo>
                <a:lnTo>
                  <a:pt x="4840644" y="5753862"/>
                </a:lnTo>
                <a:lnTo>
                  <a:pt x="4858630" y="5934227"/>
                </a:lnTo>
                <a:lnTo>
                  <a:pt x="4876615" y="6100191"/>
                </a:lnTo>
                <a:lnTo>
                  <a:pt x="4893592" y="6252438"/>
                </a:lnTo>
                <a:lnTo>
                  <a:pt x="4909729" y="6387541"/>
                </a:lnTo>
                <a:lnTo>
                  <a:pt x="4925025" y="6509613"/>
                </a:lnTo>
                <a:lnTo>
                  <a:pt x="4937800" y="6612483"/>
                </a:lnTo>
                <a:lnTo>
                  <a:pt x="4949902" y="6698894"/>
                </a:lnTo>
                <a:lnTo>
                  <a:pt x="4967216" y="6817538"/>
                </a:lnTo>
                <a:lnTo>
                  <a:pt x="4973099" y="6858000"/>
                </a:lnTo>
                <a:lnTo>
                  <a:pt x="4075210" y="6858000"/>
                </a:lnTo>
                <a:lnTo>
                  <a:pt x="4075210" y="6858001"/>
                </a:lnTo>
                <a:lnTo>
                  <a:pt x="0" y="6858001"/>
                </a:lnTo>
                <a:lnTo>
                  <a:pt x="0" y="1"/>
                </a:lnTo>
                <a:lnTo>
                  <a:pt x="3628384" y="1"/>
                </a:lnTo>
                <a:close/>
              </a:path>
            </a:pathLst>
          </a:custGeom>
        </p:spPr>
      </p:pic>
      <p:sp>
        <p:nvSpPr>
          <p:cNvPr id="25" name="Rectangle 24">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3" name="Content Placeholder 2">
            <a:extLst>
              <a:ext uri="{FF2B5EF4-FFF2-40B4-BE49-F238E27FC236}">
                <a16:creationId xmlns:a16="http://schemas.microsoft.com/office/drawing/2014/main" id="{F475A8A3-25D6-AF35-0CD8-A34A747906E8}"/>
              </a:ext>
            </a:extLst>
          </p:cNvPr>
          <p:cNvSpPr>
            <a:spLocks noGrp="1"/>
          </p:cNvSpPr>
          <p:nvPr>
            <p:ph idx="1"/>
          </p:nvPr>
        </p:nvSpPr>
        <p:spPr>
          <a:xfrm>
            <a:off x="5413125" y="1159083"/>
            <a:ext cx="6132011" cy="5111940"/>
          </a:xfrm>
        </p:spPr>
        <p:txBody>
          <a:bodyPr vert="horz" lIns="91440" tIns="45720" rIns="91440" bIns="45720" rtlCol="0" anchor="t">
            <a:noAutofit/>
          </a:bodyPr>
          <a:lstStyle/>
          <a:p>
            <a:pPr marL="0" indent="0">
              <a:lnSpc>
                <a:spcPct val="90000"/>
              </a:lnSpc>
              <a:buNone/>
            </a:pPr>
            <a:r>
              <a:rPr lang="en-US" sz="1400" b="1" dirty="0">
                <a:latin typeface="Rockwell"/>
                <a:ea typeface="+mn-lt"/>
                <a:cs typeface="+mn-lt"/>
              </a:rPr>
              <a:t>Objective Breakdown into the following component's :</a:t>
            </a:r>
            <a:endParaRPr lang="en-US" sz="1400" dirty="0">
              <a:latin typeface="Rockwell"/>
            </a:endParaRPr>
          </a:p>
          <a:p>
            <a:pPr marL="0" indent="0">
              <a:lnSpc>
                <a:spcPct val="90000"/>
              </a:lnSpc>
              <a:buNone/>
            </a:pPr>
            <a:r>
              <a:rPr lang="en-US" sz="1400" b="1" dirty="0">
                <a:latin typeface="Rockwell"/>
                <a:ea typeface="+mn-lt"/>
                <a:cs typeface="+mn-lt"/>
              </a:rPr>
              <a:t>Dashboard Creation</a:t>
            </a:r>
            <a:r>
              <a:rPr lang="en-US" sz="1400" dirty="0">
                <a:latin typeface="Rockwell"/>
                <a:ea typeface="+mn-lt"/>
                <a:cs typeface="+mn-lt"/>
              </a:rPr>
              <a:t>:</a:t>
            </a:r>
            <a:endParaRPr lang="en-US" sz="1400">
              <a:latin typeface="Rockwell"/>
            </a:endParaRPr>
          </a:p>
          <a:p>
            <a:pPr>
              <a:lnSpc>
                <a:spcPct val="90000"/>
              </a:lnSpc>
            </a:pPr>
            <a:r>
              <a:rPr lang="en-US" sz="1200" dirty="0">
                <a:latin typeface="Rockwell"/>
                <a:ea typeface="+mn-lt"/>
                <a:cs typeface="+mn-lt"/>
              </a:rPr>
              <a:t>   Identify key performance indicators (KPIs).</a:t>
            </a:r>
            <a:endParaRPr lang="en-US" sz="1200">
              <a:latin typeface="Rockwell"/>
            </a:endParaRPr>
          </a:p>
          <a:p>
            <a:pPr>
              <a:lnSpc>
                <a:spcPct val="90000"/>
              </a:lnSpc>
            </a:pPr>
            <a:r>
              <a:rPr lang="en-US" sz="1200" dirty="0">
                <a:latin typeface="Rockwell"/>
                <a:ea typeface="+mn-lt"/>
                <a:cs typeface="+mn-lt"/>
              </a:rPr>
              <a:t>   Design an intuitive and visually appealing dashboard.</a:t>
            </a:r>
            <a:endParaRPr lang="en-US" sz="1200">
              <a:latin typeface="Rockwell"/>
            </a:endParaRPr>
          </a:p>
          <a:p>
            <a:pPr>
              <a:lnSpc>
                <a:spcPct val="90000"/>
              </a:lnSpc>
            </a:pPr>
            <a:r>
              <a:rPr lang="en-US" sz="1200" dirty="0">
                <a:latin typeface="Rockwell"/>
                <a:ea typeface="+mn-lt"/>
                <a:cs typeface="+mn-lt"/>
              </a:rPr>
              <a:t>    Incorporate interactive visualizations and filtering capabilities for exploring data at different levels.</a:t>
            </a:r>
          </a:p>
          <a:p>
            <a:pPr marL="0" indent="0">
              <a:lnSpc>
                <a:spcPct val="90000"/>
              </a:lnSpc>
              <a:buNone/>
            </a:pPr>
            <a:r>
              <a:rPr lang="en-US" sz="1400" b="1" dirty="0">
                <a:latin typeface="Rockwell"/>
                <a:ea typeface="+mn-lt"/>
                <a:cs typeface="+mn-lt"/>
              </a:rPr>
              <a:t>Data Analysis :</a:t>
            </a:r>
            <a:endParaRPr lang="en-US" sz="1400" b="1">
              <a:latin typeface="Rockwell"/>
              <a:ea typeface="+mn-lt"/>
              <a:cs typeface="+mn-lt"/>
            </a:endParaRPr>
          </a:p>
          <a:p>
            <a:pPr>
              <a:lnSpc>
                <a:spcPct val="90000"/>
              </a:lnSpc>
            </a:pPr>
            <a:r>
              <a:rPr lang="en-US" sz="1200" dirty="0">
                <a:latin typeface="Rockwell"/>
                <a:ea typeface="+mn-lt"/>
                <a:cs typeface="+mn-lt"/>
              </a:rPr>
              <a:t>   Provide valuable insights to business entities.</a:t>
            </a:r>
            <a:endParaRPr lang="en-US" sz="1200">
              <a:latin typeface="Rockwell"/>
            </a:endParaRPr>
          </a:p>
          <a:p>
            <a:pPr>
              <a:lnSpc>
                <a:spcPct val="90000"/>
              </a:lnSpc>
            </a:pPr>
            <a:r>
              <a:rPr lang="en-US" sz="1200" dirty="0">
                <a:latin typeface="Rockwell"/>
                <a:ea typeface="+mn-lt"/>
                <a:cs typeface="+mn-lt"/>
              </a:rPr>
              <a:t>    Utilize visualizations and charts to evaluate the effectiveness of sales strategies.</a:t>
            </a:r>
          </a:p>
          <a:p>
            <a:pPr marL="0" indent="0">
              <a:lnSpc>
                <a:spcPct val="90000"/>
              </a:lnSpc>
              <a:buNone/>
            </a:pPr>
            <a:r>
              <a:rPr lang="en-US" sz="1400" b="1" dirty="0">
                <a:latin typeface="Rockwell"/>
                <a:ea typeface="+mn-lt"/>
                <a:cs typeface="+mn-lt"/>
              </a:rPr>
              <a:t>Sales Forecasting :</a:t>
            </a:r>
            <a:endParaRPr lang="en-US" sz="1400" b="1">
              <a:latin typeface="Rockwell"/>
              <a:ea typeface="+mn-lt"/>
              <a:cs typeface="+mn-lt"/>
            </a:endParaRPr>
          </a:p>
          <a:p>
            <a:pPr>
              <a:lnSpc>
                <a:spcPct val="90000"/>
              </a:lnSpc>
            </a:pPr>
            <a:r>
              <a:rPr lang="en-US" sz="1200" dirty="0">
                <a:latin typeface="Rockwell"/>
                <a:ea typeface="+mn-lt"/>
                <a:cs typeface="+mn-lt"/>
              </a:rPr>
              <a:t>    Leverage historical data.</a:t>
            </a:r>
            <a:endParaRPr lang="en-US" sz="1200">
              <a:latin typeface="Rockwell"/>
            </a:endParaRPr>
          </a:p>
          <a:p>
            <a:pPr>
              <a:lnSpc>
                <a:spcPct val="90000"/>
              </a:lnSpc>
            </a:pPr>
            <a:r>
              <a:rPr lang="en-US" sz="1200" dirty="0">
                <a:latin typeface="Rockwell"/>
                <a:ea typeface="+mn-lt"/>
                <a:cs typeface="+mn-lt"/>
              </a:rPr>
              <a:t>    Apply time series analysis to generate sales forecasts for the next 15 days. </a:t>
            </a:r>
          </a:p>
          <a:p>
            <a:pPr marL="0" indent="0">
              <a:lnSpc>
                <a:spcPct val="90000"/>
              </a:lnSpc>
              <a:buNone/>
            </a:pPr>
            <a:r>
              <a:rPr lang="en-US" sz="1400" b="1" dirty="0">
                <a:latin typeface="Rockwell"/>
                <a:ea typeface="+mn-lt"/>
                <a:cs typeface="+mn-lt"/>
              </a:rPr>
              <a:t>Actionable Insights and Recommendations :</a:t>
            </a:r>
            <a:endParaRPr lang="en-US" sz="1400" b="1">
              <a:latin typeface="Rockwell"/>
              <a:ea typeface="+mn-lt"/>
              <a:cs typeface="+mn-lt"/>
            </a:endParaRPr>
          </a:p>
          <a:p>
            <a:pPr>
              <a:lnSpc>
                <a:spcPct val="90000"/>
              </a:lnSpc>
            </a:pPr>
            <a:r>
              <a:rPr lang="en-US" sz="1200" dirty="0">
                <a:latin typeface="Rockwell"/>
                <a:ea typeface="+mn-lt"/>
                <a:cs typeface="+mn-lt"/>
              </a:rPr>
              <a:t>  Extract insights to drive strategic decision-making.</a:t>
            </a:r>
            <a:endParaRPr lang="en-US" sz="1200">
              <a:latin typeface="Rockwell"/>
            </a:endParaRPr>
          </a:p>
          <a:p>
            <a:pPr>
              <a:lnSpc>
                <a:spcPct val="90000"/>
              </a:lnSpc>
            </a:pPr>
            <a:r>
              <a:rPr lang="en-US" sz="1200" dirty="0">
                <a:latin typeface="Rockwell"/>
                <a:ea typeface="+mn-lt"/>
                <a:cs typeface="+mn-lt"/>
              </a:rPr>
              <a:t>   Provide actionable information supporting the supermarket's goals for growth, efficiency, and customer satisfaction.</a:t>
            </a:r>
            <a:endParaRPr lang="en-US" sz="1200" dirty="0">
              <a:latin typeface="Rockwell"/>
            </a:endParaRPr>
          </a:p>
        </p:txBody>
      </p:sp>
      <p:sp>
        <p:nvSpPr>
          <p:cNvPr id="4" name="TextBox 3">
            <a:extLst>
              <a:ext uri="{FF2B5EF4-FFF2-40B4-BE49-F238E27FC236}">
                <a16:creationId xmlns:a16="http://schemas.microsoft.com/office/drawing/2014/main" id="{5AB9A2BA-5171-7218-2BD0-624D65E346BB}"/>
              </a:ext>
            </a:extLst>
          </p:cNvPr>
          <p:cNvSpPr txBox="1"/>
          <p:nvPr/>
        </p:nvSpPr>
        <p:spPr>
          <a:xfrm>
            <a:off x="9320701" y="6657945"/>
            <a:ext cx="2871299"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4">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a:extLst>
                    <a:ext uri="{A12FA001-AC4F-418D-AE19-62706E023703}">
                      <ahyp:hlinkClr xmlns:ahyp="http://schemas.microsoft.com/office/drawing/2018/hyperlinkcolor" val="tx"/>
                    </a:ext>
                  </a:extLst>
                </a:hlinkClick>
              </a:rPr>
              <a:t>CC BY-SA-NC</a:t>
            </a:r>
            <a:r>
              <a:rPr lang="en-US" sz="700">
                <a:solidFill>
                  <a:srgbClr val="FFFFFF"/>
                </a:solidFill>
              </a:rPr>
              <a:t>.</a:t>
            </a:r>
          </a:p>
        </p:txBody>
      </p:sp>
    </p:spTree>
    <p:extLst>
      <p:ext uri="{BB962C8B-B14F-4D97-AF65-F5344CB8AC3E}">
        <p14:creationId xmlns:p14="http://schemas.microsoft.com/office/powerpoint/2010/main" val="361059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4A2F755-5219-4C4E-9378-2C80BB08D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A042B41-CFBF-4E11-965F-B1906826A8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0" name="Freeform 7">
            <a:extLst>
              <a:ext uri="{FF2B5EF4-FFF2-40B4-BE49-F238E27FC236}">
                <a16:creationId xmlns:a16="http://schemas.microsoft.com/office/drawing/2014/main" id="{ED9FFD70-7E69-43F7-BAFF-08A75B3AE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FBA8DBD3-DB15-F50B-A8A2-A8EFA396AF68}"/>
              </a:ext>
            </a:extLst>
          </p:cNvPr>
          <p:cNvSpPr>
            <a:spLocks noGrp="1"/>
          </p:cNvSpPr>
          <p:nvPr>
            <p:ph type="title"/>
          </p:nvPr>
        </p:nvSpPr>
        <p:spPr>
          <a:xfrm>
            <a:off x="648930" y="629267"/>
            <a:ext cx="9252154" cy="1016654"/>
          </a:xfrm>
        </p:spPr>
        <p:txBody>
          <a:bodyPr>
            <a:normAutofit/>
          </a:bodyPr>
          <a:lstStyle/>
          <a:p>
            <a:r>
              <a:rPr lang="en-US">
                <a:solidFill>
                  <a:srgbClr val="EBEBEB"/>
                </a:solidFill>
              </a:rPr>
              <a:t>Data Analysis </a:t>
            </a:r>
          </a:p>
        </p:txBody>
      </p:sp>
      <p:sp useBgFill="1">
        <p:nvSpPr>
          <p:cNvPr id="31" name="Freeform: Shape 30">
            <a:extLst>
              <a:ext uri="{FF2B5EF4-FFF2-40B4-BE49-F238E27FC236}">
                <a16:creationId xmlns:a16="http://schemas.microsoft.com/office/drawing/2014/main" id="{9A87AD7E-457F-4836-8DDE-FFE0F00938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pic>
        <p:nvPicPr>
          <p:cNvPr id="4" name="Picture 3" descr="A hand holding a puzzle piece&#10;&#10;Description automatically generated">
            <a:extLst>
              <a:ext uri="{FF2B5EF4-FFF2-40B4-BE49-F238E27FC236}">
                <a16:creationId xmlns:a16="http://schemas.microsoft.com/office/drawing/2014/main" id="{F5E0D70C-3089-FB20-A1C7-0B05567489AE}"/>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53484" y="3184444"/>
            <a:ext cx="3413845" cy="2389691"/>
          </a:xfrm>
          <a:prstGeom prst="rect">
            <a:avLst/>
          </a:prstGeom>
          <a:effectLst/>
        </p:spPr>
      </p:pic>
      <p:sp>
        <p:nvSpPr>
          <p:cNvPr id="3" name="Content Placeholder 2">
            <a:extLst>
              <a:ext uri="{FF2B5EF4-FFF2-40B4-BE49-F238E27FC236}">
                <a16:creationId xmlns:a16="http://schemas.microsoft.com/office/drawing/2014/main" id="{6433E8E4-D066-76D0-37CD-B94235348617}"/>
              </a:ext>
            </a:extLst>
          </p:cNvPr>
          <p:cNvSpPr>
            <a:spLocks noGrp="1"/>
          </p:cNvSpPr>
          <p:nvPr>
            <p:ph idx="1"/>
          </p:nvPr>
        </p:nvSpPr>
        <p:spPr>
          <a:xfrm>
            <a:off x="4389416" y="2548281"/>
            <a:ext cx="7154279" cy="3905823"/>
          </a:xfrm>
        </p:spPr>
        <p:txBody>
          <a:bodyPr vert="horz" lIns="91440" tIns="45720" rIns="91440" bIns="45720" rtlCol="0" anchor="t">
            <a:normAutofit lnSpcReduction="10000"/>
          </a:bodyPr>
          <a:lstStyle/>
          <a:p>
            <a:pPr>
              <a:buClr>
                <a:srgbClr val="F7F7F7"/>
              </a:buClr>
            </a:pPr>
            <a:r>
              <a:rPr lang="en-US" sz="1200" b="1" dirty="0">
                <a:ea typeface="+mj-lt"/>
                <a:cs typeface="+mj-lt"/>
              </a:rPr>
              <a:t>Sales by Segment:</a:t>
            </a:r>
            <a:endParaRPr lang="en-US" sz="1200">
              <a:ea typeface="+mj-lt"/>
              <a:cs typeface="+mj-lt"/>
            </a:endParaRPr>
          </a:p>
          <a:p>
            <a:pPr lvl="1">
              <a:buClr>
                <a:srgbClr val="F7F7F7"/>
              </a:buClr>
            </a:pPr>
            <a:r>
              <a:rPr lang="en-US" sz="1200" dirty="0">
                <a:solidFill>
                  <a:srgbClr val="0D0D0D"/>
                </a:solidFill>
                <a:ea typeface="+mj-lt"/>
                <a:cs typeface="+mj-lt"/>
              </a:rPr>
              <a:t>The sales distribution across segments shows that the Consumer segment is the highest contributor (4%), followed by Corporate (3%) and Home Office (2%). This insight can guide marketing and sales strategies tailored to each segment's preferences and behaviors.</a:t>
            </a:r>
            <a:endParaRPr lang="en-US" sz="1200">
              <a:solidFill>
                <a:srgbClr val="0D0D0D"/>
              </a:solidFill>
              <a:ea typeface="+mj-lt"/>
              <a:cs typeface="+mj-lt"/>
            </a:endParaRPr>
          </a:p>
          <a:p>
            <a:pPr>
              <a:buClr>
                <a:srgbClr val="F7F7F7"/>
              </a:buClr>
            </a:pPr>
            <a:r>
              <a:rPr lang="en-US" sz="1200" b="1" dirty="0">
                <a:ea typeface="+mj-lt"/>
                <a:cs typeface="+mj-lt"/>
              </a:rPr>
              <a:t>Sales by Region:</a:t>
            </a:r>
            <a:endParaRPr lang="en-US" sz="1200">
              <a:ea typeface="+mj-lt"/>
              <a:cs typeface="+mj-lt"/>
            </a:endParaRPr>
          </a:p>
          <a:p>
            <a:pPr lvl="1">
              <a:buClr>
                <a:srgbClr val="F7F7F7"/>
              </a:buClr>
            </a:pPr>
            <a:r>
              <a:rPr lang="en-US" sz="1200" dirty="0">
                <a:solidFill>
                  <a:srgbClr val="0D0D0D"/>
                </a:solidFill>
                <a:ea typeface="+mj-lt"/>
                <a:cs typeface="+mj-lt"/>
              </a:rPr>
              <a:t>The East region dominates with 9% of total sales. This information could prompt further exploration into what factors contribute to the East region's success and whether similar strategies can be applied to other regions.</a:t>
            </a:r>
            <a:endParaRPr lang="en-US" sz="1200">
              <a:solidFill>
                <a:srgbClr val="0D0D0D"/>
              </a:solidFill>
              <a:ea typeface="+mj-lt"/>
              <a:cs typeface="+mj-lt"/>
            </a:endParaRPr>
          </a:p>
          <a:p>
            <a:pPr>
              <a:buClr>
                <a:srgbClr val="F7F7F7"/>
              </a:buClr>
            </a:pPr>
            <a:r>
              <a:rPr lang="en-US" sz="1200" b="1" dirty="0">
                <a:ea typeface="+mj-lt"/>
                <a:cs typeface="+mj-lt"/>
              </a:rPr>
              <a:t>Sales by Payment Mode:</a:t>
            </a:r>
            <a:endParaRPr lang="en-US" sz="1200">
              <a:ea typeface="+mj-lt"/>
              <a:cs typeface="+mj-lt"/>
            </a:endParaRPr>
          </a:p>
          <a:p>
            <a:pPr lvl="1">
              <a:buClr>
                <a:srgbClr val="F7F7F7"/>
              </a:buClr>
            </a:pPr>
            <a:r>
              <a:rPr lang="en-US" sz="1200" dirty="0">
                <a:solidFill>
                  <a:srgbClr val="0D0D0D"/>
                </a:solidFill>
                <a:ea typeface="+mj-lt"/>
                <a:cs typeface="+mj-lt"/>
              </a:rPr>
              <a:t>The payment mode breakdown indicates that Cash on Delivery (COD) has a significant share (5%). This might suggest a preference for this payment method among customers and could influence payment processing strategies.</a:t>
            </a:r>
            <a:endParaRPr lang="en-US" sz="1200">
              <a:solidFill>
                <a:srgbClr val="0D0D0D"/>
              </a:solidFill>
              <a:ea typeface="+mj-lt"/>
              <a:cs typeface="+mj-lt"/>
            </a:endParaRPr>
          </a:p>
          <a:p>
            <a:pPr>
              <a:buClr>
                <a:srgbClr val="F7F7F7"/>
              </a:buClr>
            </a:pPr>
            <a:r>
              <a:rPr lang="en-US" sz="1200" b="1" dirty="0">
                <a:ea typeface="+mj-lt"/>
                <a:cs typeface="+mj-lt"/>
              </a:rPr>
              <a:t>Profit By Month:</a:t>
            </a:r>
            <a:endParaRPr lang="en-US" sz="1200">
              <a:ea typeface="+mj-lt"/>
              <a:cs typeface="+mj-lt"/>
            </a:endParaRPr>
          </a:p>
          <a:p>
            <a:pPr lvl="1">
              <a:buClr>
                <a:srgbClr val="F7F7F7"/>
              </a:buClr>
            </a:pPr>
            <a:r>
              <a:rPr lang="en-US" sz="1200" dirty="0">
                <a:solidFill>
                  <a:srgbClr val="0D0D0D"/>
                </a:solidFill>
                <a:ea typeface="+mj-lt"/>
                <a:cs typeface="+mj-lt"/>
              </a:rPr>
              <a:t>The decreasing trend in profits over the past few months (12k, 10k, 8k, 6k) raises concerns. Further investigation is needed to identify the root causes, such as rising costs, declining sales, or other external factors impacting profitability.</a:t>
            </a:r>
            <a:endParaRPr lang="en-US" sz="1200">
              <a:solidFill>
                <a:srgbClr val="0D0D0D"/>
              </a:solidFill>
              <a:ea typeface="+mj-lt"/>
              <a:cs typeface="+mj-lt"/>
            </a:endParaRPr>
          </a:p>
          <a:p>
            <a:pPr>
              <a:lnSpc>
                <a:spcPct val="90000"/>
              </a:lnSpc>
              <a:buClr>
                <a:srgbClr val="F7F7F7"/>
              </a:buClr>
            </a:pPr>
            <a:endParaRPr lang="en-US" sz="1200" b="1" dirty="0"/>
          </a:p>
        </p:txBody>
      </p:sp>
      <p:sp>
        <p:nvSpPr>
          <p:cNvPr id="5" name="TextBox 4">
            <a:extLst>
              <a:ext uri="{FF2B5EF4-FFF2-40B4-BE49-F238E27FC236}">
                <a16:creationId xmlns:a16="http://schemas.microsoft.com/office/drawing/2014/main" id="{5F539FF3-030C-EA82-940B-CD2F7F24C98A}"/>
              </a:ext>
            </a:extLst>
          </p:cNvPr>
          <p:cNvSpPr txBox="1"/>
          <p:nvPr/>
        </p:nvSpPr>
        <p:spPr>
          <a:xfrm>
            <a:off x="1337094" y="5374080"/>
            <a:ext cx="2730235"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BY-NC</a:t>
            </a:r>
            <a:r>
              <a:rPr lang="en-US" sz="700">
                <a:solidFill>
                  <a:srgbClr val="FFFFFF"/>
                </a:solidFill>
              </a:rPr>
              <a:t>.</a:t>
            </a:r>
          </a:p>
        </p:txBody>
      </p:sp>
    </p:spTree>
    <p:extLst>
      <p:ext uri="{BB962C8B-B14F-4D97-AF65-F5344CB8AC3E}">
        <p14:creationId xmlns:p14="http://schemas.microsoft.com/office/powerpoint/2010/main" val="1560178787"/>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4A2F755-5219-4C4E-9378-2C80BB08D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A042B41-CFBF-4E11-965F-B1906826A8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0" name="Freeform 7">
            <a:extLst>
              <a:ext uri="{FF2B5EF4-FFF2-40B4-BE49-F238E27FC236}">
                <a16:creationId xmlns:a16="http://schemas.microsoft.com/office/drawing/2014/main" id="{ED9FFD70-7E69-43F7-BAFF-08A75B3AE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FBA8DBD3-DB15-F50B-A8A2-A8EFA396AF68}"/>
              </a:ext>
            </a:extLst>
          </p:cNvPr>
          <p:cNvSpPr>
            <a:spLocks noGrp="1"/>
          </p:cNvSpPr>
          <p:nvPr>
            <p:ph type="title"/>
          </p:nvPr>
        </p:nvSpPr>
        <p:spPr>
          <a:xfrm>
            <a:off x="648930" y="629267"/>
            <a:ext cx="9252154" cy="1016654"/>
          </a:xfrm>
        </p:spPr>
        <p:txBody>
          <a:bodyPr>
            <a:normAutofit/>
          </a:bodyPr>
          <a:lstStyle/>
          <a:p>
            <a:r>
              <a:rPr lang="en-US">
                <a:solidFill>
                  <a:srgbClr val="EBEBEB"/>
                </a:solidFill>
              </a:rPr>
              <a:t>Data Analysis </a:t>
            </a:r>
          </a:p>
        </p:txBody>
      </p:sp>
      <p:sp useBgFill="1">
        <p:nvSpPr>
          <p:cNvPr id="31" name="Freeform: Shape 30">
            <a:extLst>
              <a:ext uri="{FF2B5EF4-FFF2-40B4-BE49-F238E27FC236}">
                <a16:creationId xmlns:a16="http://schemas.microsoft.com/office/drawing/2014/main" id="{9A87AD7E-457F-4836-8DDE-FFE0F00938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pic>
        <p:nvPicPr>
          <p:cNvPr id="4" name="Picture 3" descr="A hand holding a puzzle piece&#10;&#10;Description automatically generated">
            <a:extLst>
              <a:ext uri="{FF2B5EF4-FFF2-40B4-BE49-F238E27FC236}">
                <a16:creationId xmlns:a16="http://schemas.microsoft.com/office/drawing/2014/main" id="{F5E0D70C-3089-FB20-A1C7-0B05567489AE}"/>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53484" y="3184444"/>
            <a:ext cx="3413845" cy="2389691"/>
          </a:xfrm>
          <a:prstGeom prst="rect">
            <a:avLst/>
          </a:prstGeom>
          <a:effectLst/>
        </p:spPr>
      </p:pic>
      <p:sp>
        <p:nvSpPr>
          <p:cNvPr id="3" name="Content Placeholder 2">
            <a:extLst>
              <a:ext uri="{FF2B5EF4-FFF2-40B4-BE49-F238E27FC236}">
                <a16:creationId xmlns:a16="http://schemas.microsoft.com/office/drawing/2014/main" id="{6433E8E4-D066-76D0-37CD-B94235348617}"/>
              </a:ext>
            </a:extLst>
          </p:cNvPr>
          <p:cNvSpPr>
            <a:spLocks noGrp="1"/>
          </p:cNvSpPr>
          <p:nvPr>
            <p:ph idx="1"/>
          </p:nvPr>
        </p:nvSpPr>
        <p:spPr>
          <a:xfrm>
            <a:off x="4389416" y="2548281"/>
            <a:ext cx="7154279" cy="3967607"/>
          </a:xfrm>
        </p:spPr>
        <p:txBody>
          <a:bodyPr vert="horz" lIns="91440" tIns="45720" rIns="91440" bIns="45720" rtlCol="0" anchor="t">
            <a:noAutofit/>
          </a:bodyPr>
          <a:lstStyle/>
          <a:p>
            <a:pPr>
              <a:buClr>
                <a:srgbClr val="F7F7F7"/>
              </a:buClr>
            </a:pPr>
            <a:r>
              <a:rPr lang="en-US" sz="1200" b="1" dirty="0">
                <a:latin typeface="Century Gothic"/>
                <a:ea typeface="+mj-lt"/>
                <a:cs typeface="+mj-lt"/>
              </a:rPr>
              <a:t>Sales by Month:</a:t>
            </a:r>
            <a:endParaRPr lang="en-US" sz="1200">
              <a:latin typeface="Century Gothic"/>
            </a:endParaRPr>
          </a:p>
          <a:p>
            <a:pPr lvl="1">
              <a:buClr>
                <a:srgbClr val="F7F7F7"/>
              </a:buClr>
            </a:pPr>
            <a:r>
              <a:rPr lang="en-US" sz="1200" dirty="0">
                <a:solidFill>
                  <a:srgbClr val="0D0D0D"/>
                </a:solidFill>
                <a:latin typeface="Century Gothic"/>
                <a:ea typeface="+mj-lt"/>
                <a:cs typeface="+mj-lt"/>
              </a:rPr>
              <a:t>The information that monthly sales are consistently around 50k provides a baseline for understanding typical sales performance. Seasonal variations or deviations from this average could be explored to uncover trends or anomalies.</a:t>
            </a:r>
          </a:p>
          <a:p>
            <a:pPr>
              <a:buClr>
                <a:srgbClr val="F7F7F7"/>
              </a:buClr>
            </a:pPr>
            <a:r>
              <a:rPr lang="en-US" sz="1200" b="1" dirty="0">
                <a:latin typeface="Century Gothic"/>
                <a:ea typeface="+mj-lt"/>
                <a:cs typeface="+mj-lt"/>
              </a:rPr>
              <a:t>Sales by Ship Mode:</a:t>
            </a:r>
          </a:p>
          <a:p>
            <a:pPr lvl="1">
              <a:buClr>
                <a:srgbClr val="F7F7F7"/>
              </a:buClr>
            </a:pPr>
            <a:r>
              <a:rPr lang="en-US" sz="1200" dirty="0">
                <a:solidFill>
                  <a:srgbClr val="0D0D0D"/>
                </a:solidFill>
                <a:latin typeface="Century Gothic"/>
                <a:ea typeface="+mj-lt"/>
                <a:cs typeface="+mj-lt"/>
              </a:rPr>
              <a:t>Knowing the popularity of different shipping modes (Standard Class, First Class, Second Class, Same Day) helps in optimizing logistics and delivery strategies. It provides insights into customer preferences for shipping speed.</a:t>
            </a:r>
            <a:endParaRPr lang="en-US" sz="1200">
              <a:solidFill>
                <a:srgbClr val="0D0D0D"/>
              </a:solidFill>
              <a:latin typeface="Century Gothic"/>
              <a:ea typeface="+mj-lt"/>
              <a:cs typeface="+mj-lt"/>
            </a:endParaRPr>
          </a:p>
          <a:p>
            <a:pPr>
              <a:buClr>
                <a:srgbClr val="F7F7F7"/>
              </a:buClr>
            </a:pPr>
            <a:r>
              <a:rPr lang="en-US" sz="1200" b="1" dirty="0">
                <a:latin typeface="Century Gothic"/>
                <a:ea typeface="+mj-lt"/>
                <a:cs typeface="+mj-lt"/>
              </a:rPr>
              <a:t>Sales by Category and Subcategory:</a:t>
            </a:r>
          </a:p>
          <a:p>
            <a:pPr lvl="1">
              <a:buClr>
                <a:srgbClr val="F7F7F7"/>
              </a:buClr>
            </a:pPr>
            <a:r>
              <a:rPr lang="en-US" sz="1200" dirty="0">
                <a:solidFill>
                  <a:srgbClr val="0D0D0D"/>
                </a:solidFill>
                <a:latin typeface="Century Gothic"/>
                <a:ea typeface="+mj-lt"/>
                <a:cs typeface="+mj-lt"/>
              </a:rPr>
              <a:t>Understanding sales by category (Office, Technology, Furniture) and subcategory (Phone, Chairs, Binders) helps identify product strengths and weaknesses. This information can guide inventory management and marketing efforts.</a:t>
            </a:r>
          </a:p>
          <a:p>
            <a:pPr>
              <a:buClr>
                <a:srgbClr val="F7F7F7"/>
              </a:buClr>
            </a:pPr>
            <a:r>
              <a:rPr lang="en-US" sz="1200" b="1" dirty="0">
                <a:latin typeface="Century Gothic"/>
                <a:ea typeface="+mj-lt"/>
                <a:cs typeface="+mj-lt"/>
              </a:rPr>
              <a:t>Superstore Sales Forecast - 15 Days:</a:t>
            </a:r>
          </a:p>
          <a:p>
            <a:pPr lvl="1">
              <a:buClr>
                <a:srgbClr val="F7F7F7"/>
              </a:buClr>
            </a:pPr>
            <a:r>
              <a:rPr lang="en-US" sz="1200" dirty="0">
                <a:solidFill>
                  <a:srgbClr val="0D0D0D"/>
                </a:solidFill>
                <a:latin typeface="Century Gothic"/>
                <a:ea typeface="+mj-lt"/>
                <a:cs typeface="+mj-lt"/>
              </a:rPr>
              <a:t>The sales forecast for the next 15 days is a valuable tool for anticipating short-term trends and preparing for potential fluctuations in demand. It allows for proactive decision-making in inventory and resource allocation.</a:t>
            </a:r>
          </a:p>
          <a:p>
            <a:pPr>
              <a:lnSpc>
                <a:spcPct val="90000"/>
              </a:lnSpc>
              <a:buClr>
                <a:srgbClr val="8AD0D6"/>
              </a:buClr>
              <a:buFont typeface="Wingdings" charset="2"/>
              <a:buChar char="Ø"/>
            </a:pPr>
            <a:endParaRPr lang="en-US" sz="1400" dirty="0">
              <a:latin typeface="Rockwell"/>
            </a:endParaRPr>
          </a:p>
        </p:txBody>
      </p:sp>
      <p:sp>
        <p:nvSpPr>
          <p:cNvPr id="5" name="TextBox 4">
            <a:extLst>
              <a:ext uri="{FF2B5EF4-FFF2-40B4-BE49-F238E27FC236}">
                <a16:creationId xmlns:a16="http://schemas.microsoft.com/office/drawing/2014/main" id="{5F539FF3-030C-EA82-940B-CD2F7F24C98A}"/>
              </a:ext>
            </a:extLst>
          </p:cNvPr>
          <p:cNvSpPr txBox="1"/>
          <p:nvPr/>
        </p:nvSpPr>
        <p:spPr>
          <a:xfrm>
            <a:off x="1337094" y="5374080"/>
            <a:ext cx="2730235"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BY-NC</a:t>
            </a:r>
            <a:r>
              <a:rPr lang="en-US" sz="700">
                <a:solidFill>
                  <a:srgbClr val="FFFFFF"/>
                </a:solidFill>
              </a:rPr>
              <a:t>.</a:t>
            </a:r>
          </a:p>
        </p:txBody>
      </p:sp>
    </p:spTree>
    <p:extLst>
      <p:ext uri="{BB962C8B-B14F-4D97-AF65-F5344CB8AC3E}">
        <p14:creationId xmlns:p14="http://schemas.microsoft.com/office/powerpoint/2010/main" val="3881523017"/>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4" name="Picture 3" descr="A screenshot of a computer&#10;&#10;Description automatically generated">
            <a:extLst>
              <a:ext uri="{FF2B5EF4-FFF2-40B4-BE49-F238E27FC236}">
                <a16:creationId xmlns:a16="http://schemas.microsoft.com/office/drawing/2014/main" id="{A3868CAD-3EDA-4716-9161-E47B3D40F688}"/>
              </a:ext>
            </a:extLst>
          </p:cNvPr>
          <p:cNvPicPr>
            <a:picLocks noChangeAspect="1"/>
          </p:cNvPicPr>
          <p:nvPr/>
        </p:nvPicPr>
        <p:blipFill rotWithShape="1">
          <a:blip r:embed="rId3"/>
          <a:srcRect r="888" b="-1"/>
          <a:stretch/>
        </p:blipFill>
        <p:spPr>
          <a:xfrm>
            <a:off x="20" y="10"/>
            <a:ext cx="12191980" cy="6857990"/>
          </a:xfrm>
          <a:prstGeom prst="rect">
            <a:avLst/>
          </a:prstGeom>
        </p:spPr>
      </p:pic>
    </p:spTree>
    <p:extLst>
      <p:ext uri="{BB962C8B-B14F-4D97-AF65-F5344CB8AC3E}">
        <p14:creationId xmlns:p14="http://schemas.microsoft.com/office/powerpoint/2010/main" val="1166436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4" name="Picture 3" descr="A screenshot of a graph&#10;&#10;Description automatically generated">
            <a:extLst>
              <a:ext uri="{FF2B5EF4-FFF2-40B4-BE49-F238E27FC236}">
                <a16:creationId xmlns:a16="http://schemas.microsoft.com/office/drawing/2014/main" id="{80654BED-CEE7-2CEF-8A94-FA3754782846}"/>
              </a:ext>
            </a:extLst>
          </p:cNvPr>
          <p:cNvPicPr>
            <a:picLocks noChangeAspect="1"/>
          </p:cNvPicPr>
          <p:nvPr/>
        </p:nvPicPr>
        <p:blipFill rotWithShape="1">
          <a:blip r:embed="rId3"/>
          <a:srcRect r="888" b="-1"/>
          <a:stretch/>
        </p:blipFill>
        <p:spPr>
          <a:xfrm>
            <a:off x="20" y="10"/>
            <a:ext cx="12191980" cy="6857990"/>
          </a:xfrm>
          <a:prstGeom prst="rect">
            <a:avLst/>
          </a:prstGeom>
        </p:spPr>
      </p:pic>
    </p:spTree>
    <p:extLst>
      <p:ext uri="{BB962C8B-B14F-4D97-AF65-F5344CB8AC3E}">
        <p14:creationId xmlns:p14="http://schemas.microsoft.com/office/powerpoint/2010/main" val="196196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38D11-7DEE-15F5-52B7-CEFC51BB31D7}"/>
              </a:ext>
            </a:extLst>
          </p:cNvPr>
          <p:cNvSpPr>
            <a:spLocks noGrp="1"/>
          </p:cNvSpPr>
          <p:nvPr>
            <p:ph type="title"/>
          </p:nvPr>
        </p:nvSpPr>
        <p:spPr>
          <a:xfrm>
            <a:off x="7790541" y="1450259"/>
            <a:ext cx="3753599" cy="1442153"/>
          </a:xfrm>
        </p:spPr>
        <p:txBody>
          <a:bodyPr>
            <a:normAutofit/>
          </a:bodyPr>
          <a:lstStyle/>
          <a:p>
            <a:r>
              <a:rPr lang="en-US" sz="3600"/>
              <a:t>LEARNING</a:t>
            </a:r>
          </a:p>
        </p:txBody>
      </p:sp>
      <p:pic>
        <p:nvPicPr>
          <p:cNvPr id="4" name="Picture 3" descr="A group of people sitting at a table with laptops and drawings&#10;&#10;Description automatically generated">
            <a:extLst>
              <a:ext uri="{FF2B5EF4-FFF2-40B4-BE49-F238E27FC236}">
                <a16:creationId xmlns:a16="http://schemas.microsoft.com/office/drawing/2014/main" id="{5D9250D2-93DE-F354-C3F1-5777E86104D7}"/>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r="577" b="3"/>
          <a:stretch/>
        </p:blipFill>
        <p:spPr>
          <a:xfrm>
            <a:off x="646532" y="1447799"/>
            <a:ext cx="6493910" cy="4572001"/>
          </a:xfrm>
          <a:prstGeom prst="rect">
            <a:avLst/>
          </a:prstGeom>
          <a:effectLst>
            <a:outerShdw blurRad="50800" dist="38100" dir="5400000" algn="t" rotWithShape="0">
              <a:prstClr val="black">
                <a:alpha val="43000"/>
              </a:prstClr>
            </a:outerShdw>
          </a:effectLst>
        </p:spPr>
      </p:pic>
      <p:sp>
        <p:nvSpPr>
          <p:cNvPr id="3" name="Content Placeholder 2">
            <a:extLst>
              <a:ext uri="{FF2B5EF4-FFF2-40B4-BE49-F238E27FC236}">
                <a16:creationId xmlns:a16="http://schemas.microsoft.com/office/drawing/2014/main" id="{B64EA038-8842-C842-72DC-D804CD748FA2}"/>
              </a:ext>
            </a:extLst>
          </p:cNvPr>
          <p:cNvSpPr>
            <a:spLocks noGrp="1"/>
          </p:cNvSpPr>
          <p:nvPr>
            <p:ph idx="1"/>
          </p:nvPr>
        </p:nvSpPr>
        <p:spPr>
          <a:xfrm>
            <a:off x="7789312" y="2155926"/>
            <a:ext cx="2879717" cy="3853577"/>
          </a:xfrm>
        </p:spPr>
        <p:txBody>
          <a:bodyPr vert="horz" lIns="91440" tIns="45720" rIns="91440" bIns="45720" rtlCol="0" anchor="t">
            <a:normAutofit/>
          </a:bodyPr>
          <a:lstStyle/>
          <a:p>
            <a:r>
              <a:rPr lang="en-US" sz="1800" b="1" dirty="0">
                <a:ea typeface="+mj-lt"/>
                <a:cs typeface="+mj-lt"/>
              </a:rPr>
              <a:t>Incorporate Data analysis Techniques, specializing in time series analysis, accurate sales forecasting, and interactive dashboard </a:t>
            </a:r>
            <a:r>
              <a:rPr lang="en-US" sz="1800" b="1" err="1">
                <a:ea typeface="+mj-lt"/>
                <a:cs typeface="+mj-lt"/>
              </a:rPr>
              <a:t>creatio</a:t>
            </a:r>
            <a:r>
              <a:rPr lang="en-US" sz="1800" b="1" dirty="0">
                <a:ea typeface="+mj-lt"/>
                <a:cs typeface="+mj-lt"/>
              </a:rPr>
              <a:t>, driving business success. </a:t>
            </a:r>
            <a:endParaRPr lang="en-US" sz="1800" b="1" dirty="0"/>
          </a:p>
          <a:p>
            <a:pPr marL="0" indent="0">
              <a:buClr>
                <a:srgbClr val="8AD0D6"/>
              </a:buClr>
              <a:buNone/>
            </a:pPr>
            <a:br>
              <a:rPr lang="en-US" sz="1800" dirty="0"/>
            </a:br>
            <a:endParaRPr lang="en-US" sz="1800" b="1" dirty="0"/>
          </a:p>
          <a:p>
            <a:pPr>
              <a:buClr>
                <a:srgbClr val="8AD0D6"/>
              </a:buClr>
            </a:pPr>
            <a:endParaRPr lang="en-US" sz="1800" b="1" dirty="0"/>
          </a:p>
        </p:txBody>
      </p:sp>
      <p:sp>
        <p:nvSpPr>
          <p:cNvPr id="5" name="TextBox 4">
            <a:extLst>
              <a:ext uri="{FF2B5EF4-FFF2-40B4-BE49-F238E27FC236}">
                <a16:creationId xmlns:a16="http://schemas.microsoft.com/office/drawing/2014/main" id="{1EA142D4-6E62-6FF8-0CF7-03A7C8B0BF84}"/>
              </a:ext>
            </a:extLst>
          </p:cNvPr>
          <p:cNvSpPr txBox="1"/>
          <p:nvPr/>
        </p:nvSpPr>
        <p:spPr>
          <a:xfrm>
            <a:off x="4269143" y="5819745"/>
            <a:ext cx="2871299"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4">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a:extLst>
                    <a:ext uri="{A12FA001-AC4F-418D-AE19-62706E023703}">
                      <ahyp:hlinkClr xmlns:ahyp="http://schemas.microsoft.com/office/drawing/2018/hyperlinkcolor" val="tx"/>
                    </a:ext>
                  </a:extLst>
                </a:hlinkClick>
              </a:rPr>
              <a:t>CC BY-SA-NC</a:t>
            </a:r>
            <a:r>
              <a:rPr lang="en-US" sz="700">
                <a:solidFill>
                  <a:srgbClr val="FFFFFF"/>
                </a:solidFill>
              </a:rPr>
              <a:t>.</a:t>
            </a:r>
          </a:p>
        </p:txBody>
      </p:sp>
    </p:spTree>
    <p:extLst>
      <p:ext uri="{BB962C8B-B14F-4D97-AF65-F5344CB8AC3E}">
        <p14:creationId xmlns:p14="http://schemas.microsoft.com/office/powerpoint/2010/main" val="1638034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552CF15B-B62D-425C-826D-EDECC5BA3C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C3299DF8-AE9C-4FAD-9FFA-8EF6DD8EC6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E988BDCF-FA66-4854-A037-4AC6C70E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5C2BA59-AC11-3ECC-1C77-9609C941F7C0}"/>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1984721" y="1410505"/>
            <a:ext cx="4030844" cy="4030844"/>
          </a:xfrm>
          <a:prstGeom prst="rect">
            <a:avLst/>
          </a:prstGeom>
        </p:spPr>
      </p:pic>
      <p:sp>
        <p:nvSpPr>
          <p:cNvPr id="72" name="Rectangle 71">
            <a:extLst>
              <a:ext uri="{FF2B5EF4-FFF2-40B4-BE49-F238E27FC236}">
                <a16:creationId xmlns:a16="http://schemas.microsoft.com/office/drawing/2014/main" id="{F54F5317-715A-4856-908F-8B232EB6D1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8" name="Picture 7" descr="graph, chart, investment, growth, hand, drawing, analysis, data ...">
            <a:extLst>
              <a:ext uri="{FF2B5EF4-FFF2-40B4-BE49-F238E27FC236}">
                <a16:creationId xmlns:a16="http://schemas.microsoft.com/office/drawing/2014/main" id="{80C22D03-519F-327A-6F43-B89D2CF361BA}"/>
              </a:ext>
            </a:extLst>
          </p:cNvPr>
          <p:cNvPicPr>
            <a:picLocks noChangeAspect="1"/>
          </p:cNvPicPr>
          <p:nvPr/>
        </p:nvPicPr>
        <p:blipFill>
          <a:blip r:embed="rId5"/>
          <a:stretch>
            <a:fillRect/>
          </a:stretch>
        </p:blipFill>
        <p:spPr>
          <a:xfrm>
            <a:off x="6176435" y="2100106"/>
            <a:ext cx="4030844" cy="2690588"/>
          </a:xfrm>
          <a:prstGeom prst="rect">
            <a:avLst/>
          </a:prstGeom>
        </p:spPr>
      </p:pic>
      <p:sp>
        <p:nvSpPr>
          <p:cNvPr id="6" name="TextBox 5">
            <a:extLst>
              <a:ext uri="{FF2B5EF4-FFF2-40B4-BE49-F238E27FC236}">
                <a16:creationId xmlns:a16="http://schemas.microsoft.com/office/drawing/2014/main" id="{7FCABEBF-4B38-4104-C2AB-26076DEB858E}"/>
              </a:ext>
            </a:extLst>
          </p:cNvPr>
          <p:cNvSpPr txBox="1"/>
          <p:nvPr/>
        </p:nvSpPr>
        <p:spPr>
          <a:xfrm>
            <a:off x="3285330" y="5241294"/>
            <a:ext cx="2730235"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4">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6">
                  <a:extLst>
                    <a:ext uri="{A12FA001-AC4F-418D-AE19-62706E023703}">
                      <ahyp:hlinkClr xmlns:ahyp="http://schemas.microsoft.com/office/drawing/2018/hyperlinkcolor" val="tx"/>
                    </a:ext>
                  </a:extLst>
                </a:hlinkClick>
              </a:rPr>
              <a:t>CC BY-NC</a:t>
            </a:r>
            <a:r>
              <a:rPr lang="en-US" sz="700">
                <a:solidFill>
                  <a:srgbClr val="FFFFFF"/>
                </a:solidFill>
              </a:rPr>
              <a:t>.</a:t>
            </a:r>
          </a:p>
        </p:txBody>
      </p:sp>
    </p:spTree>
    <p:extLst>
      <p:ext uri="{BB962C8B-B14F-4D97-AF65-F5344CB8AC3E}">
        <p14:creationId xmlns:p14="http://schemas.microsoft.com/office/powerpoint/2010/main" val="3708592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Ion</vt:lpstr>
      <vt:lpstr>SUPERSTORE SALES DASHBOARD</vt:lpstr>
      <vt:lpstr>OBJECTIVE</vt:lpstr>
      <vt:lpstr>Description</vt:lpstr>
      <vt:lpstr>Data Analysis </vt:lpstr>
      <vt:lpstr>Data Analysis </vt:lpstr>
      <vt:lpstr>PowerPoint Presentation</vt:lpstr>
      <vt:lpstr>PowerPoint Presentation</vt:lpstr>
      <vt:lpstr>LEARNING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348</cp:revision>
  <dcterms:created xsi:type="dcterms:W3CDTF">2024-02-11T14:15:34Z</dcterms:created>
  <dcterms:modified xsi:type="dcterms:W3CDTF">2024-02-13T13:00:53Z</dcterms:modified>
</cp:coreProperties>
</file>