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613129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3023B-440A-4CC9-B213-EA48A63D1A7C}"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377349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3994052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167183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75377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93023B-440A-4CC9-B213-EA48A63D1A7C}" type="datetimeFigureOut">
              <a:rPr lang="en-IN" smtClean="0"/>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271269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D93023B-440A-4CC9-B213-EA48A63D1A7C}" type="datetimeFigureOut">
              <a:rPr lang="en-IN" smtClean="0"/>
              <a:t>27-01-2024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557412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325993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335408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298823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93023B-440A-4CC9-B213-EA48A63D1A7C}" type="datetimeFigureOut">
              <a:rPr lang="en-IN" smtClean="0"/>
              <a:t>27-01-2024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344248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3023B-440A-4CC9-B213-EA48A63D1A7C}"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199390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93023B-440A-4CC9-B213-EA48A63D1A7C}" type="datetimeFigureOut">
              <a:rPr lang="en-IN" smtClean="0"/>
              <a:t>27-01-2024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325684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3023B-440A-4CC9-B213-EA48A63D1A7C}" type="datetimeFigureOut">
              <a:rPr lang="en-IN" smtClean="0"/>
              <a:t>27-01-2024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2215870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3023B-440A-4CC9-B213-EA48A63D1A7C}" type="datetimeFigureOut">
              <a:rPr lang="en-IN" smtClean="0"/>
              <a:t>27-01-2024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301464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3023B-440A-4CC9-B213-EA48A63D1A7C}"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291489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93023B-440A-4CC9-B213-EA48A63D1A7C}" type="datetimeFigureOut">
              <a:rPr lang="en-IN" smtClean="0"/>
              <a:t>27-01-2024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5CDB033-6355-4937-A443-AF75B4E4A8B9}" type="slidenum">
              <a:rPr lang="en-IN" smtClean="0"/>
              <a:t>‹#›</a:t>
            </a:fld>
            <a:endParaRPr lang="en-IN"/>
          </a:p>
        </p:txBody>
      </p:sp>
    </p:spTree>
    <p:extLst>
      <p:ext uri="{BB962C8B-B14F-4D97-AF65-F5344CB8AC3E}">
        <p14:creationId xmlns:p14="http://schemas.microsoft.com/office/powerpoint/2010/main" val="238008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D93023B-440A-4CC9-B213-EA48A63D1A7C}" type="datetimeFigureOut">
              <a:rPr lang="en-IN" smtClean="0"/>
              <a:t>27-01-2024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5CDB033-6355-4937-A443-AF75B4E4A8B9}" type="slidenum">
              <a:rPr lang="en-IN" smtClean="0"/>
              <a:t>‹#›</a:t>
            </a:fld>
            <a:endParaRPr lang="en-IN"/>
          </a:p>
        </p:txBody>
      </p:sp>
    </p:spTree>
    <p:extLst>
      <p:ext uri="{BB962C8B-B14F-4D97-AF65-F5344CB8AC3E}">
        <p14:creationId xmlns:p14="http://schemas.microsoft.com/office/powerpoint/2010/main" val="5414086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23AB-B433-5046-5002-97C2D017D0C6}"/>
              </a:ext>
            </a:extLst>
          </p:cNvPr>
          <p:cNvSpPr>
            <a:spLocks noGrp="1"/>
          </p:cNvSpPr>
          <p:nvPr>
            <p:ph type="ctrTitle"/>
          </p:nvPr>
        </p:nvSpPr>
        <p:spPr>
          <a:xfrm>
            <a:off x="1683171" y="968997"/>
            <a:ext cx="8825658" cy="786902"/>
          </a:xfrm>
        </p:spPr>
        <p:txBody>
          <a:bodyPr/>
          <a:lstStyle/>
          <a:p>
            <a:r>
              <a:rPr lang="en-US" dirty="0"/>
              <a:t>Preface</a:t>
            </a:r>
            <a:endParaRPr lang="en-IN" dirty="0"/>
          </a:p>
        </p:txBody>
      </p:sp>
      <p:sp>
        <p:nvSpPr>
          <p:cNvPr id="3" name="Subtitle 2">
            <a:extLst>
              <a:ext uri="{FF2B5EF4-FFF2-40B4-BE49-F238E27FC236}">
                <a16:creationId xmlns:a16="http://schemas.microsoft.com/office/drawing/2014/main" id="{340EC4F5-36A4-F3EC-EF24-4145C0F5836F}"/>
              </a:ext>
            </a:extLst>
          </p:cNvPr>
          <p:cNvSpPr>
            <a:spLocks noGrp="1"/>
          </p:cNvSpPr>
          <p:nvPr>
            <p:ph type="subTitle" idx="1"/>
          </p:nvPr>
        </p:nvSpPr>
        <p:spPr>
          <a:xfrm>
            <a:off x="1154955" y="1988981"/>
            <a:ext cx="8825658" cy="3649819"/>
          </a:xfrm>
        </p:spPr>
        <p:txBody>
          <a:bodyPr/>
          <a:lstStyle/>
          <a:p>
            <a:r>
              <a:rPr lang="en-US" cap="none" dirty="0">
                <a:solidFill>
                  <a:schemeClr val="bg1"/>
                </a:solidFill>
              </a:rPr>
              <a:t>Hello and Welcome everyone, In this </a:t>
            </a:r>
            <a:r>
              <a:rPr lang="en-US" cap="none" dirty="0" err="1">
                <a:solidFill>
                  <a:schemeClr val="bg1"/>
                </a:solidFill>
              </a:rPr>
              <a:t>presetation</a:t>
            </a:r>
            <a:r>
              <a:rPr lang="en-US" cap="none" dirty="0">
                <a:solidFill>
                  <a:schemeClr val="bg1"/>
                </a:solidFill>
              </a:rPr>
              <a:t> I will Try to show you our company’s Sales performance for the year 2010 and 2011.</a:t>
            </a:r>
          </a:p>
          <a:p>
            <a:endParaRPr lang="en-US" cap="none" dirty="0">
              <a:solidFill>
                <a:schemeClr val="bg1"/>
              </a:solidFill>
            </a:endParaRPr>
          </a:p>
          <a:p>
            <a:r>
              <a:rPr lang="en-US" cap="none" dirty="0">
                <a:solidFill>
                  <a:schemeClr val="bg1"/>
                </a:solidFill>
              </a:rPr>
              <a:t>I truly appreciate TCS for providing me opportunity to dive into this data to gain insightful information about the Store’s performance in different countries.</a:t>
            </a:r>
          </a:p>
          <a:p>
            <a:endParaRPr lang="en-US" cap="none" dirty="0">
              <a:solidFill>
                <a:schemeClr val="bg1"/>
              </a:solidFill>
            </a:endParaRPr>
          </a:p>
          <a:p>
            <a:r>
              <a:rPr lang="en-US" cap="none" dirty="0">
                <a:solidFill>
                  <a:schemeClr val="bg1"/>
                </a:solidFill>
              </a:rPr>
              <a:t>Thank you also for the explaining each step and providing with necessary resources to accomplish each task.  These all together provide proper direction to work and successfully make this internship happen.</a:t>
            </a:r>
          </a:p>
          <a:p>
            <a:endParaRPr lang="en-IN" cap="none" dirty="0">
              <a:solidFill>
                <a:schemeClr val="bg1"/>
              </a:solidFill>
            </a:endParaRPr>
          </a:p>
        </p:txBody>
      </p:sp>
    </p:spTree>
    <p:extLst>
      <p:ext uri="{BB962C8B-B14F-4D97-AF65-F5344CB8AC3E}">
        <p14:creationId xmlns:p14="http://schemas.microsoft.com/office/powerpoint/2010/main" val="343456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F29F-37CA-0F75-C965-B6CBF32CE91D}"/>
              </a:ext>
            </a:extLst>
          </p:cNvPr>
          <p:cNvSpPr>
            <a:spLocks noGrp="1"/>
          </p:cNvSpPr>
          <p:nvPr>
            <p:ph type="title"/>
          </p:nvPr>
        </p:nvSpPr>
        <p:spPr/>
        <p:txBody>
          <a:bodyPr/>
          <a:lstStyle/>
          <a:p>
            <a:r>
              <a:rPr lang="en-US" dirty="0"/>
              <a:t>Thought Process</a:t>
            </a:r>
            <a:endParaRPr lang="en-IN" dirty="0"/>
          </a:p>
        </p:txBody>
      </p:sp>
      <p:sp>
        <p:nvSpPr>
          <p:cNvPr id="3" name="Content Placeholder 2">
            <a:extLst>
              <a:ext uri="{FF2B5EF4-FFF2-40B4-BE49-F238E27FC236}">
                <a16:creationId xmlns:a16="http://schemas.microsoft.com/office/drawing/2014/main" id="{F244AE2C-8041-EA1A-FE53-D830C1B13A49}"/>
              </a:ext>
            </a:extLst>
          </p:cNvPr>
          <p:cNvSpPr>
            <a:spLocks noGrp="1"/>
          </p:cNvSpPr>
          <p:nvPr>
            <p:ph idx="1"/>
          </p:nvPr>
        </p:nvSpPr>
        <p:spPr/>
        <p:txBody>
          <a:bodyPr/>
          <a:lstStyle/>
          <a:p>
            <a:r>
              <a:rPr lang="en-US" dirty="0"/>
              <a:t>I assure you that I took all the necessary steps to ensure that this Insights are based on accurate and correct data analysis.</a:t>
            </a:r>
          </a:p>
          <a:p>
            <a:endParaRPr lang="en-US" dirty="0"/>
          </a:p>
          <a:p>
            <a:r>
              <a:rPr lang="en-US" dirty="0"/>
              <a:t>I cleaned and filtered data by removing negative or unwanted values for visualization process.</a:t>
            </a:r>
          </a:p>
          <a:p>
            <a:endParaRPr lang="en-IN" dirty="0"/>
          </a:p>
        </p:txBody>
      </p:sp>
    </p:spTree>
    <p:extLst>
      <p:ext uri="{BB962C8B-B14F-4D97-AF65-F5344CB8AC3E}">
        <p14:creationId xmlns:p14="http://schemas.microsoft.com/office/powerpoint/2010/main" val="189922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36A3-2362-C40C-E0C7-A8C79DCF2BC3}"/>
              </a:ext>
            </a:extLst>
          </p:cNvPr>
          <p:cNvSpPr>
            <a:spLocks noGrp="1"/>
          </p:cNvSpPr>
          <p:nvPr>
            <p:ph type="title"/>
          </p:nvPr>
        </p:nvSpPr>
        <p:spPr>
          <a:xfrm>
            <a:off x="519953" y="3082114"/>
            <a:ext cx="4536140" cy="1446803"/>
          </a:xfrm>
        </p:spPr>
        <p:txBody>
          <a:bodyPr/>
          <a:lstStyle/>
          <a:p>
            <a:r>
              <a:rPr lang="en-US" sz="2000" dirty="0">
                <a:solidFill>
                  <a:schemeClr val="tx2"/>
                </a:solidFill>
              </a:rPr>
              <a:t>For 8 months sale was stable for the year of 2011</a:t>
            </a:r>
            <a:br>
              <a:rPr lang="en-US" sz="2000" dirty="0">
                <a:solidFill>
                  <a:schemeClr val="tx2"/>
                </a:solidFill>
              </a:rPr>
            </a:br>
            <a:br>
              <a:rPr lang="en-US" sz="2000" dirty="0">
                <a:solidFill>
                  <a:schemeClr val="tx2"/>
                </a:solidFill>
              </a:rPr>
            </a:br>
            <a:r>
              <a:rPr lang="en-US" sz="2000" dirty="0">
                <a:solidFill>
                  <a:schemeClr val="tx2"/>
                </a:solidFill>
              </a:rPr>
              <a:t>from month of September there was boost in revenue</a:t>
            </a:r>
            <a:br>
              <a:rPr lang="en-US" sz="2000" dirty="0">
                <a:solidFill>
                  <a:schemeClr val="tx2"/>
                </a:solidFill>
              </a:rPr>
            </a:br>
            <a:br>
              <a:rPr lang="en-US" sz="2000" dirty="0">
                <a:solidFill>
                  <a:schemeClr val="tx2"/>
                </a:solidFill>
              </a:rPr>
            </a:br>
            <a:r>
              <a:rPr lang="en-US" sz="2000" dirty="0">
                <a:solidFill>
                  <a:schemeClr val="tx2"/>
                </a:solidFill>
              </a:rPr>
              <a:t>The revenue fluctuation from august to December demonstrates how </a:t>
            </a:r>
            <a:r>
              <a:rPr lang="en-US" sz="2000" dirty="0" err="1">
                <a:solidFill>
                  <a:schemeClr val="tx2"/>
                </a:solidFill>
              </a:rPr>
              <a:t>seson</a:t>
            </a:r>
            <a:r>
              <a:rPr lang="en-US" sz="2000" dirty="0">
                <a:solidFill>
                  <a:schemeClr val="tx2"/>
                </a:solidFill>
              </a:rPr>
              <a:t> effects sales.</a:t>
            </a:r>
            <a:endParaRPr lang="en-IN" sz="2000" dirty="0">
              <a:solidFill>
                <a:schemeClr val="tx2"/>
              </a:solidFill>
            </a:endParaRPr>
          </a:p>
        </p:txBody>
      </p:sp>
      <p:pic>
        <p:nvPicPr>
          <p:cNvPr id="5" name="Content Placeholder 4">
            <a:extLst>
              <a:ext uri="{FF2B5EF4-FFF2-40B4-BE49-F238E27FC236}">
                <a16:creationId xmlns:a16="http://schemas.microsoft.com/office/drawing/2014/main" id="{64BA9954-8ED2-4A1A-5E4D-F8DD18827D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49" t="30504" r="22281" b="6466"/>
          <a:stretch/>
        </p:blipFill>
        <p:spPr>
          <a:xfrm>
            <a:off x="5325034" y="1925045"/>
            <a:ext cx="6158753" cy="4413003"/>
          </a:xfrm>
          <a:effectLst>
            <a:softEdge rad="31750"/>
          </a:effectLst>
        </p:spPr>
      </p:pic>
      <p:sp>
        <p:nvSpPr>
          <p:cNvPr id="6" name="TextBox 5">
            <a:extLst>
              <a:ext uri="{FF2B5EF4-FFF2-40B4-BE49-F238E27FC236}">
                <a16:creationId xmlns:a16="http://schemas.microsoft.com/office/drawing/2014/main" id="{52704D81-4DD5-4AAC-609E-9CEAAE10AB81}"/>
              </a:ext>
            </a:extLst>
          </p:cNvPr>
          <p:cNvSpPr txBox="1"/>
          <p:nvPr/>
        </p:nvSpPr>
        <p:spPr>
          <a:xfrm>
            <a:off x="2187388" y="987345"/>
            <a:ext cx="8373035" cy="461665"/>
          </a:xfrm>
          <a:prstGeom prst="rect">
            <a:avLst/>
          </a:prstGeom>
          <a:noFill/>
          <a:ln>
            <a:noFill/>
          </a:ln>
        </p:spPr>
        <p:txBody>
          <a:bodyPr wrap="square" rtlCol="0">
            <a:spAutoFit/>
          </a:bodyPr>
          <a:lstStyle/>
          <a:p>
            <a:r>
              <a:rPr lang="en-US" sz="2400" dirty="0">
                <a:solidFill>
                  <a:schemeClr val="bg1"/>
                </a:solidFill>
              </a:rPr>
              <a:t>Revenue Distribution By Month for the Year of 2011</a:t>
            </a:r>
            <a:endParaRPr lang="en-IN" sz="2400" dirty="0">
              <a:solidFill>
                <a:schemeClr val="bg1"/>
              </a:solidFill>
            </a:endParaRPr>
          </a:p>
        </p:txBody>
      </p:sp>
    </p:spTree>
    <p:extLst>
      <p:ext uri="{BB962C8B-B14F-4D97-AF65-F5344CB8AC3E}">
        <p14:creationId xmlns:p14="http://schemas.microsoft.com/office/powerpoint/2010/main" val="147873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0325-9BC0-3A2F-29E9-E2C9A21196BC}"/>
              </a:ext>
            </a:extLst>
          </p:cNvPr>
          <p:cNvSpPr>
            <a:spLocks noGrp="1"/>
          </p:cNvSpPr>
          <p:nvPr>
            <p:ph type="title"/>
          </p:nvPr>
        </p:nvSpPr>
        <p:spPr>
          <a:xfrm>
            <a:off x="1872130" y="781178"/>
            <a:ext cx="8761413" cy="706964"/>
          </a:xfrm>
        </p:spPr>
        <p:txBody>
          <a:bodyPr/>
          <a:lstStyle/>
          <a:p>
            <a:r>
              <a:rPr lang="en-US" sz="2000" dirty="0">
                <a:latin typeface="+mn-lt"/>
              </a:rPr>
              <a:t>Top 10 Countries revenue production and quantity</a:t>
            </a:r>
            <a:endParaRPr lang="en-IN" sz="2000" dirty="0">
              <a:latin typeface="+mn-lt"/>
            </a:endParaRPr>
          </a:p>
        </p:txBody>
      </p:sp>
      <p:pic>
        <p:nvPicPr>
          <p:cNvPr id="5" name="Content Placeholder 4">
            <a:extLst>
              <a:ext uri="{FF2B5EF4-FFF2-40B4-BE49-F238E27FC236}">
                <a16:creationId xmlns:a16="http://schemas.microsoft.com/office/drawing/2014/main" id="{6F23D2DF-6357-A3A8-FF5F-F2B41996B2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811" t="30296" r="17145" b="6794"/>
          <a:stretch/>
        </p:blipFill>
        <p:spPr>
          <a:xfrm>
            <a:off x="5602942" y="1891554"/>
            <a:ext cx="5970494" cy="4303058"/>
          </a:xfrm>
          <a:effectLst>
            <a:softEdge rad="31750"/>
          </a:effectLst>
        </p:spPr>
      </p:pic>
      <p:sp>
        <p:nvSpPr>
          <p:cNvPr id="6" name="TextBox 5">
            <a:extLst>
              <a:ext uri="{FF2B5EF4-FFF2-40B4-BE49-F238E27FC236}">
                <a16:creationId xmlns:a16="http://schemas.microsoft.com/office/drawing/2014/main" id="{60C265F0-39E0-0696-4DF6-4ED417CEABEB}"/>
              </a:ext>
            </a:extLst>
          </p:cNvPr>
          <p:cNvSpPr txBox="1"/>
          <p:nvPr/>
        </p:nvSpPr>
        <p:spPr>
          <a:xfrm>
            <a:off x="941295" y="2334923"/>
            <a:ext cx="4159623" cy="3416320"/>
          </a:xfrm>
          <a:prstGeom prst="rect">
            <a:avLst/>
          </a:prstGeom>
          <a:noFill/>
          <a:ln>
            <a:noFill/>
          </a:ln>
        </p:spPr>
        <p:txBody>
          <a:bodyPr wrap="square" rtlCol="0">
            <a:spAutoFit/>
          </a:bodyPr>
          <a:lstStyle/>
          <a:p>
            <a:r>
              <a:rPr lang="en-US" dirty="0">
                <a:solidFill>
                  <a:schemeClr val="tx2"/>
                </a:solidFill>
              </a:rPr>
              <a:t>This chart represent the Top 10 </a:t>
            </a:r>
            <a:r>
              <a:rPr lang="en-US" sz="1800" dirty="0">
                <a:solidFill>
                  <a:schemeClr val="tx2"/>
                </a:solidFill>
              </a:rPr>
              <a:t>Countries in terms of  revenue production and quantity.</a:t>
            </a:r>
          </a:p>
          <a:p>
            <a:endParaRPr lang="en-US" dirty="0">
              <a:solidFill>
                <a:schemeClr val="tx2"/>
              </a:solidFill>
            </a:endParaRPr>
          </a:p>
          <a:p>
            <a:r>
              <a:rPr lang="en-US" dirty="0">
                <a:solidFill>
                  <a:schemeClr val="tx2"/>
                </a:solidFill>
              </a:rPr>
              <a:t>These countries are showing high Purchasing power as there no </a:t>
            </a:r>
            <a:r>
              <a:rPr lang="en-US" dirty="0" err="1">
                <a:solidFill>
                  <a:schemeClr val="tx2"/>
                </a:solidFill>
              </a:rPr>
              <a:t>mjor</a:t>
            </a:r>
            <a:r>
              <a:rPr lang="en-US" dirty="0">
                <a:solidFill>
                  <a:schemeClr val="tx2"/>
                </a:solidFill>
              </a:rPr>
              <a:t> difference is seen in </a:t>
            </a:r>
            <a:r>
              <a:rPr lang="en-US" dirty="0" err="1">
                <a:solidFill>
                  <a:schemeClr val="tx2"/>
                </a:solidFill>
              </a:rPr>
              <a:t>saling</a:t>
            </a:r>
            <a:r>
              <a:rPr lang="en-US" dirty="0">
                <a:solidFill>
                  <a:schemeClr val="tx2"/>
                </a:solidFill>
              </a:rPr>
              <a:t> process.</a:t>
            </a:r>
          </a:p>
          <a:p>
            <a:endParaRPr lang="en-US" dirty="0">
              <a:solidFill>
                <a:schemeClr val="tx2"/>
              </a:solidFill>
            </a:endParaRPr>
          </a:p>
          <a:p>
            <a:r>
              <a:rPr lang="en-US" dirty="0">
                <a:solidFill>
                  <a:schemeClr val="tx2"/>
                </a:solidFill>
              </a:rPr>
              <a:t>These countries are region where revenue production is more and company can focus on these region to boost up revenue.</a:t>
            </a:r>
            <a:endParaRPr lang="en-IN" dirty="0">
              <a:solidFill>
                <a:schemeClr val="tx2"/>
              </a:solidFill>
            </a:endParaRPr>
          </a:p>
        </p:txBody>
      </p:sp>
    </p:spTree>
    <p:extLst>
      <p:ext uri="{BB962C8B-B14F-4D97-AF65-F5344CB8AC3E}">
        <p14:creationId xmlns:p14="http://schemas.microsoft.com/office/powerpoint/2010/main" val="115079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CB941-8B6A-E9BB-76B9-1C87081CC63A}"/>
              </a:ext>
            </a:extLst>
          </p:cNvPr>
          <p:cNvSpPr>
            <a:spLocks noGrp="1"/>
          </p:cNvSpPr>
          <p:nvPr>
            <p:ph type="title"/>
          </p:nvPr>
        </p:nvSpPr>
        <p:spPr>
          <a:xfrm>
            <a:off x="2589307" y="919507"/>
            <a:ext cx="8761413" cy="706964"/>
          </a:xfrm>
        </p:spPr>
        <p:txBody>
          <a:bodyPr/>
          <a:lstStyle/>
          <a:p>
            <a:r>
              <a:rPr lang="en-US" sz="2000" dirty="0">
                <a:latin typeface="+mn-lt"/>
              </a:rPr>
              <a:t>Top 10 Customers by Revenue</a:t>
            </a:r>
            <a:endParaRPr lang="en-IN" sz="2000" dirty="0">
              <a:latin typeface="+mn-lt"/>
            </a:endParaRPr>
          </a:p>
        </p:txBody>
      </p:sp>
      <p:pic>
        <p:nvPicPr>
          <p:cNvPr id="5" name="Content Placeholder 4">
            <a:extLst>
              <a:ext uri="{FF2B5EF4-FFF2-40B4-BE49-F238E27FC236}">
                <a16:creationId xmlns:a16="http://schemas.microsoft.com/office/drawing/2014/main" id="{08310F23-B744-EF98-B783-435DD6836BE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038" t="30104" r="11899" b="27422"/>
          <a:stretch/>
        </p:blipFill>
        <p:spPr>
          <a:xfrm>
            <a:off x="4975412" y="1855693"/>
            <a:ext cx="6633882" cy="3944471"/>
          </a:xfrm>
          <a:effectLst>
            <a:softEdge rad="31750"/>
          </a:effectLst>
        </p:spPr>
      </p:pic>
      <p:sp>
        <p:nvSpPr>
          <p:cNvPr id="7" name="TextBox 6">
            <a:extLst>
              <a:ext uri="{FF2B5EF4-FFF2-40B4-BE49-F238E27FC236}">
                <a16:creationId xmlns:a16="http://schemas.microsoft.com/office/drawing/2014/main" id="{F0CA2247-BC5A-85F9-2D63-BF17573BD961}"/>
              </a:ext>
            </a:extLst>
          </p:cNvPr>
          <p:cNvSpPr txBox="1"/>
          <p:nvPr/>
        </p:nvSpPr>
        <p:spPr>
          <a:xfrm>
            <a:off x="842682" y="2277035"/>
            <a:ext cx="3774142" cy="3416320"/>
          </a:xfrm>
          <a:prstGeom prst="rect">
            <a:avLst/>
          </a:prstGeom>
          <a:noFill/>
          <a:ln>
            <a:noFill/>
          </a:ln>
        </p:spPr>
        <p:txBody>
          <a:bodyPr wrap="square" rtlCol="0">
            <a:spAutoFit/>
          </a:bodyPr>
          <a:lstStyle/>
          <a:p>
            <a:r>
              <a:rPr lang="en-US" dirty="0">
                <a:solidFill>
                  <a:schemeClr val="tx2"/>
                </a:solidFill>
              </a:rPr>
              <a:t>This chart represent the Top 10 </a:t>
            </a:r>
            <a:r>
              <a:rPr lang="en-US" sz="1800" dirty="0">
                <a:solidFill>
                  <a:schemeClr val="tx2"/>
                </a:solidFill>
              </a:rPr>
              <a:t>Customers in terms of  revenue production.</a:t>
            </a:r>
          </a:p>
          <a:p>
            <a:endParaRPr lang="en-US" dirty="0">
              <a:solidFill>
                <a:schemeClr val="tx2"/>
              </a:solidFill>
            </a:endParaRPr>
          </a:p>
          <a:p>
            <a:r>
              <a:rPr lang="en-US" dirty="0">
                <a:solidFill>
                  <a:schemeClr val="tx2"/>
                </a:solidFill>
              </a:rPr>
              <a:t>The average difference in revenue is 15.38 percent.</a:t>
            </a:r>
          </a:p>
          <a:p>
            <a:endParaRPr lang="en-US" dirty="0">
              <a:solidFill>
                <a:schemeClr val="tx2"/>
              </a:solidFill>
            </a:endParaRPr>
          </a:p>
          <a:p>
            <a:r>
              <a:rPr lang="en-US" dirty="0">
                <a:solidFill>
                  <a:schemeClr val="tx2"/>
                </a:solidFill>
              </a:rPr>
              <a:t>It will be good if company try to maintain good relation with these customers by gaining customer loyalty that will help to increase revenue.</a:t>
            </a:r>
            <a:endParaRPr lang="en-IN" dirty="0"/>
          </a:p>
        </p:txBody>
      </p:sp>
    </p:spTree>
    <p:extLst>
      <p:ext uri="{BB962C8B-B14F-4D97-AF65-F5344CB8AC3E}">
        <p14:creationId xmlns:p14="http://schemas.microsoft.com/office/powerpoint/2010/main" val="320115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BC8A-087A-CDA7-0DDA-AA2F18B525F8}"/>
              </a:ext>
            </a:extLst>
          </p:cNvPr>
          <p:cNvSpPr>
            <a:spLocks noGrp="1"/>
          </p:cNvSpPr>
          <p:nvPr>
            <p:ph type="title"/>
          </p:nvPr>
        </p:nvSpPr>
        <p:spPr>
          <a:xfrm>
            <a:off x="1612153" y="784662"/>
            <a:ext cx="8761413" cy="706964"/>
          </a:xfrm>
        </p:spPr>
        <p:txBody>
          <a:bodyPr/>
          <a:lstStyle/>
          <a:p>
            <a:r>
              <a:rPr lang="en-US" sz="2000" dirty="0">
                <a:latin typeface="+mn-lt"/>
              </a:rPr>
              <a:t>Revenue Production By countries</a:t>
            </a:r>
            <a:endParaRPr lang="en-IN" sz="2000" dirty="0">
              <a:latin typeface="+mn-lt"/>
            </a:endParaRPr>
          </a:p>
        </p:txBody>
      </p:sp>
      <p:pic>
        <p:nvPicPr>
          <p:cNvPr id="5" name="Content Placeholder 4">
            <a:extLst>
              <a:ext uri="{FF2B5EF4-FFF2-40B4-BE49-F238E27FC236}">
                <a16:creationId xmlns:a16="http://schemas.microsoft.com/office/drawing/2014/main" id="{8D07104E-328E-9A96-9BC5-A59E6465CD2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036" t="14240" r="23481" b="2560"/>
          <a:stretch/>
        </p:blipFill>
        <p:spPr>
          <a:xfrm>
            <a:off x="4561543" y="1491626"/>
            <a:ext cx="7056717" cy="4661647"/>
          </a:xfrm>
          <a:effectLst>
            <a:softEdge rad="31750"/>
          </a:effectLst>
        </p:spPr>
      </p:pic>
      <p:sp>
        <p:nvSpPr>
          <p:cNvPr id="6" name="TextBox 5">
            <a:extLst>
              <a:ext uri="{FF2B5EF4-FFF2-40B4-BE49-F238E27FC236}">
                <a16:creationId xmlns:a16="http://schemas.microsoft.com/office/drawing/2014/main" id="{8474118B-ADD9-A539-B143-B7857B407532}"/>
              </a:ext>
            </a:extLst>
          </p:cNvPr>
          <p:cNvSpPr txBox="1"/>
          <p:nvPr/>
        </p:nvSpPr>
        <p:spPr>
          <a:xfrm>
            <a:off x="672353" y="2294965"/>
            <a:ext cx="3630706" cy="4524315"/>
          </a:xfrm>
          <a:prstGeom prst="rect">
            <a:avLst/>
          </a:prstGeom>
          <a:noFill/>
          <a:ln>
            <a:noFill/>
          </a:ln>
        </p:spPr>
        <p:txBody>
          <a:bodyPr wrap="square" rtlCol="0">
            <a:spAutoFit/>
          </a:bodyPr>
          <a:lstStyle/>
          <a:p>
            <a:r>
              <a:rPr lang="en-US" dirty="0">
                <a:solidFill>
                  <a:schemeClr val="tx2"/>
                </a:solidFill>
              </a:rPr>
              <a:t>This  Map Chart represent Revenue Production by different Countries.</a:t>
            </a:r>
          </a:p>
          <a:p>
            <a:endParaRPr lang="en-US" dirty="0">
              <a:solidFill>
                <a:schemeClr val="tx2"/>
              </a:solidFill>
            </a:endParaRPr>
          </a:p>
          <a:p>
            <a:r>
              <a:rPr lang="en-US" dirty="0">
                <a:solidFill>
                  <a:schemeClr val="tx2"/>
                </a:solidFill>
              </a:rPr>
              <a:t>This also shows most of sale of products in European region and with small number in American and Asian  region along with Russia.</a:t>
            </a:r>
          </a:p>
          <a:p>
            <a:endParaRPr lang="en-US" dirty="0">
              <a:solidFill>
                <a:schemeClr val="tx2"/>
              </a:solidFill>
            </a:endParaRPr>
          </a:p>
          <a:p>
            <a:r>
              <a:rPr lang="en-US" dirty="0">
                <a:solidFill>
                  <a:schemeClr val="tx2"/>
                </a:solidFill>
              </a:rPr>
              <a:t>Company can focus more on European region .</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2675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1078-573D-F1DC-F234-AF736ED8B1F1}"/>
              </a:ext>
            </a:extLst>
          </p:cNvPr>
          <p:cNvSpPr>
            <a:spLocks noGrp="1"/>
          </p:cNvSpPr>
          <p:nvPr>
            <p:ph type="title"/>
          </p:nvPr>
        </p:nvSpPr>
        <p:spPr/>
        <p:txBody>
          <a:bodyPr/>
          <a:lstStyle/>
          <a:p>
            <a:r>
              <a:rPr lang="en-US" dirty="0" err="1"/>
              <a:t>Exhoration</a:t>
            </a:r>
            <a:endParaRPr lang="en-IN" dirty="0"/>
          </a:p>
        </p:txBody>
      </p:sp>
      <p:sp>
        <p:nvSpPr>
          <p:cNvPr id="3" name="Content Placeholder 2">
            <a:extLst>
              <a:ext uri="{FF2B5EF4-FFF2-40B4-BE49-F238E27FC236}">
                <a16:creationId xmlns:a16="http://schemas.microsoft.com/office/drawing/2014/main" id="{12EBCE79-B3F4-E8C4-F8B6-41FACF2143E0}"/>
              </a:ext>
            </a:extLst>
          </p:cNvPr>
          <p:cNvSpPr>
            <a:spLocks noGrp="1"/>
          </p:cNvSpPr>
          <p:nvPr>
            <p:ph idx="1"/>
          </p:nvPr>
        </p:nvSpPr>
        <p:spPr>
          <a:xfrm>
            <a:off x="769472" y="2576606"/>
            <a:ext cx="10579846" cy="3416300"/>
          </a:xfrm>
        </p:spPr>
        <p:txBody>
          <a:bodyPr>
            <a:normAutofit/>
          </a:bodyPr>
          <a:lstStyle/>
          <a:p>
            <a:r>
              <a:rPr lang="en-US" dirty="0">
                <a:solidFill>
                  <a:schemeClr val="tx2"/>
                </a:solidFill>
              </a:rPr>
              <a:t>The company should come up with different strategies that aim at advertising seasonal products to maximize the sale which will be indeed beneficial for company itself.</a:t>
            </a:r>
          </a:p>
          <a:p>
            <a:r>
              <a:rPr lang="en-IN" dirty="0">
                <a:solidFill>
                  <a:schemeClr val="tx2"/>
                </a:solidFill>
              </a:rPr>
              <a:t>The company should dig deeper into analysis for which product there is more demand in market during all season.</a:t>
            </a:r>
          </a:p>
          <a:p>
            <a:r>
              <a:rPr lang="en-IN" dirty="0">
                <a:solidFill>
                  <a:schemeClr val="tx2"/>
                </a:solidFill>
              </a:rPr>
              <a:t>The company should try to build good relations with customers who play important role for companies revenue production.</a:t>
            </a:r>
          </a:p>
          <a:p>
            <a:r>
              <a:rPr lang="en-IN" dirty="0">
                <a:solidFill>
                  <a:schemeClr val="tx2"/>
                </a:solidFill>
              </a:rPr>
              <a:t>The deeper analysis for each region </a:t>
            </a:r>
            <a:r>
              <a:rPr lang="en-IN" dirty="0" err="1">
                <a:solidFill>
                  <a:schemeClr val="tx2"/>
                </a:solidFill>
              </a:rPr>
              <a:t>i.e</a:t>
            </a:r>
            <a:r>
              <a:rPr lang="en-IN" dirty="0">
                <a:solidFill>
                  <a:schemeClr val="tx2"/>
                </a:solidFill>
              </a:rPr>
              <a:t>  by </a:t>
            </a:r>
            <a:r>
              <a:rPr lang="en-IN" dirty="0" err="1">
                <a:solidFill>
                  <a:schemeClr val="tx2"/>
                </a:solidFill>
              </a:rPr>
              <a:t>analyizing</a:t>
            </a:r>
            <a:r>
              <a:rPr lang="en-IN" dirty="0">
                <a:solidFill>
                  <a:schemeClr val="tx2"/>
                </a:solidFill>
              </a:rPr>
              <a:t> which product is most </a:t>
            </a:r>
            <a:r>
              <a:rPr lang="en-IN" dirty="0" err="1">
                <a:solidFill>
                  <a:schemeClr val="tx2"/>
                </a:solidFill>
              </a:rPr>
              <a:t>selled</a:t>
            </a:r>
            <a:r>
              <a:rPr lang="en-IN" dirty="0">
                <a:solidFill>
                  <a:schemeClr val="tx2"/>
                </a:solidFill>
              </a:rPr>
              <a:t> in which region</a:t>
            </a:r>
          </a:p>
          <a:p>
            <a:r>
              <a:rPr lang="en-IN" dirty="0">
                <a:solidFill>
                  <a:schemeClr val="tx2"/>
                </a:solidFill>
              </a:rPr>
              <a:t>The European market is one of the biggest boost to companies revenue production and company should aim at strategies that will increase its marketing position in region.</a:t>
            </a:r>
            <a:endParaRPr lang="en-US" dirty="0">
              <a:solidFill>
                <a:schemeClr val="tx2"/>
              </a:solidFill>
            </a:endParaRPr>
          </a:p>
        </p:txBody>
      </p:sp>
    </p:spTree>
    <p:extLst>
      <p:ext uri="{BB962C8B-B14F-4D97-AF65-F5344CB8AC3E}">
        <p14:creationId xmlns:p14="http://schemas.microsoft.com/office/powerpoint/2010/main" val="11974304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TotalTime>
  <Words>444</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Preface</vt:lpstr>
      <vt:lpstr>Thought Process</vt:lpstr>
      <vt:lpstr>For 8 months sale was stable for the year of 2011  from month of September there was boost in revenue  The revenue fluctuation from august to December demonstrates how seson effects sales.</vt:lpstr>
      <vt:lpstr>Top 10 Countries revenue production and quantity</vt:lpstr>
      <vt:lpstr>Top 10 Customers by Revenue</vt:lpstr>
      <vt:lpstr>Revenue Production By countries</vt:lpstr>
      <vt:lpstr>Exhoration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Preface</dc:title>
  <dc:creator>chetna dadwal</dc:creator>
  <cp:lastModifiedBy>chetna dadwal</cp:lastModifiedBy>
  <cp:revision>2</cp:revision>
  <dcterms:created xsi:type="dcterms:W3CDTF">2024-01-27T10:38:01Z</dcterms:created>
  <dcterms:modified xsi:type="dcterms:W3CDTF">2024-01-27T11:19:38Z</dcterms:modified>
</cp:coreProperties>
</file>