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80" r:id="rId23"/>
    <p:sldId id="279" r:id="rId24"/>
    <p:sldId id="281"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shika Saxena" userId="6700c023064ee957" providerId="LiveId" clId="{EE299228-CB79-4C45-A05D-D5A9C1E1C44E}"/>
    <pc:docChg chg="modSld">
      <pc:chgData name="Vanshika Saxena" userId="6700c023064ee957" providerId="LiveId" clId="{EE299228-CB79-4C45-A05D-D5A9C1E1C44E}" dt="2023-06-14T04:24:56.926" v="0" actId="20577"/>
      <pc:docMkLst>
        <pc:docMk/>
      </pc:docMkLst>
      <pc:sldChg chg="modSp mod">
        <pc:chgData name="Vanshika Saxena" userId="6700c023064ee957" providerId="LiveId" clId="{EE299228-CB79-4C45-A05D-D5A9C1E1C44E}" dt="2023-06-14T04:24:56.926" v="0" actId="20577"/>
        <pc:sldMkLst>
          <pc:docMk/>
          <pc:sldMk cId="1531989495" sldId="256"/>
        </pc:sldMkLst>
        <pc:spChg chg="mod">
          <ac:chgData name="Vanshika Saxena" userId="6700c023064ee957" providerId="LiveId" clId="{EE299228-CB79-4C45-A05D-D5A9C1E1C44E}" dt="2023-06-14T04:24:56.926" v="0" actId="20577"/>
          <ac:spMkLst>
            <pc:docMk/>
            <pc:sldMk cId="1531989495" sldId="256"/>
            <ac:spMk id="3" creationId="{35EF66A6-72AC-4ACA-B7F3-E2F5F5F8E868}"/>
          </ac:spMkLst>
        </pc:spChg>
      </pc:sldChg>
    </pc:docChg>
  </pc:docChgLst>
  <pc:docChgLst>
    <pc:chgData name="Vanshika Saxena" userId="6700c023064ee957" providerId="LiveId" clId="{875153E9-512C-4383-B030-62AEFB4C1F57}"/>
    <pc:docChg chg="modSld">
      <pc:chgData name="Vanshika Saxena" userId="6700c023064ee957" providerId="LiveId" clId="{875153E9-512C-4383-B030-62AEFB4C1F57}" dt="2022-10-28T06:33:36.204" v="1" actId="1076"/>
      <pc:docMkLst>
        <pc:docMk/>
      </pc:docMkLst>
      <pc:sldChg chg="modSp mod">
        <pc:chgData name="Vanshika Saxena" userId="6700c023064ee957" providerId="LiveId" clId="{875153E9-512C-4383-B030-62AEFB4C1F57}" dt="2022-10-27T09:21:47.101" v="0" actId="1076"/>
        <pc:sldMkLst>
          <pc:docMk/>
          <pc:sldMk cId="3605586640" sldId="265"/>
        </pc:sldMkLst>
        <pc:spChg chg="mod">
          <ac:chgData name="Vanshika Saxena" userId="6700c023064ee957" providerId="LiveId" clId="{875153E9-512C-4383-B030-62AEFB4C1F57}" dt="2022-10-27T09:21:47.101" v="0" actId="1076"/>
          <ac:spMkLst>
            <pc:docMk/>
            <pc:sldMk cId="3605586640" sldId="265"/>
            <ac:spMk id="3" creationId="{321E6881-7256-46AD-94BB-7C0BB96C1725}"/>
          </ac:spMkLst>
        </pc:spChg>
      </pc:sldChg>
      <pc:sldChg chg="modSp mod">
        <pc:chgData name="Vanshika Saxena" userId="6700c023064ee957" providerId="LiveId" clId="{875153E9-512C-4383-B030-62AEFB4C1F57}" dt="2022-10-28T06:33:36.204" v="1" actId="1076"/>
        <pc:sldMkLst>
          <pc:docMk/>
          <pc:sldMk cId="3488796390" sldId="267"/>
        </pc:sldMkLst>
        <pc:spChg chg="mod">
          <ac:chgData name="Vanshika Saxena" userId="6700c023064ee957" providerId="LiveId" clId="{875153E9-512C-4383-B030-62AEFB4C1F57}" dt="2022-10-28T06:33:36.204" v="1" actId="1076"/>
          <ac:spMkLst>
            <pc:docMk/>
            <pc:sldMk cId="3488796390" sldId="267"/>
            <ac:spMk id="3" creationId="{00643A9F-3E31-4F39-99BB-D763EFA6971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6FD28E-099F-4326-A48A-AF3019710F02}"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4EBF93-B725-4317-A4FF-ECD7C005B83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056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6FD28E-099F-4326-A48A-AF3019710F02}"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4EBF93-B725-4317-A4FF-ECD7C005B833}" type="slidenum">
              <a:rPr lang="en-IN" smtClean="0"/>
              <a:t>‹#›</a:t>
            </a:fld>
            <a:endParaRPr lang="en-IN"/>
          </a:p>
        </p:txBody>
      </p:sp>
    </p:spTree>
    <p:extLst>
      <p:ext uri="{BB962C8B-B14F-4D97-AF65-F5344CB8AC3E}">
        <p14:creationId xmlns:p14="http://schemas.microsoft.com/office/powerpoint/2010/main" val="2245529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6FD28E-099F-4326-A48A-AF3019710F02}"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4EBF93-B725-4317-A4FF-ECD7C005B833}" type="slidenum">
              <a:rPr lang="en-IN" smtClean="0"/>
              <a:t>‹#›</a:t>
            </a:fld>
            <a:endParaRPr lang="en-IN"/>
          </a:p>
        </p:txBody>
      </p:sp>
    </p:spTree>
    <p:extLst>
      <p:ext uri="{BB962C8B-B14F-4D97-AF65-F5344CB8AC3E}">
        <p14:creationId xmlns:p14="http://schemas.microsoft.com/office/powerpoint/2010/main" val="3229379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6FD28E-099F-4326-A48A-AF3019710F02}"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4EBF93-B725-4317-A4FF-ECD7C005B833}" type="slidenum">
              <a:rPr lang="en-IN" smtClean="0"/>
              <a:t>‹#›</a:t>
            </a:fld>
            <a:endParaRPr lang="en-IN"/>
          </a:p>
        </p:txBody>
      </p:sp>
    </p:spTree>
    <p:extLst>
      <p:ext uri="{BB962C8B-B14F-4D97-AF65-F5344CB8AC3E}">
        <p14:creationId xmlns:p14="http://schemas.microsoft.com/office/powerpoint/2010/main" val="89505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6FD28E-099F-4326-A48A-AF3019710F02}"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4EBF93-B725-4317-A4FF-ECD7C005B83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902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6FD28E-099F-4326-A48A-AF3019710F02}" type="datetimeFigureOut">
              <a:rPr lang="en-IN" smtClean="0"/>
              <a:t>14-06-2023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4EBF93-B725-4317-A4FF-ECD7C005B833}" type="slidenum">
              <a:rPr lang="en-IN" smtClean="0"/>
              <a:t>‹#›</a:t>
            </a:fld>
            <a:endParaRPr lang="en-IN"/>
          </a:p>
        </p:txBody>
      </p:sp>
    </p:spTree>
    <p:extLst>
      <p:ext uri="{BB962C8B-B14F-4D97-AF65-F5344CB8AC3E}">
        <p14:creationId xmlns:p14="http://schemas.microsoft.com/office/powerpoint/2010/main" val="2906214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6FD28E-099F-4326-A48A-AF3019710F02}" type="datetimeFigureOut">
              <a:rPr lang="en-IN" smtClean="0"/>
              <a:t>14-06-2023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4EBF93-B725-4317-A4FF-ECD7C005B833}" type="slidenum">
              <a:rPr lang="en-IN" smtClean="0"/>
              <a:t>‹#›</a:t>
            </a:fld>
            <a:endParaRPr lang="en-IN"/>
          </a:p>
        </p:txBody>
      </p:sp>
    </p:spTree>
    <p:extLst>
      <p:ext uri="{BB962C8B-B14F-4D97-AF65-F5344CB8AC3E}">
        <p14:creationId xmlns:p14="http://schemas.microsoft.com/office/powerpoint/2010/main" val="4086801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6FD28E-099F-4326-A48A-AF3019710F02}" type="datetimeFigureOut">
              <a:rPr lang="en-IN" smtClean="0"/>
              <a:t>14-06-2023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4EBF93-B725-4317-A4FF-ECD7C005B833}" type="slidenum">
              <a:rPr lang="en-IN" smtClean="0"/>
              <a:t>‹#›</a:t>
            </a:fld>
            <a:endParaRPr lang="en-IN"/>
          </a:p>
        </p:txBody>
      </p:sp>
    </p:spTree>
    <p:extLst>
      <p:ext uri="{BB962C8B-B14F-4D97-AF65-F5344CB8AC3E}">
        <p14:creationId xmlns:p14="http://schemas.microsoft.com/office/powerpoint/2010/main" val="265416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16FD28E-099F-4326-A48A-AF3019710F02}" type="datetimeFigureOut">
              <a:rPr lang="en-IN" smtClean="0"/>
              <a:t>14-06-2023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24EBF93-B725-4317-A4FF-ECD7C005B833}" type="slidenum">
              <a:rPr lang="en-IN" smtClean="0"/>
              <a:t>‹#›</a:t>
            </a:fld>
            <a:endParaRPr lang="en-IN"/>
          </a:p>
        </p:txBody>
      </p:sp>
    </p:spTree>
    <p:extLst>
      <p:ext uri="{BB962C8B-B14F-4D97-AF65-F5344CB8AC3E}">
        <p14:creationId xmlns:p14="http://schemas.microsoft.com/office/powerpoint/2010/main" val="4082293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16FD28E-099F-4326-A48A-AF3019710F02}" type="datetimeFigureOut">
              <a:rPr lang="en-IN" smtClean="0"/>
              <a:t>14-06-2023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24EBF93-B725-4317-A4FF-ECD7C005B833}" type="slidenum">
              <a:rPr lang="en-IN" smtClean="0"/>
              <a:t>‹#›</a:t>
            </a:fld>
            <a:endParaRPr lang="en-IN"/>
          </a:p>
        </p:txBody>
      </p:sp>
    </p:spTree>
    <p:extLst>
      <p:ext uri="{BB962C8B-B14F-4D97-AF65-F5344CB8AC3E}">
        <p14:creationId xmlns:p14="http://schemas.microsoft.com/office/powerpoint/2010/main" val="908780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6FD28E-099F-4326-A48A-AF3019710F02}" type="datetimeFigureOut">
              <a:rPr lang="en-IN" smtClean="0"/>
              <a:t>14-06-2023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4EBF93-B725-4317-A4FF-ECD7C005B833}" type="slidenum">
              <a:rPr lang="en-IN" smtClean="0"/>
              <a:t>‹#›</a:t>
            </a:fld>
            <a:endParaRPr lang="en-IN"/>
          </a:p>
        </p:txBody>
      </p:sp>
    </p:spTree>
    <p:extLst>
      <p:ext uri="{BB962C8B-B14F-4D97-AF65-F5344CB8AC3E}">
        <p14:creationId xmlns:p14="http://schemas.microsoft.com/office/powerpoint/2010/main" val="244808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16FD28E-099F-4326-A48A-AF3019710F02}" type="datetimeFigureOut">
              <a:rPr lang="en-IN" smtClean="0"/>
              <a:t>14-06-2023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24EBF93-B725-4317-A4FF-ECD7C005B83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198077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hindustantimes.com/india-news/indias-top-10-reach-highest-wealth-level-101638898391710.html" TargetMode="External"/><Relationship Id="rId2" Type="http://schemas.openxmlformats.org/officeDocument/2006/relationships/hyperlink" Target="https://wir2022.wid.world/www-site/uploads/2021/12/WorldInequalityReport2022_Full_Report.pdf" TargetMode="External"/><Relationship Id="rId1" Type="http://schemas.openxmlformats.org/officeDocument/2006/relationships/slideLayout" Target="../slideLayouts/slideLayout2.xml"/><Relationship Id="rId4" Type="http://schemas.openxmlformats.org/officeDocument/2006/relationships/hyperlink" Target="https://www.oxfam.org/en/india-extreme-inequality-number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1B7171-4041-4F9C-AA06-202B467B22B0}"/>
              </a:ext>
            </a:extLst>
          </p:cNvPr>
          <p:cNvPicPr>
            <a:picLocks noChangeAspect="1"/>
          </p:cNvPicPr>
          <p:nvPr/>
        </p:nvPicPr>
        <p:blipFill>
          <a:blip r:embed="rId2"/>
          <a:stretch>
            <a:fillRect/>
          </a:stretch>
        </p:blipFill>
        <p:spPr>
          <a:xfrm>
            <a:off x="0" y="56321"/>
            <a:ext cx="12536557" cy="6745357"/>
          </a:xfrm>
          <a:prstGeom prst="rect">
            <a:avLst/>
          </a:prstGeom>
          <a:ln w="28575">
            <a:solidFill>
              <a:schemeClr val="tx1"/>
            </a:solidFill>
          </a:ln>
        </p:spPr>
      </p:pic>
      <p:sp>
        <p:nvSpPr>
          <p:cNvPr id="2" name="Title 1">
            <a:extLst>
              <a:ext uri="{FF2B5EF4-FFF2-40B4-BE49-F238E27FC236}">
                <a16:creationId xmlns:a16="http://schemas.microsoft.com/office/drawing/2014/main" id="{DB00979B-6E70-48D6-920D-80632E6F547A}"/>
              </a:ext>
            </a:extLst>
          </p:cNvPr>
          <p:cNvSpPr>
            <a:spLocks noGrp="1"/>
          </p:cNvSpPr>
          <p:nvPr>
            <p:ph type="ctrTitle"/>
          </p:nvPr>
        </p:nvSpPr>
        <p:spPr>
          <a:xfrm>
            <a:off x="0" y="1122363"/>
            <a:ext cx="6599583" cy="2387600"/>
          </a:xfrm>
        </p:spPr>
        <p:txBody>
          <a:bodyPr>
            <a:normAutofit/>
          </a:bodyPr>
          <a:lstStyle/>
          <a:p>
            <a:pPr algn="l"/>
            <a:r>
              <a:rPr lang="en-IN" sz="5400" b="1" dirty="0">
                <a:latin typeface="Arial Black" panose="020B0A04020102020204" pitchFamily="34" charset="0"/>
              </a:rPr>
              <a:t>World Happiness:</a:t>
            </a:r>
            <a:br>
              <a:rPr lang="en-IN" sz="6600" b="1" dirty="0">
                <a:latin typeface="Arial Black" panose="020B0A04020102020204" pitchFamily="34" charset="0"/>
              </a:rPr>
            </a:br>
            <a:r>
              <a:rPr lang="en-IN" sz="3600" b="1" dirty="0">
                <a:latin typeface="Arial Black" panose="020B0A04020102020204" pitchFamily="34" charset="0"/>
              </a:rPr>
              <a:t>why India ranks 136</a:t>
            </a:r>
            <a:r>
              <a:rPr lang="en-IN" sz="3600" b="1" baseline="30000" dirty="0">
                <a:latin typeface="Arial Black" panose="020B0A04020102020204" pitchFamily="34" charset="0"/>
              </a:rPr>
              <a:t>th</a:t>
            </a:r>
            <a:r>
              <a:rPr lang="en-IN" sz="3600" b="1" dirty="0">
                <a:latin typeface="Arial Black" panose="020B0A04020102020204" pitchFamily="34" charset="0"/>
              </a:rPr>
              <a:t> ?</a:t>
            </a:r>
          </a:p>
        </p:txBody>
      </p:sp>
      <p:sp>
        <p:nvSpPr>
          <p:cNvPr id="3" name="Subtitle 2">
            <a:extLst>
              <a:ext uri="{FF2B5EF4-FFF2-40B4-BE49-F238E27FC236}">
                <a16:creationId xmlns:a16="http://schemas.microsoft.com/office/drawing/2014/main" id="{35EF66A6-72AC-4ACA-B7F3-E2F5F5F8E868}"/>
              </a:ext>
            </a:extLst>
          </p:cNvPr>
          <p:cNvSpPr>
            <a:spLocks noGrp="1"/>
          </p:cNvSpPr>
          <p:nvPr>
            <p:ph type="subTitle" idx="1"/>
          </p:nvPr>
        </p:nvSpPr>
        <p:spPr>
          <a:xfrm>
            <a:off x="119270" y="3602038"/>
            <a:ext cx="5274365" cy="1655762"/>
          </a:xfrm>
        </p:spPr>
        <p:txBody>
          <a:bodyPr>
            <a:normAutofit/>
          </a:bodyPr>
          <a:lstStyle/>
          <a:p>
            <a:pPr algn="l"/>
            <a:r>
              <a:rPr lang="en-IN" dirty="0">
                <a:solidFill>
                  <a:schemeClr val="bg1"/>
                </a:solidFill>
                <a:latin typeface="Arial Black" panose="020B0A04020102020204" pitchFamily="34" charset="0"/>
              </a:rPr>
              <a:t>Presented by: </a:t>
            </a:r>
            <a:r>
              <a:rPr lang="en-IN" err="1">
                <a:solidFill>
                  <a:schemeClr val="bg1"/>
                </a:solidFill>
                <a:latin typeface="Arial Black" panose="020B0A04020102020204" pitchFamily="34" charset="0"/>
              </a:rPr>
              <a:t>Vanshika</a:t>
            </a:r>
            <a:r>
              <a:rPr lang="en-IN">
                <a:solidFill>
                  <a:schemeClr val="bg1"/>
                </a:solidFill>
                <a:latin typeface="Arial Black" panose="020B0A04020102020204" pitchFamily="34" charset="0"/>
              </a:rPr>
              <a:t> Saxena</a:t>
            </a:r>
            <a:endParaRPr lang="en-IN"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531989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372E5-47C1-4AA2-8E68-0B6F0319EE8C}"/>
              </a:ext>
            </a:extLst>
          </p:cNvPr>
          <p:cNvSpPr>
            <a:spLocks noGrp="1"/>
          </p:cNvSpPr>
          <p:nvPr>
            <p:ph type="title"/>
          </p:nvPr>
        </p:nvSpPr>
        <p:spPr/>
        <p:txBody>
          <a:bodyPr/>
          <a:lstStyle/>
          <a:p>
            <a:r>
              <a:rPr lang="en-IN" dirty="0"/>
              <a:t>GDP vs Happiness Score: conclusion</a:t>
            </a:r>
          </a:p>
        </p:txBody>
      </p:sp>
      <p:sp>
        <p:nvSpPr>
          <p:cNvPr id="3" name="Content Placeholder 2">
            <a:extLst>
              <a:ext uri="{FF2B5EF4-FFF2-40B4-BE49-F238E27FC236}">
                <a16:creationId xmlns:a16="http://schemas.microsoft.com/office/drawing/2014/main" id="{321E6881-7256-46AD-94BB-7C0BB96C1725}"/>
              </a:ext>
            </a:extLst>
          </p:cNvPr>
          <p:cNvSpPr>
            <a:spLocks noGrp="1"/>
          </p:cNvSpPr>
          <p:nvPr>
            <p:ph idx="1"/>
          </p:nvPr>
        </p:nvSpPr>
        <p:spPr>
          <a:xfrm>
            <a:off x="817362" y="1920379"/>
            <a:ext cx="10058400" cy="4023360"/>
          </a:xfrm>
        </p:spPr>
        <p:txBody>
          <a:bodyPr/>
          <a:lstStyle/>
          <a:p>
            <a:r>
              <a:rPr lang="en-US" dirty="0"/>
              <a:t>One possible factor is income inequality, especially for more developed countries. Canada, Australia, and European countries such as Germany, Norway, Sweden, and Finland have lower income inequality and also have higher happiness indices compared to the United States. This raises an issue that although production is important, the allocation and distribution of the production is even more important.</a:t>
            </a:r>
          </a:p>
          <a:p>
            <a:r>
              <a:rPr lang="en-US" dirty="0"/>
              <a:t>Same is the case of </a:t>
            </a:r>
            <a:r>
              <a:rPr lang="en-US" dirty="0" err="1"/>
              <a:t>India:According</a:t>
            </a:r>
            <a:r>
              <a:rPr lang="en-US" dirty="0"/>
              <a:t> to the </a:t>
            </a:r>
            <a:r>
              <a:rPr lang="en-US" dirty="0">
                <a:hlinkClick r:id="rId2"/>
              </a:rPr>
              <a:t>World Inequality Report 2022</a:t>
            </a:r>
            <a:r>
              <a:rPr lang="en-US" dirty="0"/>
              <a:t>, the top 10 per cent of Indians had </a:t>
            </a:r>
            <a:r>
              <a:rPr lang="en-US" dirty="0">
                <a:hlinkClick r:id="rId3"/>
              </a:rPr>
              <a:t>about 96 times</a:t>
            </a:r>
            <a:r>
              <a:rPr lang="en-US" dirty="0"/>
              <a:t> more income on average than the bottom 50 per cent. Similarly, </a:t>
            </a:r>
            <a:r>
              <a:rPr lang="en-US" dirty="0">
                <a:hlinkClick r:id="rId4"/>
              </a:rPr>
              <a:t>Oxfam International</a:t>
            </a:r>
            <a:r>
              <a:rPr lang="en-US" dirty="0"/>
              <a:t> claimed that in 2021 India’s top 1 per cent owned about 77 per cent of the country’s wealth.</a:t>
            </a:r>
          </a:p>
          <a:p>
            <a:r>
              <a:rPr lang="en-US" b="1" dirty="0"/>
              <a:t>How we can improve ?</a:t>
            </a:r>
          </a:p>
          <a:p>
            <a:pPr marL="0" indent="0">
              <a:buNone/>
            </a:pPr>
            <a:r>
              <a:rPr lang="en-US" dirty="0"/>
              <a:t>  income disparity should be  reduced, government should adopt </a:t>
            </a:r>
            <a:r>
              <a:rPr lang="en-US" b="1" dirty="0"/>
              <a:t> Employment </a:t>
            </a:r>
            <a:r>
              <a:rPr lang="en-US" b="1" dirty="0" err="1"/>
              <a:t>Programme</a:t>
            </a:r>
            <a:r>
              <a:rPr lang="en-US" b="1" dirty="0"/>
              <a:t> and Wage Policies  , Social Security Measures , Upliftment </a:t>
            </a:r>
            <a:r>
              <a:rPr lang="en-US" b="1" dirty="0" err="1"/>
              <a:t>programme</a:t>
            </a:r>
            <a:r>
              <a:rPr lang="en-US" b="1" dirty="0"/>
              <a:t> for Rural People</a:t>
            </a:r>
          </a:p>
          <a:p>
            <a:pPr marL="0" indent="0">
              <a:buNone/>
            </a:pPr>
            <a:endParaRPr lang="en-US" dirty="0"/>
          </a:p>
          <a:p>
            <a:endParaRPr lang="en-IN" dirty="0"/>
          </a:p>
        </p:txBody>
      </p:sp>
    </p:spTree>
    <p:extLst>
      <p:ext uri="{BB962C8B-B14F-4D97-AF65-F5344CB8AC3E}">
        <p14:creationId xmlns:p14="http://schemas.microsoft.com/office/powerpoint/2010/main" val="3605586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88E0A-7CA4-47AE-81EC-4E3B3AC6EAAE}"/>
              </a:ext>
            </a:extLst>
          </p:cNvPr>
          <p:cNvSpPr>
            <a:spLocks noGrp="1"/>
          </p:cNvSpPr>
          <p:nvPr>
            <p:ph type="title"/>
          </p:nvPr>
        </p:nvSpPr>
        <p:spPr/>
        <p:txBody>
          <a:bodyPr/>
          <a:lstStyle/>
          <a:p>
            <a:r>
              <a:rPr lang="en-US" dirty="0"/>
              <a:t>Healthy life expectancy at birth vs Happiness Score</a:t>
            </a:r>
            <a:endParaRPr lang="en-IN" dirty="0"/>
          </a:p>
        </p:txBody>
      </p:sp>
      <p:pic>
        <p:nvPicPr>
          <p:cNvPr id="5" name="Content Placeholder 4">
            <a:extLst>
              <a:ext uri="{FF2B5EF4-FFF2-40B4-BE49-F238E27FC236}">
                <a16:creationId xmlns:a16="http://schemas.microsoft.com/office/drawing/2014/main" id="{93CBB23F-7054-4706-B93E-54D7EBF9EA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3215" y="1846263"/>
            <a:ext cx="10807546" cy="4356233"/>
          </a:xfrm>
        </p:spPr>
      </p:pic>
    </p:spTree>
    <p:extLst>
      <p:ext uri="{BB962C8B-B14F-4D97-AF65-F5344CB8AC3E}">
        <p14:creationId xmlns:p14="http://schemas.microsoft.com/office/powerpoint/2010/main" val="535143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CA9E-3924-491F-8A12-EB825B622A6D}"/>
              </a:ext>
            </a:extLst>
          </p:cNvPr>
          <p:cNvSpPr>
            <a:spLocks noGrp="1"/>
          </p:cNvSpPr>
          <p:nvPr>
            <p:ph type="title"/>
          </p:nvPr>
        </p:nvSpPr>
        <p:spPr>
          <a:xfrm>
            <a:off x="1189822" y="286603"/>
            <a:ext cx="9965858" cy="1597281"/>
          </a:xfrm>
        </p:spPr>
        <p:txBody>
          <a:bodyPr>
            <a:noAutofit/>
          </a:bodyPr>
          <a:lstStyle/>
          <a:p>
            <a:pPr algn="ctr"/>
            <a:r>
              <a:rPr lang="en-US" sz="4400" b="1" dirty="0"/>
              <a:t>Healthy Life Expectancy at birth vs Happiness Score</a:t>
            </a:r>
            <a:endParaRPr lang="en-IN" sz="4400" b="1" dirty="0"/>
          </a:p>
        </p:txBody>
      </p:sp>
      <p:sp>
        <p:nvSpPr>
          <p:cNvPr id="3" name="Content Placeholder 2">
            <a:extLst>
              <a:ext uri="{FF2B5EF4-FFF2-40B4-BE49-F238E27FC236}">
                <a16:creationId xmlns:a16="http://schemas.microsoft.com/office/drawing/2014/main" id="{00643A9F-3E31-4F39-99BB-D763EFA6971C}"/>
              </a:ext>
            </a:extLst>
          </p:cNvPr>
          <p:cNvSpPr>
            <a:spLocks noGrp="1"/>
          </p:cNvSpPr>
          <p:nvPr>
            <p:ph idx="1"/>
          </p:nvPr>
        </p:nvSpPr>
        <p:spPr>
          <a:xfrm>
            <a:off x="674390" y="1883884"/>
            <a:ext cx="9965858" cy="3897076"/>
          </a:xfrm>
        </p:spPr>
        <p:txBody>
          <a:bodyPr>
            <a:normAutofit fontScale="77500" lnSpcReduction="20000"/>
          </a:bodyPr>
          <a:lstStyle/>
          <a:p>
            <a:r>
              <a:rPr lang="en-IN" sz="2900" dirty="0"/>
              <a:t>It is clear a more healthy a nation , a more  happier it is , European countries have particularly invested on human development in terms of health as result they are the happiest.</a:t>
            </a:r>
          </a:p>
          <a:p>
            <a:r>
              <a:rPr lang="en-US" sz="2900" dirty="0"/>
              <a:t>But ,there has been only a marginal improvement in India's rank  for Healthy Life Expectancy despite being a pharma capital of the world, growing medical tourism or an overall increase in healthcare facilities in the country.</a:t>
            </a:r>
          </a:p>
          <a:p>
            <a:r>
              <a:rPr lang="en-US" sz="2900" b="1" dirty="0"/>
              <a:t>What are the problems with health infrastructure of India ?</a:t>
            </a:r>
          </a:p>
          <a:p>
            <a:pPr marL="457200" indent="-457200">
              <a:buFont typeface="+mj-lt"/>
              <a:buAutoNum type="arabicPeriod"/>
            </a:pPr>
            <a:r>
              <a:rPr lang="en-US" sz="2900" dirty="0"/>
              <a:t> </a:t>
            </a:r>
            <a:r>
              <a:rPr lang="en-US" sz="2900" b="1" dirty="0"/>
              <a:t>Skewed distribution of health facilities</a:t>
            </a:r>
          </a:p>
          <a:p>
            <a:pPr marL="457200" indent="-457200">
              <a:buFont typeface="+mj-lt"/>
              <a:buAutoNum type="arabicPeriod"/>
            </a:pPr>
            <a:r>
              <a:rPr lang="en-IN" sz="2900" b="1" dirty="0"/>
              <a:t>Lack of manpower</a:t>
            </a:r>
          </a:p>
          <a:p>
            <a:pPr marL="457200" indent="-457200">
              <a:buFont typeface="+mj-lt"/>
              <a:buAutoNum type="arabicPeriod"/>
            </a:pPr>
            <a:r>
              <a:rPr lang="en-IN" sz="2900" b="1" dirty="0"/>
              <a:t>Poor infrastructure</a:t>
            </a:r>
          </a:p>
          <a:p>
            <a:pPr marL="457200" indent="-457200">
              <a:buFont typeface="+mj-lt"/>
              <a:buAutoNum type="arabicPeriod"/>
            </a:pPr>
            <a:r>
              <a:rPr lang="en-US" sz="2900" b="1" dirty="0"/>
              <a:t>Low penetration of health insurance:</a:t>
            </a:r>
          </a:p>
          <a:p>
            <a:endParaRPr lang="en-IN" dirty="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3488796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973D-F66E-462E-97C1-0C8A9339038C}"/>
              </a:ext>
            </a:extLst>
          </p:cNvPr>
          <p:cNvSpPr>
            <a:spLocks noGrp="1"/>
          </p:cNvSpPr>
          <p:nvPr>
            <p:ph type="title"/>
          </p:nvPr>
        </p:nvSpPr>
        <p:spPr/>
        <p:txBody>
          <a:bodyPr/>
          <a:lstStyle/>
          <a:p>
            <a:r>
              <a:rPr lang="en-US" b="1" dirty="0"/>
              <a:t>Healthy Life Expectancy at birth vs Happiness Score: Conclusion</a:t>
            </a:r>
            <a:endParaRPr lang="en-IN" dirty="0"/>
          </a:p>
        </p:txBody>
      </p:sp>
      <p:sp>
        <p:nvSpPr>
          <p:cNvPr id="3" name="Content Placeholder 2">
            <a:extLst>
              <a:ext uri="{FF2B5EF4-FFF2-40B4-BE49-F238E27FC236}">
                <a16:creationId xmlns:a16="http://schemas.microsoft.com/office/drawing/2014/main" id="{B949ADC6-E2C1-4ACC-9440-191F04309067}"/>
              </a:ext>
            </a:extLst>
          </p:cNvPr>
          <p:cNvSpPr>
            <a:spLocks noGrp="1"/>
          </p:cNvSpPr>
          <p:nvPr>
            <p:ph idx="1"/>
          </p:nvPr>
        </p:nvSpPr>
        <p:spPr/>
        <p:txBody>
          <a:bodyPr/>
          <a:lstStyle/>
          <a:p>
            <a:r>
              <a:rPr lang="en-US" b="1" dirty="0"/>
              <a:t>How can we improve ?</a:t>
            </a:r>
          </a:p>
          <a:p>
            <a:pPr marL="457200" indent="-457200">
              <a:buFont typeface="+mj-lt"/>
              <a:buAutoNum type="arabicPeriod"/>
            </a:pPr>
            <a:r>
              <a:rPr lang="en-US" b="1" dirty="0"/>
              <a:t> Quantum increase in budget allocations</a:t>
            </a:r>
          </a:p>
          <a:p>
            <a:pPr marL="457200" indent="-457200">
              <a:buFont typeface="+mj-lt"/>
              <a:buAutoNum type="arabicPeriod"/>
            </a:pPr>
            <a:r>
              <a:rPr lang="en-US" b="1" dirty="0"/>
              <a:t>Better Health education</a:t>
            </a:r>
          </a:p>
          <a:p>
            <a:pPr marL="457200" indent="-457200">
              <a:buFont typeface="+mj-lt"/>
              <a:buAutoNum type="arabicPeriod"/>
            </a:pPr>
            <a:r>
              <a:rPr lang="en-US" b="1" dirty="0"/>
              <a:t>Primary health care need to be developed</a:t>
            </a:r>
          </a:p>
          <a:p>
            <a:pPr marL="457200" indent="-457200">
              <a:buFont typeface="+mj-lt"/>
              <a:buAutoNum type="arabicPeriod"/>
            </a:pPr>
            <a:r>
              <a:rPr lang="en-US" b="1" dirty="0"/>
              <a:t>Better health infrastructure required</a:t>
            </a:r>
          </a:p>
          <a:p>
            <a:pPr marL="457200" indent="-457200">
              <a:buFont typeface="+mj-lt"/>
              <a:buAutoNum type="arabicPeriod"/>
            </a:pPr>
            <a:r>
              <a:rPr lang="en-US" b="1" dirty="0"/>
              <a:t>Use of information technology to improve health</a:t>
            </a:r>
          </a:p>
          <a:p>
            <a:br>
              <a:rPr lang="en-US" dirty="0"/>
            </a:br>
            <a:endParaRPr lang="en-IN" dirty="0"/>
          </a:p>
          <a:p>
            <a:endParaRPr lang="en-IN" dirty="0"/>
          </a:p>
        </p:txBody>
      </p:sp>
    </p:spTree>
    <p:extLst>
      <p:ext uri="{BB962C8B-B14F-4D97-AF65-F5344CB8AC3E}">
        <p14:creationId xmlns:p14="http://schemas.microsoft.com/office/powerpoint/2010/main" val="3856705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5574F-F59D-4D90-8255-AC9EAD08D9FA}"/>
              </a:ext>
            </a:extLst>
          </p:cNvPr>
          <p:cNvSpPr>
            <a:spLocks noGrp="1"/>
          </p:cNvSpPr>
          <p:nvPr>
            <p:ph type="title"/>
          </p:nvPr>
        </p:nvSpPr>
        <p:spPr/>
        <p:txBody>
          <a:bodyPr/>
          <a:lstStyle/>
          <a:p>
            <a:pPr algn="ctr"/>
            <a:r>
              <a:rPr lang="en-US" b="1" dirty="0"/>
              <a:t>Perceptions of corruption vs Happiness Score</a:t>
            </a:r>
            <a:endParaRPr lang="en-IN" b="1" dirty="0"/>
          </a:p>
        </p:txBody>
      </p:sp>
      <p:pic>
        <p:nvPicPr>
          <p:cNvPr id="5" name="Content Placeholder 4">
            <a:extLst>
              <a:ext uri="{FF2B5EF4-FFF2-40B4-BE49-F238E27FC236}">
                <a16:creationId xmlns:a16="http://schemas.microsoft.com/office/drawing/2014/main" id="{B9B2CE82-5436-41F7-94E2-256CE5F503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2365" y="1846263"/>
            <a:ext cx="9915181" cy="4022725"/>
          </a:xfrm>
        </p:spPr>
      </p:pic>
    </p:spTree>
    <p:extLst>
      <p:ext uri="{BB962C8B-B14F-4D97-AF65-F5344CB8AC3E}">
        <p14:creationId xmlns:p14="http://schemas.microsoft.com/office/powerpoint/2010/main" val="2612239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2DE6C-D9CB-4852-99FB-16075B9C1AD7}"/>
              </a:ext>
            </a:extLst>
          </p:cNvPr>
          <p:cNvSpPr>
            <a:spLocks noGrp="1"/>
          </p:cNvSpPr>
          <p:nvPr>
            <p:ph type="title"/>
          </p:nvPr>
        </p:nvSpPr>
        <p:spPr/>
        <p:txBody>
          <a:bodyPr/>
          <a:lstStyle/>
          <a:p>
            <a:pPr algn="ctr"/>
            <a:r>
              <a:rPr lang="en-US" b="1" dirty="0"/>
              <a:t>Perceptions of corruption vs Happiness Score</a:t>
            </a:r>
            <a:endParaRPr lang="en-IN" dirty="0"/>
          </a:p>
        </p:txBody>
      </p:sp>
      <p:sp>
        <p:nvSpPr>
          <p:cNvPr id="3" name="Content Placeholder 2">
            <a:extLst>
              <a:ext uri="{FF2B5EF4-FFF2-40B4-BE49-F238E27FC236}">
                <a16:creationId xmlns:a16="http://schemas.microsoft.com/office/drawing/2014/main" id="{07EF26F6-8F5B-4E3E-A567-7BEAEE901069}"/>
              </a:ext>
            </a:extLst>
          </p:cNvPr>
          <p:cNvSpPr>
            <a:spLocks noGrp="1"/>
          </p:cNvSpPr>
          <p:nvPr>
            <p:ph idx="1"/>
          </p:nvPr>
        </p:nvSpPr>
        <p:spPr/>
        <p:txBody>
          <a:bodyPr>
            <a:normAutofit fontScale="92500" lnSpcReduction="20000"/>
          </a:bodyPr>
          <a:lstStyle/>
          <a:p>
            <a:pPr marL="457200" indent="-457200">
              <a:buFont typeface="+mj-lt"/>
              <a:buAutoNum type="arabicPeriod"/>
            </a:pPr>
            <a:r>
              <a:rPr lang="en-US" dirty="0"/>
              <a:t>The countries with the best scores worldwide (and least corrupted) are Denmark in the first place, followed by New Zealand, Finland, Singapore, Sweden, Switzerland, Norway, Netherlands, Luxembourg, Germany, Iceland and Canada.</a:t>
            </a:r>
          </a:p>
          <a:p>
            <a:pPr marL="457200" indent="-457200">
              <a:buFont typeface="+mj-lt"/>
              <a:buAutoNum type="arabicPeriod"/>
            </a:pPr>
            <a:r>
              <a:rPr lang="en-US" dirty="0"/>
              <a:t>There is a very strong inversely proportional relationship between low levels of corruption and happiness in the population of a nation.</a:t>
            </a:r>
          </a:p>
          <a:p>
            <a:pPr marL="457200" indent="-457200">
              <a:buFont typeface="+mj-lt"/>
              <a:buAutoNum type="arabicPeriod"/>
            </a:pPr>
            <a:r>
              <a:rPr lang="en-US" dirty="0"/>
              <a:t>India is still a long way from being a corruption-free country</a:t>
            </a:r>
          </a:p>
          <a:p>
            <a:pPr marL="457200" indent="-457200">
              <a:buFont typeface="+mj-lt"/>
              <a:buAutoNum type="arabicPeriod"/>
            </a:pPr>
            <a:r>
              <a:rPr lang="en-US" dirty="0"/>
              <a:t>As per a research conducted by Transparency International in 2005, more than 62 percent of Indians have paid a bribe to a public official at some time in their lives. Another report from 2008 found that about half of Indians had first hand experience paying bribes or using contacts to get services from government agencies;</a:t>
            </a:r>
          </a:p>
          <a:p>
            <a:pPr marL="457200" indent="-457200">
              <a:buFont typeface="+mj-lt"/>
              <a:buAutoNum type="arabicPeriod"/>
            </a:pPr>
            <a:r>
              <a:rPr lang="en-US" dirty="0"/>
              <a:t>Corruption is a serious economic issue as it adversely affects the country’s economic development and achievement of developmental goals. It promotes inefficiencies in </a:t>
            </a:r>
            <a:r>
              <a:rPr lang="en-US" dirty="0" err="1"/>
              <a:t>utilisation</a:t>
            </a:r>
            <a:r>
              <a:rPr lang="en-US" dirty="0"/>
              <a:t> of resources, distorts the markets, compromises quality, destroys the environment and of late has become a serious threat to national security. It adds to the deprivation of the poor and weaker sections of the economy. </a:t>
            </a:r>
            <a:endParaRPr lang="en-IN" dirty="0"/>
          </a:p>
        </p:txBody>
      </p:sp>
    </p:spTree>
    <p:extLst>
      <p:ext uri="{BB962C8B-B14F-4D97-AF65-F5344CB8AC3E}">
        <p14:creationId xmlns:p14="http://schemas.microsoft.com/office/powerpoint/2010/main" val="3026181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43F45-C063-4323-BE4C-0A9893E6AE31}"/>
              </a:ext>
            </a:extLst>
          </p:cNvPr>
          <p:cNvSpPr>
            <a:spLocks noGrp="1"/>
          </p:cNvSpPr>
          <p:nvPr>
            <p:ph type="title"/>
          </p:nvPr>
        </p:nvSpPr>
        <p:spPr/>
        <p:txBody>
          <a:bodyPr>
            <a:normAutofit/>
          </a:bodyPr>
          <a:lstStyle/>
          <a:p>
            <a:r>
              <a:rPr lang="en-US" b="1" dirty="0"/>
              <a:t>Perceptions of corruption vs Happiness Score-Conclusion</a:t>
            </a:r>
            <a:endParaRPr lang="en-IN" dirty="0"/>
          </a:p>
        </p:txBody>
      </p:sp>
      <p:sp>
        <p:nvSpPr>
          <p:cNvPr id="3" name="Content Placeholder 2">
            <a:extLst>
              <a:ext uri="{FF2B5EF4-FFF2-40B4-BE49-F238E27FC236}">
                <a16:creationId xmlns:a16="http://schemas.microsoft.com/office/drawing/2014/main" id="{7925D1D8-1CA8-42DC-B45D-8643C4C0D24B}"/>
              </a:ext>
            </a:extLst>
          </p:cNvPr>
          <p:cNvSpPr>
            <a:spLocks noGrp="1"/>
          </p:cNvSpPr>
          <p:nvPr>
            <p:ph idx="1"/>
          </p:nvPr>
        </p:nvSpPr>
        <p:spPr/>
        <p:txBody>
          <a:bodyPr/>
          <a:lstStyle/>
          <a:p>
            <a:r>
              <a:rPr lang="en-US" dirty="0"/>
              <a:t>Control political financing to prevent excessive flow of money in politics.</a:t>
            </a:r>
          </a:p>
          <a:p>
            <a:r>
              <a:rPr lang="en-US" dirty="0"/>
              <a:t>End preferential treatment to ensure that the provision of services and the distribution of public resources do not respond to personal connections or are biased towards certain interest groups.</a:t>
            </a:r>
          </a:p>
          <a:p>
            <a:r>
              <a:rPr lang="en-US" dirty="0"/>
              <a:t>Promotion of transparent and broad access to decision-making processes.</a:t>
            </a:r>
          </a:p>
          <a:p>
            <a:r>
              <a:rPr lang="en-US" dirty="0"/>
              <a:t>Strengthen electoral integrity, prevent and punish deceptive campaigns.</a:t>
            </a:r>
          </a:p>
          <a:p>
            <a:r>
              <a:rPr lang="en-US" dirty="0"/>
              <a:t>Empower citizens, protect activists, informants and journalists.</a:t>
            </a:r>
          </a:p>
          <a:p>
            <a:r>
              <a:rPr lang="en-US" dirty="0"/>
              <a:t>Strengthen control systems and promote separation of powers.</a:t>
            </a:r>
          </a:p>
          <a:p>
            <a:endParaRPr lang="en-IN" dirty="0"/>
          </a:p>
        </p:txBody>
      </p:sp>
    </p:spTree>
    <p:extLst>
      <p:ext uri="{BB962C8B-B14F-4D97-AF65-F5344CB8AC3E}">
        <p14:creationId xmlns:p14="http://schemas.microsoft.com/office/powerpoint/2010/main" val="762555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96985-999C-4DF1-9575-CE5B7CEF318A}"/>
              </a:ext>
            </a:extLst>
          </p:cNvPr>
          <p:cNvSpPr>
            <a:spLocks noGrp="1"/>
          </p:cNvSpPr>
          <p:nvPr>
            <p:ph type="title"/>
          </p:nvPr>
        </p:nvSpPr>
        <p:spPr>
          <a:xfrm>
            <a:off x="1005840" y="264569"/>
            <a:ext cx="10058400" cy="1581483"/>
          </a:xfrm>
        </p:spPr>
        <p:txBody>
          <a:bodyPr>
            <a:normAutofit fontScale="90000"/>
          </a:bodyPr>
          <a:lstStyle/>
          <a:p>
            <a:pPr algn="ctr"/>
            <a:br>
              <a:rPr lang="en-US" dirty="0"/>
            </a:br>
            <a:br>
              <a:rPr lang="en-US" dirty="0"/>
            </a:br>
            <a:br>
              <a:rPr lang="en-US" dirty="0"/>
            </a:br>
            <a:r>
              <a:rPr lang="en-US" b="1" dirty="0"/>
              <a:t>Social Support  ,Generosity vs Happiness Score</a:t>
            </a:r>
            <a:br>
              <a:rPr lang="en-US" b="1" dirty="0"/>
            </a:br>
            <a:endParaRPr lang="en-IN" b="1" dirty="0"/>
          </a:p>
        </p:txBody>
      </p:sp>
      <p:sp>
        <p:nvSpPr>
          <p:cNvPr id="3" name="Text Placeholder 2">
            <a:extLst>
              <a:ext uri="{FF2B5EF4-FFF2-40B4-BE49-F238E27FC236}">
                <a16:creationId xmlns:a16="http://schemas.microsoft.com/office/drawing/2014/main" id="{8CC2AC36-BD76-495E-8509-BA939DD0A2B7}"/>
              </a:ext>
            </a:extLst>
          </p:cNvPr>
          <p:cNvSpPr>
            <a:spLocks noGrp="1"/>
          </p:cNvSpPr>
          <p:nvPr>
            <p:ph type="body" idx="1"/>
          </p:nvPr>
        </p:nvSpPr>
        <p:spPr/>
        <p:txBody>
          <a:bodyPr/>
          <a:lstStyle/>
          <a:p>
            <a:r>
              <a:rPr lang="en-IN" dirty="0"/>
              <a:t>Social Support vs Happiness Score</a:t>
            </a:r>
          </a:p>
        </p:txBody>
      </p:sp>
      <p:pic>
        <p:nvPicPr>
          <p:cNvPr id="10" name="Content Placeholder 9">
            <a:extLst>
              <a:ext uri="{FF2B5EF4-FFF2-40B4-BE49-F238E27FC236}">
                <a16:creationId xmlns:a16="http://schemas.microsoft.com/office/drawing/2014/main" id="{52559D17-A572-419D-9702-83B8BBCD629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4513" y="2445745"/>
            <a:ext cx="5711162" cy="3316075"/>
          </a:xfrm>
        </p:spPr>
      </p:pic>
      <p:sp>
        <p:nvSpPr>
          <p:cNvPr id="5" name="Text Placeholder 4">
            <a:extLst>
              <a:ext uri="{FF2B5EF4-FFF2-40B4-BE49-F238E27FC236}">
                <a16:creationId xmlns:a16="http://schemas.microsoft.com/office/drawing/2014/main" id="{76B22072-8C77-490E-9FDD-E33722375393}"/>
              </a:ext>
            </a:extLst>
          </p:cNvPr>
          <p:cNvSpPr>
            <a:spLocks noGrp="1"/>
          </p:cNvSpPr>
          <p:nvPr>
            <p:ph type="body" sz="quarter" idx="3"/>
          </p:nvPr>
        </p:nvSpPr>
        <p:spPr/>
        <p:txBody>
          <a:bodyPr/>
          <a:lstStyle/>
          <a:p>
            <a:r>
              <a:rPr lang="en-IN" dirty="0"/>
              <a:t>Generosity vs Happiness score</a:t>
            </a:r>
          </a:p>
        </p:txBody>
      </p:sp>
      <p:pic>
        <p:nvPicPr>
          <p:cNvPr id="12" name="Content Placeholder 11">
            <a:extLst>
              <a:ext uri="{FF2B5EF4-FFF2-40B4-BE49-F238E27FC236}">
                <a16:creationId xmlns:a16="http://schemas.microsoft.com/office/drawing/2014/main" id="{F8657EB3-51B8-48E4-9FB0-B3675E32763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56327" y="2715140"/>
            <a:ext cx="5389350" cy="3046681"/>
          </a:xfrm>
        </p:spPr>
      </p:pic>
    </p:spTree>
    <p:extLst>
      <p:ext uri="{BB962C8B-B14F-4D97-AF65-F5344CB8AC3E}">
        <p14:creationId xmlns:p14="http://schemas.microsoft.com/office/powerpoint/2010/main" val="3057230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D7E8E-1035-419B-A6EE-113E017581F7}"/>
              </a:ext>
            </a:extLst>
          </p:cNvPr>
          <p:cNvSpPr>
            <a:spLocks noGrp="1"/>
          </p:cNvSpPr>
          <p:nvPr>
            <p:ph type="title"/>
          </p:nvPr>
        </p:nvSpPr>
        <p:spPr/>
        <p:txBody>
          <a:bodyPr>
            <a:normAutofit fontScale="90000"/>
          </a:bodyPr>
          <a:lstStyle/>
          <a:p>
            <a:br>
              <a:rPr lang="en-US" dirty="0"/>
            </a:br>
            <a:br>
              <a:rPr lang="en-US" dirty="0"/>
            </a:br>
            <a:br>
              <a:rPr lang="en-US" dirty="0"/>
            </a:br>
            <a:r>
              <a:rPr lang="en-US" b="1" dirty="0"/>
              <a:t>Social Support  ,Generosity vs Happiness Score</a:t>
            </a:r>
            <a:br>
              <a:rPr lang="en-US" b="1" dirty="0"/>
            </a:br>
            <a:r>
              <a:rPr lang="en-US" b="1" dirty="0"/>
              <a:t>:Conclusion</a:t>
            </a:r>
            <a:endParaRPr lang="en-IN" dirty="0"/>
          </a:p>
        </p:txBody>
      </p:sp>
      <p:sp>
        <p:nvSpPr>
          <p:cNvPr id="3" name="Content Placeholder 2">
            <a:extLst>
              <a:ext uri="{FF2B5EF4-FFF2-40B4-BE49-F238E27FC236}">
                <a16:creationId xmlns:a16="http://schemas.microsoft.com/office/drawing/2014/main" id="{0A8B6B67-3AF4-492D-93DC-1A6BA4B9377A}"/>
              </a:ext>
            </a:extLst>
          </p:cNvPr>
          <p:cNvSpPr>
            <a:spLocks noGrp="1"/>
          </p:cNvSpPr>
          <p:nvPr>
            <p:ph idx="1"/>
          </p:nvPr>
        </p:nvSpPr>
        <p:spPr/>
        <p:txBody>
          <a:bodyPr/>
          <a:lstStyle/>
          <a:p>
            <a:r>
              <a:rPr lang="en-US" dirty="0"/>
              <a:t>Every year Finland scores high in all factors and especially high in the generosity factor. Nearly half of all people in Finland give money back to charity regularly and one-third of the Finish population volunteers their time. </a:t>
            </a:r>
          </a:p>
          <a:p>
            <a:r>
              <a:rPr lang="en-US" dirty="0"/>
              <a:t>Research on social support and happiness is reviewed. Research consistently finds that people who perceive their family and friends as supportive report greater happiness than those who doubt their social network’s supportiveness</a:t>
            </a:r>
          </a:p>
          <a:p>
            <a:r>
              <a:rPr lang="en-US" dirty="0"/>
              <a:t>Though Social Support and Generosity Scores are average for India but we can always do better.</a:t>
            </a:r>
          </a:p>
          <a:p>
            <a:r>
              <a:rPr lang="en-US" dirty="0"/>
              <a:t>Expanding Support to elderly ,women ,orphans ,homeless can make India’s position better.</a:t>
            </a:r>
          </a:p>
          <a:p>
            <a:endParaRPr lang="en-IN" dirty="0"/>
          </a:p>
        </p:txBody>
      </p:sp>
    </p:spTree>
    <p:extLst>
      <p:ext uri="{BB962C8B-B14F-4D97-AF65-F5344CB8AC3E}">
        <p14:creationId xmlns:p14="http://schemas.microsoft.com/office/powerpoint/2010/main" val="1026965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F775E-68DE-4D1A-91D9-EB12568C5C64}"/>
              </a:ext>
            </a:extLst>
          </p:cNvPr>
          <p:cNvSpPr>
            <a:spLocks noGrp="1"/>
          </p:cNvSpPr>
          <p:nvPr>
            <p:ph type="title"/>
          </p:nvPr>
        </p:nvSpPr>
        <p:spPr/>
        <p:txBody>
          <a:bodyPr/>
          <a:lstStyle/>
          <a:p>
            <a:pPr algn="ctr"/>
            <a:r>
              <a:rPr lang="en-IN" b="1" dirty="0"/>
              <a:t>Freedom to make life choices vs Happiness Score</a:t>
            </a:r>
          </a:p>
        </p:txBody>
      </p:sp>
      <p:pic>
        <p:nvPicPr>
          <p:cNvPr id="5" name="Content Placeholder 4">
            <a:extLst>
              <a:ext uri="{FF2B5EF4-FFF2-40B4-BE49-F238E27FC236}">
                <a16:creationId xmlns:a16="http://schemas.microsoft.com/office/drawing/2014/main" id="{C079498F-8D00-4EB3-9FFD-854D4357FD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737360"/>
            <a:ext cx="11887199" cy="4620798"/>
          </a:xfrm>
        </p:spPr>
      </p:pic>
      <p:cxnSp>
        <p:nvCxnSpPr>
          <p:cNvPr id="7" name="Straight Arrow Connector 6">
            <a:extLst>
              <a:ext uri="{FF2B5EF4-FFF2-40B4-BE49-F238E27FC236}">
                <a16:creationId xmlns:a16="http://schemas.microsoft.com/office/drawing/2014/main" id="{511CD220-2A9D-44E6-A70F-0D7601625636}"/>
              </a:ext>
            </a:extLst>
          </p:cNvPr>
          <p:cNvCxnSpPr/>
          <p:nvPr/>
        </p:nvCxnSpPr>
        <p:spPr>
          <a:xfrm>
            <a:off x="3392557" y="2120348"/>
            <a:ext cx="17757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6AE1FA3-F2D7-4DA4-8A6C-F5DF9E0BFD65}"/>
              </a:ext>
            </a:extLst>
          </p:cNvPr>
          <p:cNvSpPr txBox="1"/>
          <p:nvPr/>
        </p:nvSpPr>
        <p:spPr>
          <a:xfrm>
            <a:off x="5278582" y="2120348"/>
            <a:ext cx="1482436" cy="646331"/>
          </a:xfrm>
          <a:prstGeom prst="rect">
            <a:avLst/>
          </a:prstGeom>
          <a:noFill/>
        </p:spPr>
        <p:txBody>
          <a:bodyPr wrap="square" rtlCol="0">
            <a:spAutoFit/>
          </a:bodyPr>
          <a:lstStyle/>
          <a:p>
            <a:r>
              <a:rPr lang="en-IN" dirty="0"/>
              <a:t>India</a:t>
            </a:r>
          </a:p>
          <a:p>
            <a:endParaRPr lang="en-IN" dirty="0"/>
          </a:p>
        </p:txBody>
      </p:sp>
    </p:spTree>
    <p:extLst>
      <p:ext uri="{BB962C8B-B14F-4D97-AF65-F5344CB8AC3E}">
        <p14:creationId xmlns:p14="http://schemas.microsoft.com/office/powerpoint/2010/main" val="118174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7844-5D22-4D80-91F8-9FDD0796A136}"/>
              </a:ext>
            </a:extLst>
          </p:cNvPr>
          <p:cNvSpPr>
            <a:spLocks noGrp="1"/>
          </p:cNvSpPr>
          <p:nvPr>
            <p:ph type="title"/>
          </p:nvPr>
        </p:nvSpPr>
        <p:spPr/>
        <p:txBody>
          <a:bodyPr/>
          <a:lstStyle/>
          <a:p>
            <a:pPr algn="ctr"/>
            <a:r>
              <a:rPr lang="en-IN" b="1" dirty="0"/>
              <a:t>Table of Content</a:t>
            </a:r>
          </a:p>
        </p:txBody>
      </p:sp>
      <p:sp>
        <p:nvSpPr>
          <p:cNvPr id="3" name="Content Placeholder 2">
            <a:extLst>
              <a:ext uri="{FF2B5EF4-FFF2-40B4-BE49-F238E27FC236}">
                <a16:creationId xmlns:a16="http://schemas.microsoft.com/office/drawing/2014/main" id="{C3A4FDE4-3C7C-4275-BBD1-232D24251D95}"/>
              </a:ext>
            </a:extLst>
          </p:cNvPr>
          <p:cNvSpPr>
            <a:spLocks noGrp="1"/>
          </p:cNvSpPr>
          <p:nvPr>
            <p:ph idx="1"/>
          </p:nvPr>
        </p:nvSpPr>
        <p:spPr/>
        <p:txBody>
          <a:bodyPr/>
          <a:lstStyle/>
          <a:p>
            <a:pPr marL="0" indent="0">
              <a:buNone/>
            </a:pPr>
            <a:r>
              <a:rPr lang="en-IN" sz="4000" dirty="0"/>
              <a:t>World Happiness :Why India ranks 136</a:t>
            </a:r>
            <a:r>
              <a:rPr lang="en-IN" sz="4000" baseline="30000" dirty="0"/>
              <a:t>th  </a:t>
            </a:r>
          </a:p>
          <a:p>
            <a:pPr>
              <a:buFont typeface="Courier New" panose="02070309020205020404" pitchFamily="49" charset="0"/>
              <a:buChar char="o"/>
            </a:pPr>
            <a:r>
              <a:rPr lang="en-IN" sz="2400" dirty="0"/>
              <a:t> World Happiness Report</a:t>
            </a:r>
          </a:p>
          <a:p>
            <a:pPr>
              <a:buFont typeface="Courier New" panose="02070309020205020404" pitchFamily="49" charset="0"/>
              <a:buChar char="o"/>
            </a:pPr>
            <a:r>
              <a:rPr lang="en-IN" sz="2400" dirty="0"/>
              <a:t>Indicators of World Happiness Report</a:t>
            </a:r>
          </a:p>
          <a:p>
            <a:pPr>
              <a:buFont typeface="Courier New" panose="02070309020205020404" pitchFamily="49" charset="0"/>
              <a:buChar char="o"/>
            </a:pPr>
            <a:r>
              <a:rPr lang="en-IN" sz="2400" dirty="0"/>
              <a:t>Result of World Happiness Report</a:t>
            </a:r>
          </a:p>
          <a:p>
            <a:pPr>
              <a:buFont typeface="Courier New" panose="02070309020205020404" pitchFamily="49" charset="0"/>
              <a:buChar char="o"/>
            </a:pPr>
            <a:r>
              <a:rPr lang="en-IN" sz="2400" dirty="0"/>
              <a:t>Let’s Analyse India’s Situation</a:t>
            </a:r>
          </a:p>
          <a:p>
            <a:pPr>
              <a:buFont typeface="Courier New" panose="02070309020205020404" pitchFamily="49" charset="0"/>
              <a:buChar char="o"/>
            </a:pPr>
            <a:r>
              <a:rPr lang="en-IN" sz="2400" dirty="0"/>
              <a:t>Conclusion </a:t>
            </a:r>
          </a:p>
          <a:p>
            <a:pPr>
              <a:buFont typeface="Courier New" panose="02070309020205020404" pitchFamily="49" charset="0"/>
              <a:buChar char="o"/>
            </a:pPr>
            <a:endParaRPr lang="en-IN" sz="2400" dirty="0"/>
          </a:p>
          <a:p>
            <a:endParaRPr lang="en-IN" dirty="0"/>
          </a:p>
        </p:txBody>
      </p:sp>
    </p:spTree>
    <p:extLst>
      <p:ext uri="{BB962C8B-B14F-4D97-AF65-F5344CB8AC3E}">
        <p14:creationId xmlns:p14="http://schemas.microsoft.com/office/powerpoint/2010/main" val="3283293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B0F61-61AF-4CAD-A599-E950E72DC475}"/>
              </a:ext>
            </a:extLst>
          </p:cNvPr>
          <p:cNvSpPr>
            <a:spLocks noGrp="1"/>
          </p:cNvSpPr>
          <p:nvPr>
            <p:ph type="title"/>
          </p:nvPr>
        </p:nvSpPr>
        <p:spPr/>
        <p:txBody>
          <a:bodyPr/>
          <a:lstStyle/>
          <a:p>
            <a:r>
              <a:rPr lang="en-IN" b="1" dirty="0"/>
              <a:t>Freedom to make life choices vs Happiness Score</a:t>
            </a:r>
            <a:endParaRPr lang="en-IN" dirty="0"/>
          </a:p>
        </p:txBody>
      </p:sp>
      <p:sp>
        <p:nvSpPr>
          <p:cNvPr id="3" name="Content Placeholder 2">
            <a:extLst>
              <a:ext uri="{FF2B5EF4-FFF2-40B4-BE49-F238E27FC236}">
                <a16:creationId xmlns:a16="http://schemas.microsoft.com/office/drawing/2014/main" id="{952FFB45-32E3-4DBE-A193-63ACA1EDB29B}"/>
              </a:ext>
            </a:extLst>
          </p:cNvPr>
          <p:cNvSpPr>
            <a:spLocks noGrp="1"/>
          </p:cNvSpPr>
          <p:nvPr>
            <p:ph idx="1"/>
          </p:nvPr>
        </p:nvSpPr>
        <p:spPr/>
        <p:txBody>
          <a:bodyPr/>
          <a:lstStyle/>
          <a:p>
            <a:r>
              <a:rPr lang="en-US" dirty="0"/>
              <a:t>“Freedom to make life choices” is the national average of responses to the question “Are you satisfied or dissatisfied with your freedom to choose what you do with your life?”</a:t>
            </a:r>
          </a:p>
          <a:p>
            <a:r>
              <a:rPr lang="en-US" dirty="0"/>
              <a:t>More Freedom ,More Happiness</a:t>
            </a:r>
          </a:p>
          <a:p>
            <a:r>
              <a:rPr lang="en-US" dirty="0"/>
              <a:t>Freedom is important in terms of its consequences – personal freedom entails that people are free to do things that they find value and happiness in as long as they respect the rights of others, and economic freedom is the greatest explanator of prosperity (another determinant of happiness).</a:t>
            </a:r>
          </a:p>
          <a:p>
            <a:r>
              <a:rPr lang="en-US" dirty="0"/>
              <a:t> Happiness and freedom are very virtuous, but if they are to come at the expense of rights and freedoms of others, there would be few things more vicious.</a:t>
            </a:r>
            <a:endParaRPr lang="en-IN" dirty="0"/>
          </a:p>
        </p:txBody>
      </p:sp>
    </p:spTree>
    <p:extLst>
      <p:ext uri="{BB962C8B-B14F-4D97-AF65-F5344CB8AC3E}">
        <p14:creationId xmlns:p14="http://schemas.microsoft.com/office/powerpoint/2010/main" val="1842859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1F177-0997-4567-A553-1ACE92186CEA}"/>
              </a:ext>
            </a:extLst>
          </p:cNvPr>
          <p:cNvSpPr>
            <a:spLocks noGrp="1"/>
          </p:cNvSpPr>
          <p:nvPr>
            <p:ph type="title"/>
          </p:nvPr>
        </p:nvSpPr>
        <p:spPr/>
        <p:txBody>
          <a:bodyPr/>
          <a:lstStyle/>
          <a:p>
            <a:r>
              <a:rPr lang="en-IN" dirty="0"/>
              <a:t>Conclusion of Report</a:t>
            </a:r>
          </a:p>
        </p:txBody>
      </p:sp>
      <p:sp>
        <p:nvSpPr>
          <p:cNvPr id="3" name="Content Placeholder 2">
            <a:extLst>
              <a:ext uri="{FF2B5EF4-FFF2-40B4-BE49-F238E27FC236}">
                <a16:creationId xmlns:a16="http://schemas.microsoft.com/office/drawing/2014/main" id="{A582A338-2739-4824-8F50-6861E39D05E7}"/>
              </a:ext>
            </a:extLst>
          </p:cNvPr>
          <p:cNvSpPr>
            <a:spLocks noGrp="1"/>
          </p:cNvSpPr>
          <p:nvPr>
            <p:ph idx="1"/>
          </p:nvPr>
        </p:nvSpPr>
        <p:spPr/>
        <p:txBody>
          <a:bodyPr/>
          <a:lstStyle/>
          <a:p>
            <a:r>
              <a:rPr lang="en-US" dirty="0"/>
              <a:t>The report, through some simple statistical analysis, tries to find to what extent each factor determines the happiness that they have measured. Happiness in India, in 2022, was explained mostly by ‘GDP per capita’ at 31%, then by ‘freedom to make life choices’ at 17%, and least by ‘perceptions of corruption’ at 3%. Note that the national happiness figure is not an actual combination of the factors, but is measured independently, unlike indices where the quantities of the factors are either added or multiplied to arrive at a total index value. </a:t>
            </a:r>
          </a:p>
          <a:p>
            <a:r>
              <a:rPr lang="en-US" dirty="0"/>
              <a:t>With the combined measures of Government and we has a citizen ,we could  improve our ranking and can become the </a:t>
            </a:r>
            <a:r>
              <a:rPr lang="en-US" b="1" dirty="0"/>
              <a:t>World Happiest Country.</a:t>
            </a:r>
          </a:p>
          <a:p>
            <a:r>
              <a:rPr lang="en-US" b="1" dirty="0"/>
              <a:t>I am presenting a project which predict the world happiness ranking and how can Indians become happy ?</a:t>
            </a:r>
            <a:endParaRPr lang="en-IN" b="1" dirty="0"/>
          </a:p>
        </p:txBody>
      </p:sp>
    </p:spTree>
    <p:extLst>
      <p:ext uri="{BB962C8B-B14F-4D97-AF65-F5344CB8AC3E}">
        <p14:creationId xmlns:p14="http://schemas.microsoft.com/office/powerpoint/2010/main" val="3248049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CA55D-AC51-1F35-9846-3C98C5D5C96F}"/>
              </a:ext>
            </a:extLst>
          </p:cNvPr>
          <p:cNvSpPr>
            <a:spLocks noGrp="1"/>
          </p:cNvSpPr>
          <p:nvPr>
            <p:ph type="title"/>
          </p:nvPr>
        </p:nvSpPr>
        <p:spPr>
          <a:xfrm>
            <a:off x="1097280" y="286602"/>
            <a:ext cx="10058400" cy="4863895"/>
          </a:xfrm>
        </p:spPr>
        <p:txBody>
          <a:bodyPr/>
          <a:lstStyle/>
          <a:p>
            <a:r>
              <a:rPr lang="en-IN" dirty="0"/>
              <a:t>Project Title: How can Indians become Happy?</a:t>
            </a:r>
          </a:p>
        </p:txBody>
      </p:sp>
    </p:spTree>
    <p:extLst>
      <p:ext uri="{BB962C8B-B14F-4D97-AF65-F5344CB8AC3E}">
        <p14:creationId xmlns:p14="http://schemas.microsoft.com/office/powerpoint/2010/main" val="2825694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510F-2A1D-9DD4-57EB-EBA122455CD3}"/>
              </a:ext>
            </a:extLst>
          </p:cNvPr>
          <p:cNvSpPr>
            <a:spLocks noGrp="1"/>
          </p:cNvSpPr>
          <p:nvPr>
            <p:ph type="title"/>
          </p:nvPr>
        </p:nvSpPr>
        <p:spPr/>
        <p:txBody>
          <a:bodyPr>
            <a:normAutofit/>
          </a:bodyPr>
          <a:lstStyle/>
          <a:p>
            <a:r>
              <a:rPr lang="en-IN" dirty="0"/>
              <a:t>Problem Statement:</a:t>
            </a:r>
          </a:p>
        </p:txBody>
      </p:sp>
      <p:sp>
        <p:nvSpPr>
          <p:cNvPr id="3" name="Content Placeholder 2">
            <a:extLst>
              <a:ext uri="{FF2B5EF4-FFF2-40B4-BE49-F238E27FC236}">
                <a16:creationId xmlns:a16="http://schemas.microsoft.com/office/drawing/2014/main" id="{1C33ADDD-A96D-BC86-8D07-EDE99E5DAA89}"/>
              </a:ext>
            </a:extLst>
          </p:cNvPr>
          <p:cNvSpPr>
            <a:spLocks noGrp="1"/>
          </p:cNvSpPr>
          <p:nvPr>
            <p:ph idx="1"/>
          </p:nvPr>
        </p:nvSpPr>
        <p:spPr>
          <a:xfrm>
            <a:off x="1097280" y="1845734"/>
            <a:ext cx="10058400" cy="804160"/>
          </a:xfrm>
        </p:spPr>
        <p:txBody>
          <a:bodyPr>
            <a:noAutofit/>
          </a:bodyPr>
          <a:lstStyle/>
          <a:p>
            <a:r>
              <a:rPr lang="en-IN" sz="2800" dirty="0"/>
              <a:t>World Happiness Prediction with special emphasis on how can India Improve its Ranking ?</a:t>
            </a:r>
          </a:p>
          <a:p>
            <a:endParaRPr lang="en-IN" sz="2800" dirty="0"/>
          </a:p>
        </p:txBody>
      </p:sp>
    </p:spTree>
    <p:extLst>
      <p:ext uri="{BB962C8B-B14F-4D97-AF65-F5344CB8AC3E}">
        <p14:creationId xmlns:p14="http://schemas.microsoft.com/office/powerpoint/2010/main" val="1922952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C363-C92D-B450-00E6-A9F3C34A00C7}"/>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53A1E6E0-E5AB-8D4B-2FE5-AD5F2C843A9F}"/>
              </a:ext>
            </a:extLst>
          </p:cNvPr>
          <p:cNvSpPr>
            <a:spLocks noGrp="1"/>
          </p:cNvSpPr>
          <p:nvPr>
            <p:ph idx="1"/>
          </p:nvPr>
        </p:nvSpPr>
        <p:spPr>
          <a:xfrm>
            <a:off x="1066800" y="2015412"/>
            <a:ext cx="10058400" cy="4189584"/>
          </a:xfrm>
        </p:spPr>
        <p:txBody>
          <a:bodyPr/>
          <a:lstStyle/>
          <a:p>
            <a:r>
              <a:rPr lang="en-IN" dirty="0"/>
              <a:t>My project has following goals:</a:t>
            </a:r>
          </a:p>
          <a:p>
            <a:pPr marL="0" indent="0">
              <a:buNone/>
            </a:pPr>
            <a:r>
              <a:rPr lang="en-IN" dirty="0"/>
              <a:t> 1) It will try to predict happiness ranking of countries based on the given parameters</a:t>
            </a:r>
          </a:p>
          <a:p>
            <a:pPr lvl="1"/>
            <a:r>
              <a:rPr lang="en-US" dirty="0"/>
              <a:t>Gross Domestic Product Per Capita (Purchasing Power Parity).</a:t>
            </a:r>
          </a:p>
          <a:p>
            <a:pPr lvl="1"/>
            <a:r>
              <a:rPr lang="en-US" dirty="0"/>
              <a:t>Social Support.</a:t>
            </a:r>
          </a:p>
          <a:p>
            <a:pPr lvl="1"/>
            <a:r>
              <a:rPr lang="en-US" dirty="0"/>
              <a:t>Healthy life expectancy at birth.</a:t>
            </a:r>
          </a:p>
          <a:p>
            <a:pPr lvl="1"/>
            <a:r>
              <a:rPr lang="en-US" dirty="0"/>
              <a:t>Freedom to make life choices.</a:t>
            </a:r>
          </a:p>
          <a:p>
            <a:pPr lvl="1"/>
            <a:r>
              <a:rPr lang="en-US" dirty="0"/>
              <a:t>Generosity.</a:t>
            </a:r>
          </a:p>
          <a:p>
            <a:pPr lvl="1"/>
            <a:r>
              <a:rPr lang="en-US" dirty="0"/>
              <a:t>Perceptions of corruption.</a:t>
            </a:r>
          </a:p>
          <a:p>
            <a:pPr marL="0" indent="0">
              <a:buNone/>
            </a:pPr>
            <a:r>
              <a:rPr lang="en-IN" dirty="0"/>
              <a:t>2) It will try to </a:t>
            </a:r>
            <a:r>
              <a:rPr lang="en-IN" dirty="0" err="1"/>
              <a:t>analyze</a:t>
            </a:r>
            <a:r>
              <a:rPr lang="en-IN" dirty="0"/>
              <a:t> India’s situation and how can India improve its current ranking.</a:t>
            </a:r>
          </a:p>
          <a:p>
            <a:pPr marL="0" indent="0">
              <a:buNone/>
            </a:pPr>
            <a:endParaRPr lang="en-IN" dirty="0"/>
          </a:p>
        </p:txBody>
      </p:sp>
    </p:spTree>
    <p:extLst>
      <p:ext uri="{BB962C8B-B14F-4D97-AF65-F5344CB8AC3E}">
        <p14:creationId xmlns:p14="http://schemas.microsoft.com/office/powerpoint/2010/main" val="1383247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ay thank you to someone at Companies House - GOV.UK">
            <a:extLst>
              <a:ext uri="{FF2B5EF4-FFF2-40B4-BE49-F238E27FC236}">
                <a16:creationId xmlns:a16="http://schemas.microsoft.com/office/drawing/2014/main" id="{ACD4F200-8DC6-42B0-BA48-D843A637E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020" y="651164"/>
            <a:ext cx="10598727" cy="5555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890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03E40-7DFD-4395-861A-4BE44B375256}"/>
              </a:ext>
            </a:extLst>
          </p:cNvPr>
          <p:cNvSpPr>
            <a:spLocks noGrp="1"/>
          </p:cNvSpPr>
          <p:nvPr>
            <p:ph type="title"/>
          </p:nvPr>
        </p:nvSpPr>
        <p:spPr/>
        <p:txBody>
          <a:bodyPr/>
          <a:lstStyle/>
          <a:p>
            <a:r>
              <a:rPr lang="en-IN" b="1" dirty="0"/>
              <a:t>World Happiness Report</a:t>
            </a:r>
          </a:p>
        </p:txBody>
      </p:sp>
      <p:sp>
        <p:nvSpPr>
          <p:cNvPr id="3" name="Content Placeholder 2">
            <a:extLst>
              <a:ext uri="{FF2B5EF4-FFF2-40B4-BE49-F238E27FC236}">
                <a16:creationId xmlns:a16="http://schemas.microsoft.com/office/drawing/2014/main" id="{808FAA02-B523-4EBA-B454-B442ECAD92B8}"/>
              </a:ext>
            </a:extLst>
          </p:cNvPr>
          <p:cNvSpPr>
            <a:spLocks noGrp="1"/>
          </p:cNvSpPr>
          <p:nvPr>
            <p:ph idx="1"/>
          </p:nvPr>
        </p:nvSpPr>
        <p:spPr/>
        <p:txBody>
          <a:bodyPr>
            <a:normAutofit/>
          </a:bodyPr>
          <a:lstStyle/>
          <a:p>
            <a:r>
              <a:rPr lang="en-US" sz="2400" dirty="0"/>
              <a:t>The World Happiness Report is a landmark survey of the state of global happiness</a:t>
            </a:r>
          </a:p>
          <a:p>
            <a:r>
              <a:rPr lang="en-US" sz="2400" dirty="0"/>
              <a:t>The reports review the state of happiness in the world today and show how the new science of happiness explains personal and national variations in happiness.</a:t>
            </a:r>
          </a:p>
          <a:p>
            <a:r>
              <a:rPr lang="en-US" sz="2400" dirty="0"/>
              <a:t>The happiness scores and rankings use data from the Gallup World Poll.</a:t>
            </a:r>
          </a:p>
          <a:p>
            <a:r>
              <a:rPr lang="en-US" sz="2400" dirty="0"/>
              <a:t>This year marks the 10th anniversary of the </a:t>
            </a:r>
            <a:r>
              <a:rPr lang="en-US" sz="2400" b="1" dirty="0"/>
              <a:t>World Happiness Report</a:t>
            </a:r>
            <a:r>
              <a:rPr lang="en-US" sz="2400" dirty="0"/>
              <a:t>, which uses global survey data to report how people evaluate their own lives in more than 150 countries worldwide..</a:t>
            </a:r>
            <a:endParaRPr lang="en-IN" sz="2400" dirty="0"/>
          </a:p>
        </p:txBody>
      </p:sp>
    </p:spTree>
    <p:extLst>
      <p:ext uri="{BB962C8B-B14F-4D97-AF65-F5344CB8AC3E}">
        <p14:creationId xmlns:p14="http://schemas.microsoft.com/office/powerpoint/2010/main" val="3605426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2968-20AE-4B38-A172-F5CBD5015E12}"/>
              </a:ext>
            </a:extLst>
          </p:cNvPr>
          <p:cNvSpPr>
            <a:spLocks noGrp="1"/>
          </p:cNvSpPr>
          <p:nvPr>
            <p:ph type="title"/>
          </p:nvPr>
        </p:nvSpPr>
        <p:spPr/>
        <p:txBody>
          <a:bodyPr/>
          <a:lstStyle/>
          <a:p>
            <a:r>
              <a:rPr lang="en-IN" b="1" dirty="0"/>
              <a:t>World Happiness Report</a:t>
            </a:r>
          </a:p>
        </p:txBody>
      </p:sp>
      <p:sp>
        <p:nvSpPr>
          <p:cNvPr id="3" name="Content Placeholder 2">
            <a:extLst>
              <a:ext uri="{FF2B5EF4-FFF2-40B4-BE49-F238E27FC236}">
                <a16:creationId xmlns:a16="http://schemas.microsoft.com/office/drawing/2014/main" id="{199AD5E1-18CB-46FE-9FA7-8F6C888B37FB}"/>
              </a:ext>
            </a:extLst>
          </p:cNvPr>
          <p:cNvSpPr>
            <a:spLocks noGrp="1"/>
          </p:cNvSpPr>
          <p:nvPr>
            <p:ph idx="1"/>
          </p:nvPr>
        </p:nvSpPr>
        <p:spPr/>
        <p:txBody>
          <a:bodyPr/>
          <a:lstStyle/>
          <a:p>
            <a:r>
              <a:rPr lang="en-US" sz="2400" dirty="0"/>
              <a:t>The </a:t>
            </a:r>
            <a:r>
              <a:rPr lang="en-US" sz="2400" b="1" dirty="0"/>
              <a:t>World Happiness Report 2022</a:t>
            </a:r>
            <a:r>
              <a:rPr lang="en-US" sz="2400" dirty="0"/>
              <a:t> reveals a bright light in dark times. The pandemic brought not only pain and suffering but also an increase in social support and benevolence.</a:t>
            </a:r>
          </a:p>
          <a:p>
            <a:r>
              <a:rPr lang="en-US" sz="2400" dirty="0"/>
              <a:t> As we battle the ills of disease and war, it is essential to remember the universal desire for happiness and the capacity of individuals to rally to each other’s support in times of great need</a:t>
            </a:r>
            <a:r>
              <a:rPr lang="en-US" dirty="0"/>
              <a:t>.</a:t>
            </a:r>
            <a:endParaRPr lang="en-IN" dirty="0"/>
          </a:p>
        </p:txBody>
      </p:sp>
    </p:spTree>
    <p:extLst>
      <p:ext uri="{BB962C8B-B14F-4D97-AF65-F5344CB8AC3E}">
        <p14:creationId xmlns:p14="http://schemas.microsoft.com/office/powerpoint/2010/main" val="922645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94F21-661E-4FF3-9A6F-C0B6EEABAE52}"/>
              </a:ext>
            </a:extLst>
          </p:cNvPr>
          <p:cNvSpPr>
            <a:spLocks noGrp="1"/>
          </p:cNvSpPr>
          <p:nvPr>
            <p:ph type="title"/>
          </p:nvPr>
        </p:nvSpPr>
        <p:spPr/>
        <p:txBody>
          <a:bodyPr/>
          <a:lstStyle/>
          <a:p>
            <a:r>
              <a:rPr lang="en-IN" b="1" dirty="0"/>
              <a:t>Indicators of World Happiness Report</a:t>
            </a:r>
          </a:p>
        </p:txBody>
      </p:sp>
      <p:sp>
        <p:nvSpPr>
          <p:cNvPr id="3" name="Content Placeholder 2">
            <a:extLst>
              <a:ext uri="{FF2B5EF4-FFF2-40B4-BE49-F238E27FC236}">
                <a16:creationId xmlns:a16="http://schemas.microsoft.com/office/drawing/2014/main" id="{B05DAAAF-91A3-4BD9-854E-807734418341}"/>
              </a:ext>
            </a:extLst>
          </p:cNvPr>
          <p:cNvSpPr>
            <a:spLocks noGrp="1"/>
          </p:cNvSpPr>
          <p:nvPr>
            <p:ph idx="1"/>
          </p:nvPr>
        </p:nvSpPr>
        <p:spPr/>
        <p:txBody>
          <a:bodyPr/>
          <a:lstStyle/>
          <a:p>
            <a:r>
              <a:rPr lang="en-US" sz="2400" dirty="0"/>
              <a:t>The rankings are based on polling (Gallup World Poll) which looks at six variables:</a:t>
            </a:r>
            <a:br>
              <a:rPr lang="en-US" sz="2400" dirty="0"/>
            </a:br>
            <a:endParaRPr lang="en-US" sz="2400" dirty="0"/>
          </a:p>
          <a:p>
            <a:pPr lvl="1"/>
            <a:r>
              <a:rPr lang="en-US" dirty="0"/>
              <a:t>Gross Domestic Product Per Capita (Purchasing Power Parity).</a:t>
            </a:r>
          </a:p>
          <a:p>
            <a:pPr lvl="1"/>
            <a:r>
              <a:rPr lang="en-US" dirty="0"/>
              <a:t>Social Support.</a:t>
            </a:r>
          </a:p>
          <a:p>
            <a:pPr lvl="1"/>
            <a:r>
              <a:rPr lang="en-US" dirty="0"/>
              <a:t>Healthy life expectancy at birth.</a:t>
            </a:r>
          </a:p>
          <a:p>
            <a:pPr lvl="1"/>
            <a:r>
              <a:rPr lang="en-US" dirty="0"/>
              <a:t>Freedom to make life choices.</a:t>
            </a:r>
          </a:p>
          <a:p>
            <a:pPr lvl="1"/>
            <a:r>
              <a:rPr lang="en-US" dirty="0"/>
              <a:t>Generosity.</a:t>
            </a:r>
          </a:p>
          <a:p>
            <a:pPr lvl="1"/>
            <a:r>
              <a:rPr lang="en-US" dirty="0"/>
              <a:t>Perceptions of corruption.</a:t>
            </a:r>
          </a:p>
          <a:p>
            <a:r>
              <a:rPr lang="en-US" sz="2400" dirty="0"/>
              <a:t>Respondents are asked to rate their own current lives on a </a:t>
            </a:r>
            <a:r>
              <a:rPr lang="en-US" sz="2400" b="1" dirty="0"/>
              <a:t>0-10 scale.</a:t>
            </a:r>
            <a:endParaRPr lang="en-US" sz="2400" dirty="0"/>
          </a:p>
          <a:p>
            <a:endParaRPr lang="en-IN" dirty="0"/>
          </a:p>
        </p:txBody>
      </p:sp>
    </p:spTree>
    <p:extLst>
      <p:ext uri="{BB962C8B-B14F-4D97-AF65-F5344CB8AC3E}">
        <p14:creationId xmlns:p14="http://schemas.microsoft.com/office/powerpoint/2010/main" val="3614747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F164D-0781-4C95-BA95-D5A6B5C84E8C}"/>
              </a:ext>
            </a:extLst>
          </p:cNvPr>
          <p:cNvSpPr>
            <a:spLocks noGrp="1"/>
          </p:cNvSpPr>
          <p:nvPr>
            <p:ph type="title"/>
          </p:nvPr>
        </p:nvSpPr>
        <p:spPr/>
        <p:txBody>
          <a:bodyPr/>
          <a:lstStyle/>
          <a:p>
            <a:r>
              <a:rPr lang="en-IN" b="1" dirty="0"/>
              <a:t>Result of World Happiness Report </a:t>
            </a:r>
          </a:p>
        </p:txBody>
      </p:sp>
      <p:pic>
        <p:nvPicPr>
          <p:cNvPr id="5" name="Content Placeholder 4">
            <a:extLst>
              <a:ext uri="{FF2B5EF4-FFF2-40B4-BE49-F238E27FC236}">
                <a16:creationId xmlns:a16="http://schemas.microsoft.com/office/drawing/2014/main" id="{E2AFC92B-95FE-4FDE-80B4-7A239BB37B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8915" y="1846263"/>
            <a:ext cx="9494495" cy="4022725"/>
          </a:xfrm>
        </p:spPr>
      </p:pic>
    </p:spTree>
    <p:extLst>
      <p:ext uri="{BB962C8B-B14F-4D97-AF65-F5344CB8AC3E}">
        <p14:creationId xmlns:p14="http://schemas.microsoft.com/office/powerpoint/2010/main" val="230505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D4426-3E35-4F40-AADE-50CD782524FD}"/>
              </a:ext>
            </a:extLst>
          </p:cNvPr>
          <p:cNvSpPr>
            <a:spLocks noGrp="1"/>
          </p:cNvSpPr>
          <p:nvPr>
            <p:ph type="title"/>
          </p:nvPr>
        </p:nvSpPr>
        <p:spPr/>
        <p:txBody>
          <a:bodyPr/>
          <a:lstStyle/>
          <a:p>
            <a:r>
              <a:rPr lang="en-IN" b="1" dirty="0"/>
              <a:t>Result of World Happiness Report</a:t>
            </a:r>
          </a:p>
        </p:txBody>
      </p:sp>
      <p:sp>
        <p:nvSpPr>
          <p:cNvPr id="3" name="Content Placeholder 2">
            <a:extLst>
              <a:ext uri="{FF2B5EF4-FFF2-40B4-BE49-F238E27FC236}">
                <a16:creationId xmlns:a16="http://schemas.microsoft.com/office/drawing/2014/main" id="{AD4C33EA-CEE2-4555-AA06-71CD17313697}"/>
              </a:ext>
            </a:extLst>
          </p:cNvPr>
          <p:cNvSpPr>
            <a:spLocks noGrp="1"/>
          </p:cNvSpPr>
          <p:nvPr>
            <p:ph idx="1"/>
          </p:nvPr>
        </p:nvSpPr>
        <p:spPr>
          <a:xfrm>
            <a:off x="490330" y="1845734"/>
            <a:ext cx="10665350" cy="4023360"/>
          </a:xfrm>
        </p:spPr>
        <p:txBody>
          <a:bodyPr>
            <a:normAutofit fontScale="92500" lnSpcReduction="20000"/>
          </a:bodyPr>
          <a:lstStyle/>
          <a:p>
            <a:r>
              <a:rPr lang="en-US" b="1" dirty="0"/>
              <a:t>Finland topped the list for the fifth time in a row</a:t>
            </a:r>
            <a:r>
              <a:rPr lang="en-US" dirty="0"/>
              <a:t>, according to the 10th edition of the World Happiness Report.</a:t>
            </a:r>
          </a:p>
          <a:p>
            <a:r>
              <a:rPr lang="en-US" dirty="0"/>
              <a:t>Finland was followed by </a:t>
            </a:r>
            <a:r>
              <a:rPr lang="en-US" b="1" dirty="0"/>
              <a:t>Denmark, Iceland, Switzerland, and the Netherlands</a:t>
            </a:r>
            <a:r>
              <a:rPr lang="en-US" dirty="0"/>
              <a:t>.</a:t>
            </a:r>
          </a:p>
          <a:p>
            <a:r>
              <a:rPr lang="en-US" dirty="0"/>
              <a:t>Among other western countries, while the </a:t>
            </a:r>
            <a:r>
              <a:rPr lang="en-US" b="1" dirty="0"/>
              <a:t>United States managed to bag the 16th position</a:t>
            </a:r>
            <a:r>
              <a:rPr lang="en-US" dirty="0"/>
              <a:t>, </a:t>
            </a:r>
            <a:r>
              <a:rPr lang="en-US" b="1" dirty="0"/>
              <a:t>Britain was ranked 17th and France 20th.</a:t>
            </a:r>
            <a:endParaRPr lang="en-US" dirty="0"/>
          </a:p>
          <a:p>
            <a:r>
              <a:rPr lang="en-US" dirty="0"/>
              <a:t>India continued to fare poorly in the world happiness index, with its position marginally improving to 136 as against last year’s 139.</a:t>
            </a:r>
          </a:p>
          <a:p>
            <a:r>
              <a:rPr lang="en-US" dirty="0"/>
              <a:t>Among the South Asian nations, </a:t>
            </a:r>
            <a:r>
              <a:rPr lang="en-US" b="1" dirty="0"/>
              <a:t>only Taliban-ruled Afghanistan fared worse than India</a:t>
            </a:r>
            <a:r>
              <a:rPr lang="en-US" dirty="0"/>
              <a:t>.</a:t>
            </a:r>
          </a:p>
          <a:p>
            <a:r>
              <a:rPr lang="en-US" b="1" dirty="0"/>
              <a:t>Afghanistan was named the most unhappy country</a:t>
            </a:r>
            <a:r>
              <a:rPr lang="en-US" dirty="0"/>
              <a:t> in the world, ranking last on the </a:t>
            </a:r>
            <a:r>
              <a:rPr lang="en-US" b="1" dirty="0"/>
              <a:t>index of 146 countries.</a:t>
            </a:r>
            <a:endParaRPr lang="en-US" dirty="0"/>
          </a:p>
          <a:p>
            <a:r>
              <a:rPr lang="en-US" dirty="0"/>
              <a:t>Nepal (84), Bangladesh (94), Pakistan (121) and Sri Lanka (127) managed to get better ranks in the list.</a:t>
            </a:r>
          </a:p>
          <a:p>
            <a:r>
              <a:rPr lang="en-US" dirty="0"/>
              <a:t>The Happiness report also stated that India was one among the countries that witnessed, over the past 10 years, a fall in life evaluations by more than a full point on the 0 to 10 scale.</a:t>
            </a:r>
          </a:p>
          <a:p>
            <a:endParaRPr lang="en-IN" dirty="0"/>
          </a:p>
        </p:txBody>
      </p:sp>
    </p:spTree>
    <p:extLst>
      <p:ext uri="{BB962C8B-B14F-4D97-AF65-F5344CB8AC3E}">
        <p14:creationId xmlns:p14="http://schemas.microsoft.com/office/powerpoint/2010/main" val="384911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2639F-DCA4-4A6E-95BE-BD14A940E310}"/>
              </a:ext>
            </a:extLst>
          </p:cNvPr>
          <p:cNvSpPr>
            <a:spLocks noGrp="1"/>
          </p:cNvSpPr>
          <p:nvPr>
            <p:ph type="title"/>
          </p:nvPr>
        </p:nvSpPr>
        <p:spPr/>
        <p:txBody>
          <a:bodyPr/>
          <a:lstStyle/>
          <a:p>
            <a:r>
              <a:rPr lang="en-IN" b="1" dirty="0"/>
              <a:t>Let’s Analyse India’s Situation</a:t>
            </a:r>
            <a:br>
              <a:rPr lang="en-IN" b="1" dirty="0"/>
            </a:br>
            <a:r>
              <a:rPr lang="en-IN" sz="2400" b="1" dirty="0"/>
              <a:t>GDP Vs Happiness Score</a:t>
            </a:r>
          </a:p>
        </p:txBody>
      </p:sp>
      <p:pic>
        <p:nvPicPr>
          <p:cNvPr id="5" name="Content Placeholder 4">
            <a:extLst>
              <a:ext uri="{FF2B5EF4-FFF2-40B4-BE49-F238E27FC236}">
                <a16:creationId xmlns:a16="http://schemas.microsoft.com/office/drawing/2014/main" id="{DA6781F7-5AE0-46BB-BD82-4A41633E12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27" y="1737360"/>
            <a:ext cx="12032974" cy="4729701"/>
          </a:xfrm>
        </p:spPr>
      </p:pic>
    </p:spTree>
    <p:extLst>
      <p:ext uri="{BB962C8B-B14F-4D97-AF65-F5344CB8AC3E}">
        <p14:creationId xmlns:p14="http://schemas.microsoft.com/office/powerpoint/2010/main" val="581403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0ECB0-E460-48F4-85EA-1921303BB8C0}"/>
              </a:ext>
            </a:extLst>
          </p:cNvPr>
          <p:cNvSpPr>
            <a:spLocks noGrp="1"/>
          </p:cNvSpPr>
          <p:nvPr>
            <p:ph type="title"/>
          </p:nvPr>
        </p:nvSpPr>
        <p:spPr/>
        <p:txBody>
          <a:bodyPr/>
          <a:lstStyle/>
          <a:p>
            <a:r>
              <a:rPr lang="en-IN" dirty="0"/>
              <a:t>GDP vs Happiness Score</a:t>
            </a:r>
          </a:p>
        </p:txBody>
      </p:sp>
      <p:sp>
        <p:nvSpPr>
          <p:cNvPr id="3" name="Content Placeholder 2">
            <a:extLst>
              <a:ext uri="{FF2B5EF4-FFF2-40B4-BE49-F238E27FC236}">
                <a16:creationId xmlns:a16="http://schemas.microsoft.com/office/drawing/2014/main" id="{EC41B859-4F2E-4AC0-B27E-77DDE9E84E75}"/>
              </a:ext>
            </a:extLst>
          </p:cNvPr>
          <p:cNvSpPr>
            <a:spLocks noGrp="1"/>
          </p:cNvSpPr>
          <p:nvPr>
            <p:ph idx="1"/>
          </p:nvPr>
        </p:nvSpPr>
        <p:spPr/>
        <p:txBody>
          <a:bodyPr/>
          <a:lstStyle/>
          <a:p>
            <a:r>
              <a:rPr lang="en-IN" dirty="0"/>
              <a:t>We can see from the analysis that there is a general trend :</a:t>
            </a:r>
            <a:r>
              <a:rPr lang="en-IN" b="1" dirty="0"/>
              <a:t>High Gross Domestic Product of the Country ,high is the happiness score.</a:t>
            </a:r>
          </a:p>
          <a:p>
            <a:r>
              <a:rPr lang="en-IN" dirty="0"/>
              <a:t>But </a:t>
            </a:r>
            <a:r>
              <a:rPr lang="en-IN" b="1" dirty="0"/>
              <a:t>it is does not seem true </a:t>
            </a:r>
            <a:r>
              <a:rPr lang="en-IN" dirty="0"/>
              <a:t>,countries with low GDP per capita  then India have higher happiness score than India ,</a:t>
            </a:r>
            <a:r>
              <a:rPr lang="en-IN" dirty="0" err="1"/>
              <a:t>eg</a:t>
            </a:r>
            <a:r>
              <a:rPr lang="en-IN" dirty="0"/>
              <a:t> : Myanmar, Pakistan ,Nepal</a:t>
            </a:r>
          </a:p>
          <a:p>
            <a:r>
              <a:rPr lang="en-IN" dirty="0"/>
              <a:t>Also Countries with higher GDP per capita seems to be less happy than Countries with lower GDP, </a:t>
            </a:r>
            <a:r>
              <a:rPr lang="en-IN" dirty="0" err="1"/>
              <a:t>eg</a:t>
            </a:r>
            <a:r>
              <a:rPr lang="en-IN" dirty="0"/>
              <a:t>: USA has more GDP per capita than Finland but Finland is the world most happiest country</a:t>
            </a:r>
          </a:p>
          <a:p>
            <a:r>
              <a:rPr lang="en-US" dirty="0"/>
              <a:t>This </a:t>
            </a:r>
            <a:r>
              <a:rPr lang="en-US" b="1" dirty="0"/>
              <a:t>tells us that it is certain that the richer is not necessarily the happiest</a:t>
            </a:r>
            <a:r>
              <a:rPr lang="en-US" dirty="0"/>
              <a:t>. Therefore, besides income, there must be other important factors that contribute to people’s happiness besides money.</a:t>
            </a:r>
            <a:endParaRPr lang="en-IN" dirty="0"/>
          </a:p>
          <a:p>
            <a:endParaRPr lang="en-IN" dirty="0"/>
          </a:p>
        </p:txBody>
      </p:sp>
    </p:spTree>
    <p:extLst>
      <p:ext uri="{BB962C8B-B14F-4D97-AF65-F5344CB8AC3E}">
        <p14:creationId xmlns:p14="http://schemas.microsoft.com/office/powerpoint/2010/main" val="137851301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766</TotalTime>
  <Words>1761</Words>
  <Application>Microsoft Office PowerPoint</Application>
  <PresentationFormat>Widescreen</PresentationFormat>
  <Paragraphs>112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 Black</vt:lpstr>
      <vt:lpstr>Calibri</vt:lpstr>
      <vt:lpstr>Calibri Light</vt:lpstr>
      <vt:lpstr>Courier New</vt:lpstr>
      <vt:lpstr>Retrospect</vt:lpstr>
      <vt:lpstr>World Happiness: why India ranks 136th ?</vt:lpstr>
      <vt:lpstr>Table of Content</vt:lpstr>
      <vt:lpstr>World Happiness Report</vt:lpstr>
      <vt:lpstr>World Happiness Report</vt:lpstr>
      <vt:lpstr>Indicators of World Happiness Report</vt:lpstr>
      <vt:lpstr>Result of World Happiness Report </vt:lpstr>
      <vt:lpstr>Result of World Happiness Report</vt:lpstr>
      <vt:lpstr>Let’s Analyse India’s Situation GDP Vs Happiness Score</vt:lpstr>
      <vt:lpstr>GDP vs Happiness Score</vt:lpstr>
      <vt:lpstr>GDP vs Happiness Score: conclusion</vt:lpstr>
      <vt:lpstr>Healthy life expectancy at birth vs Happiness Score</vt:lpstr>
      <vt:lpstr>Healthy Life Expectancy at birth vs Happiness Score</vt:lpstr>
      <vt:lpstr>Healthy Life Expectancy at birth vs Happiness Score: Conclusion</vt:lpstr>
      <vt:lpstr>Perceptions of corruption vs Happiness Score</vt:lpstr>
      <vt:lpstr>Perceptions of corruption vs Happiness Score</vt:lpstr>
      <vt:lpstr>Perceptions of corruption vs Happiness Score-Conclusion</vt:lpstr>
      <vt:lpstr>   Social Support  ,Generosity vs Happiness Score </vt:lpstr>
      <vt:lpstr>   Social Support  ,Generosity vs Happiness Score :Conclusion</vt:lpstr>
      <vt:lpstr>Freedom to make life choices vs Happiness Score</vt:lpstr>
      <vt:lpstr>Freedom to make life choices vs Happiness Score</vt:lpstr>
      <vt:lpstr>Conclusion of Report</vt:lpstr>
      <vt:lpstr>Project Title: How can Indians become Happy?</vt:lpstr>
      <vt:lpstr>Problem Statement:</vt:lpstr>
      <vt:lpstr>Objective: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Happiness: why India ranks 136th ?</dc:title>
  <dc:creator>DELL</dc:creator>
  <cp:lastModifiedBy>Vanshika Saxena</cp:lastModifiedBy>
  <cp:revision>7</cp:revision>
  <dcterms:created xsi:type="dcterms:W3CDTF">2022-04-01T01:52:35Z</dcterms:created>
  <dcterms:modified xsi:type="dcterms:W3CDTF">2023-06-14T04:25:07Z</dcterms:modified>
</cp:coreProperties>
</file>