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2" r:id="rId6"/>
    <p:sldId id="264" r:id="rId7"/>
    <p:sldId id="265" r:id="rId8"/>
    <p:sldId id="266" r:id="rId9"/>
    <p:sldId id="267" r:id="rId10"/>
    <p:sldId id="273" r:id="rId11"/>
    <p:sldId id="268" r:id="rId12"/>
    <p:sldId id="269" r:id="rId13"/>
    <p:sldId id="270" r:id="rId14"/>
    <p:sldId id="271" r:id="rId15"/>
    <p:sldId id="272" r:id="rId1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Calibri"/>
      </a:defRPr>
    </a:lvl1pPr>
    <a:lvl2pPr marL="0" marR="0" indent="457189"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Calibri"/>
      </a:defRPr>
    </a:lvl2pPr>
    <a:lvl3pPr marL="0" marR="0" indent="914377"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Calibri"/>
      </a:defRPr>
    </a:lvl3pPr>
    <a:lvl4pPr marL="0" marR="0" indent="1371565"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Calibri"/>
      </a:defRPr>
    </a:lvl4pPr>
    <a:lvl5pPr marL="0" marR="0" indent="1828754"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Calibri"/>
      </a:defRPr>
    </a:lvl5pPr>
    <a:lvl6pPr marL="0" marR="0" indent="2285943"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Calibri"/>
      </a:defRPr>
    </a:lvl6pPr>
    <a:lvl7pPr marL="0" marR="0" indent="2743131"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Calibri"/>
      </a:defRPr>
    </a:lvl7pPr>
    <a:lvl8pPr marL="0" marR="0" indent="3200319"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Calibri"/>
      </a:defRPr>
    </a:lvl8pPr>
    <a:lvl9pPr marL="0" marR="0" indent="3657508"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 name="Shape 50"/>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51" name="Shape 5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260886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Custom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8" name="Title Text"/>
          <p:cNvSpPr txBox="1">
            <a:spLocks noGrp="1"/>
          </p:cNvSpPr>
          <p:nvPr>
            <p:ph type="title"/>
          </p:nvPr>
        </p:nvSpPr>
        <p:spPr>
          <a:xfrm>
            <a:off x="0" y="2275826"/>
            <a:ext cx="12192000" cy="564911"/>
          </a:xfrm>
          <a:prstGeom prst="rect">
            <a:avLst/>
          </a:prstGeom>
        </p:spPr>
        <p:txBody>
          <a:bodyPr/>
          <a:lstStyle>
            <a:lvl1pPr>
              <a:defRPr sz="3600">
                <a:solidFill>
                  <a:srgbClr val="17375E"/>
                </a:solidFill>
              </a:defRPr>
            </a:lvl1pPr>
          </a:lstStyle>
          <a:p>
            <a:r>
              <a:t>Title Text</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lan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6" name="Title Text"/>
          <p:cNvSpPr txBox="1">
            <a:spLocks noGrp="1"/>
          </p:cNvSpPr>
          <p:nvPr>
            <p:ph type="title"/>
          </p:nvPr>
        </p:nvSpPr>
        <p:spPr>
          <a:xfrm>
            <a:off x="762000" y="427039"/>
            <a:ext cx="10972800" cy="1143001"/>
          </a:xfrm>
          <a:prstGeom prst="rect">
            <a:avLst/>
          </a:prstGeom>
        </p:spPr>
        <p:txBody>
          <a:bodyPr/>
          <a:lstStyle/>
          <a:p>
            <a:r>
              <a:t>Title Text</a:t>
            </a:r>
          </a:p>
        </p:txBody>
      </p:sp>
      <p:sp>
        <p:nvSpPr>
          <p:cNvPr id="27" name="Body Level One…"/>
          <p:cNvSpPr txBox="1">
            <a:spLocks noGrp="1"/>
          </p:cNvSpPr>
          <p:nvPr>
            <p:ph type="body" idx="1"/>
          </p:nvPr>
        </p:nvSpPr>
        <p:spPr>
          <a:xfrm>
            <a:off x="762000" y="1752600"/>
            <a:ext cx="10972800" cy="4525964"/>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8" name="Slide Number Placeholder 5"/>
          <p:cNvSpPr txBox="1"/>
          <p:nvPr/>
        </p:nvSpPr>
        <p:spPr>
          <a:xfrm>
            <a:off x="8890000" y="6556695"/>
            <a:ext cx="2844800" cy="269239"/>
          </a:xfrm>
          <a:prstGeom prst="rect">
            <a:avLst/>
          </a:prstGeom>
          <a:ln w="12700">
            <a:miter lim="400000"/>
          </a:ln>
        </p:spPr>
        <p:txBody>
          <a:bodyPr lIns="45718" tIns="45718" rIns="45718" bIns="45718" anchor="ctr">
            <a:spAutoFit/>
          </a:bodyPr>
          <a:lstStyle/>
          <a:p>
            <a:pPr algn="r">
              <a:defRPr sz="1200">
                <a:solidFill>
                  <a:srgbClr val="888888"/>
                </a:solidFill>
              </a:defRPr>
            </a:pPr>
            <a:endParaRPr dirty="0"/>
          </a:p>
        </p:txBody>
      </p:sp>
      <p:sp>
        <p:nvSpPr>
          <p:cNvPr id="29"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3_Custom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6" name="Title Text"/>
          <p:cNvSpPr txBox="1">
            <a:spLocks noGrp="1"/>
          </p:cNvSpPr>
          <p:nvPr>
            <p:ph type="title"/>
          </p:nvPr>
        </p:nvSpPr>
        <p:spPr>
          <a:xfrm>
            <a:off x="0" y="2275826"/>
            <a:ext cx="12192000" cy="564911"/>
          </a:xfrm>
          <a:prstGeom prst="rect">
            <a:avLst/>
          </a:prstGeom>
        </p:spPr>
        <p:txBody>
          <a:bodyPr/>
          <a:lstStyle>
            <a:lvl1pPr>
              <a:defRPr sz="3600">
                <a:solidFill>
                  <a:srgbClr val="17375E"/>
                </a:solidFill>
              </a:defRPr>
            </a:lvl1pPr>
          </a:lstStyle>
          <a:p>
            <a:r>
              <a:t>Title Text</a:t>
            </a:r>
          </a:p>
        </p:txBody>
      </p:sp>
      <p:sp>
        <p:nvSpPr>
          <p:cNvPr id="37"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Conten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4"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7"/>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318420" y="6404295"/>
            <a:ext cx="263980" cy="269239"/>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fld id="{86CB4B4D-7CA3-9044-876B-883B54F8677D}" type="slidenum">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txStyles>
    <p:titleStyle>
      <a:lvl1pPr marL="0" marR="0" indent="0" algn="ctr" defTabSz="457189"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1pPr>
      <a:lvl2pPr marL="0" marR="0" indent="0" algn="ctr" defTabSz="457189"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2pPr>
      <a:lvl3pPr marL="0" marR="0" indent="0" algn="ctr" defTabSz="457189"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3pPr>
      <a:lvl4pPr marL="0" marR="0" indent="0" algn="ctr" defTabSz="457189"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4pPr>
      <a:lvl5pPr marL="0" marR="0" indent="0" algn="ctr" defTabSz="457189"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5pPr>
      <a:lvl6pPr marL="0" marR="0" indent="0" algn="ctr" defTabSz="457189"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6pPr>
      <a:lvl7pPr marL="0" marR="0" indent="0" algn="ctr" defTabSz="457189"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7pPr>
      <a:lvl8pPr marL="0" marR="0" indent="0" algn="ctr" defTabSz="457189"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8pPr>
      <a:lvl9pPr marL="0" marR="0" indent="0" algn="ctr" defTabSz="457189"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9pPr>
    </p:titleStyle>
    <p:bodyStyle>
      <a:lvl1pPr marL="342890" marR="0" indent="-342890" algn="l" defTabSz="457189"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1pPr>
      <a:lvl2pPr marL="783752" marR="0" indent="-326564" algn="l" defTabSz="457189"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2pPr>
      <a:lvl3pPr marL="1219168" marR="0" indent="-304791" algn="l" defTabSz="457189"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3pPr>
      <a:lvl4pPr marL="1737316" marR="0" indent="-365750" algn="l" defTabSz="457189"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4pPr>
      <a:lvl5pPr marL="2194505" marR="0" indent="-365750" algn="l" defTabSz="457189"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5pPr>
      <a:lvl6pPr marL="2651693" marR="0" indent="-365750" algn="l" defTabSz="457189"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6pPr>
      <a:lvl7pPr marL="3108882" marR="0" indent="-365750" algn="l" defTabSz="457189"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7pPr>
      <a:lvl8pPr marL="3566070" marR="0" indent="-365750" algn="l" defTabSz="457189"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8pPr>
      <a:lvl9pPr marL="4023259" marR="0" indent="-365750" algn="l" defTabSz="457189"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9pPr>
    </p:bodyStyle>
    <p:otherStyle>
      <a:lvl1pPr marL="0" marR="0" indent="0" algn="r" defTabSz="457189"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189" algn="r" defTabSz="457189"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377" algn="r" defTabSz="457189"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565" algn="r" defTabSz="457189"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754" algn="r" defTabSz="457189"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5943" algn="r" defTabSz="457189"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131" algn="r" defTabSz="457189"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319" algn="r" defTabSz="457189"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508" algn="r" defTabSz="457189"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CP  Transmission Control Protocol) is a connection-based protocol that provides a reliable flow of data between two computers.…"/>
          <p:cNvSpPr txBox="1">
            <a:spLocks noGrp="1"/>
          </p:cNvSpPr>
          <p:nvPr>
            <p:ph type="body" idx="1"/>
          </p:nvPr>
        </p:nvSpPr>
        <p:spPr>
          <a:xfrm>
            <a:off x="753035" y="802341"/>
            <a:ext cx="10972800" cy="4525964"/>
          </a:xfrm>
          <a:prstGeom prst="rect">
            <a:avLst/>
          </a:prstGeom>
        </p:spPr>
        <p:txBody>
          <a:bodyPr>
            <a:normAutofit lnSpcReduction="10000"/>
          </a:bodyPr>
          <a:lstStyle/>
          <a:p>
            <a:r>
              <a:rPr lang="en-US" u="sng" dirty="0"/>
              <a:t>Numeric </a:t>
            </a:r>
            <a:r>
              <a:rPr lang="en-US" u="sng" dirty="0" smtClean="0"/>
              <a:t>Filing:-</a:t>
            </a:r>
            <a:r>
              <a:rPr lang="en-US" dirty="0" smtClean="0"/>
              <a:t> In </a:t>
            </a:r>
            <a:r>
              <a:rPr lang="en-US" dirty="0"/>
              <a:t>setting up a numeric filing system, arrange files in sequential order using the numbers directly from the record or an assigned number. Most systems use an index to retrieve the files</a:t>
            </a:r>
            <a:r>
              <a:rPr lang="en-US" dirty="0" smtClean="0"/>
              <a:t>.[4]</a:t>
            </a:r>
          </a:p>
          <a:p>
            <a:r>
              <a:rPr lang="en-US" u="sng" dirty="0" smtClean="0"/>
              <a:t>Alpha-numeric Filing:-</a:t>
            </a:r>
            <a:r>
              <a:rPr lang="en-US" dirty="0" smtClean="0"/>
              <a:t> Alpha-numeric </a:t>
            </a:r>
            <a:r>
              <a:rPr lang="en-US" dirty="0"/>
              <a:t>filing uses a combination of names and numbers. You commonly use this type of filing system with subject names and numbers. Arrange files according to alphabetic divisions or subject heading, then by number category. </a:t>
            </a:r>
            <a:r>
              <a:rPr lang="en-US" dirty="0" smtClean="0"/>
              <a:t>[4]</a:t>
            </a:r>
            <a:endParaRPr lang="en-US" dirty="0"/>
          </a:p>
          <a:p>
            <a:endParaRPr lang="en-US" dirty="0"/>
          </a:p>
          <a:p>
            <a:endParaRPr lang="en-IN" sz="2800" dirty="0">
              <a:solidFill>
                <a:srgbClr val="3A506F"/>
              </a:solidFill>
            </a:endParaRPr>
          </a:p>
        </p:txBody>
      </p:sp>
    </p:spTree>
    <p:extLst>
      <p:ext uri="{BB962C8B-B14F-4D97-AF65-F5344CB8AC3E}">
        <p14:creationId xmlns:p14="http://schemas.microsoft.com/office/powerpoint/2010/main" val="2945978739"/>
      </p:ext>
    </p:extLst>
  </p:cSld>
  <p:clrMapOvr>
    <a:masterClrMapping/>
  </p:clrMapOvr>
  <p:transition spd="med"/>
  <p:timing>
    <p:tnLst>
      <p:par>
        <p:cTn id="1" dur="indefinite" restart="never" fill="hold"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1"/>
          <p:cNvSpPr txBox="1">
            <a:spLocks noGrp="1"/>
          </p:cNvSpPr>
          <p:nvPr>
            <p:ph type="title"/>
          </p:nvPr>
        </p:nvSpPr>
        <p:spPr>
          <a:xfrm>
            <a:off x="311727" y="490000"/>
            <a:ext cx="11568546" cy="564911"/>
          </a:xfrm>
          <a:prstGeom prst="rect">
            <a:avLst/>
          </a:prstGeom>
        </p:spPr>
        <p:txBody>
          <a:bodyPr>
            <a:normAutofit fontScale="90000"/>
          </a:bodyPr>
          <a:lstStyle>
            <a:lvl1pPr defTabSz="333747">
              <a:defRPr sz="3212" b="1"/>
            </a:lvl1pPr>
          </a:lstStyle>
          <a:p>
            <a:r>
              <a:rPr dirty="0"/>
              <a:t>Research Methodology</a:t>
            </a:r>
          </a:p>
        </p:txBody>
      </p:sp>
      <p:sp>
        <p:nvSpPr>
          <p:cNvPr id="88" name="Feasibility study Understanding the working of a client-server network architecture and the usage of socket programming.…"/>
          <p:cNvSpPr txBox="1">
            <a:spLocks noGrp="1"/>
          </p:cNvSpPr>
          <p:nvPr>
            <p:ph type="body" idx="4294967295"/>
          </p:nvPr>
        </p:nvSpPr>
        <p:spPr>
          <a:xfrm>
            <a:off x="609600" y="1121044"/>
            <a:ext cx="10972800" cy="5257801"/>
          </a:xfrm>
          <a:prstGeom prst="rect">
            <a:avLst/>
          </a:prstGeom>
        </p:spPr>
        <p:txBody>
          <a:bodyPr>
            <a:normAutofit fontScale="92500" lnSpcReduction="20000"/>
          </a:bodyPr>
          <a:lstStyle/>
          <a:p>
            <a:pPr marL="321460" indent="-321460"/>
            <a:r>
              <a:rPr sz="3000" u="sng" dirty="0">
                <a:solidFill>
                  <a:schemeClr val="tx1"/>
                </a:solidFill>
              </a:rPr>
              <a:t>Feasibility </a:t>
            </a:r>
            <a:r>
              <a:rPr sz="3000" u="sng" dirty="0" smtClean="0">
                <a:solidFill>
                  <a:schemeClr val="tx1"/>
                </a:solidFill>
              </a:rPr>
              <a:t>study</a:t>
            </a:r>
            <a:r>
              <a:rPr lang="en-US" sz="3000" u="sng" dirty="0" smtClean="0">
                <a:solidFill>
                  <a:schemeClr val="tx1"/>
                </a:solidFill>
              </a:rPr>
              <a:t>:-</a:t>
            </a:r>
          </a:p>
          <a:p>
            <a:pPr marL="762322" lvl="1" indent="-321460"/>
            <a:r>
              <a:rPr sz="2800" dirty="0" smtClean="0">
                <a:solidFill>
                  <a:schemeClr val="tx1"/>
                </a:solidFill>
              </a:rPr>
              <a:t>Understanding the</a:t>
            </a:r>
            <a:r>
              <a:rPr lang="en-US" sz="2800" dirty="0" smtClean="0">
                <a:solidFill>
                  <a:schemeClr val="tx1"/>
                </a:solidFill>
              </a:rPr>
              <a:t> basic concept of classification of file systems, how it helps in managing files, need of efficient method for classification</a:t>
            </a:r>
            <a:r>
              <a:rPr lang="en-IN" sz="2800" dirty="0" smtClean="0">
                <a:solidFill>
                  <a:schemeClr val="tx1"/>
                </a:solidFill>
              </a:rPr>
              <a:t>.</a:t>
            </a:r>
            <a:endParaRPr sz="2800" dirty="0">
              <a:solidFill>
                <a:schemeClr val="tx1"/>
              </a:solidFill>
            </a:endParaRPr>
          </a:p>
          <a:p>
            <a:pPr lvl="0"/>
            <a:r>
              <a:rPr sz="3000" u="sng" dirty="0" smtClean="0">
                <a:solidFill>
                  <a:schemeClr val="tx1"/>
                </a:solidFill>
              </a:rPr>
              <a:t>Implementation</a:t>
            </a:r>
            <a:r>
              <a:rPr lang="en-IN" sz="3000" u="sng" dirty="0" smtClean="0">
                <a:solidFill>
                  <a:schemeClr val="tx1"/>
                </a:solidFill>
              </a:rPr>
              <a:t> of </a:t>
            </a:r>
            <a:r>
              <a:rPr lang="en-IN" sz="3000" u="sng" dirty="0">
                <a:solidFill>
                  <a:schemeClr val="tx1"/>
                </a:solidFill>
              </a:rPr>
              <a:t>M</a:t>
            </a:r>
            <a:r>
              <a:rPr lang="en-IN" sz="3000" u="sng" dirty="0" smtClean="0">
                <a:solidFill>
                  <a:schemeClr val="tx1"/>
                </a:solidFill>
              </a:rPr>
              <a:t>anaging directory:-</a:t>
            </a:r>
            <a:endParaRPr lang="en-IN" u="sng" dirty="0">
              <a:solidFill>
                <a:schemeClr val="tx1"/>
              </a:solidFill>
            </a:endParaRPr>
          </a:p>
          <a:p>
            <a:pPr lvl="1"/>
            <a:r>
              <a:rPr sz="2800" dirty="0" smtClean="0">
                <a:solidFill>
                  <a:schemeClr val="tx1"/>
                </a:solidFill>
              </a:rPr>
              <a:t> </a:t>
            </a:r>
            <a:r>
              <a:rPr lang="en-US" sz="2800" dirty="0" smtClean="0">
                <a:solidFill>
                  <a:schemeClr val="tx1"/>
                </a:solidFill>
              </a:rPr>
              <a:t>In C “dirent.h” library is used to interact with the local repositories of the system. It contains many predefined functions like closedir, opendir, readdir.</a:t>
            </a:r>
          </a:p>
          <a:p>
            <a:pPr lvl="1"/>
            <a:r>
              <a:rPr lang="en-IN" sz="2800" dirty="0" smtClean="0">
                <a:solidFill>
                  <a:schemeClr val="tx1"/>
                </a:solidFill>
              </a:rPr>
              <a:t>The</a:t>
            </a:r>
            <a:r>
              <a:rPr lang="en-IN" sz="2800" dirty="0">
                <a:solidFill>
                  <a:schemeClr val="tx1"/>
                </a:solidFill>
              </a:rPr>
              <a:t> </a:t>
            </a:r>
            <a:r>
              <a:rPr lang="en-IN" sz="2800" i="1" dirty="0">
                <a:solidFill>
                  <a:schemeClr val="tx1"/>
                </a:solidFill>
              </a:rPr>
              <a:t>&lt;</a:t>
            </a:r>
            <a:r>
              <a:rPr lang="en-IN" sz="2800" i="1" dirty="0" err="1">
                <a:solidFill>
                  <a:schemeClr val="tx1"/>
                </a:solidFill>
              </a:rPr>
              <a:t>dirent.h</a:t>
            </a:r>
            <a:r>
              <a:rPr lang="en-IN" sz="2800" i="1" dirty="0">
                <a:solidFill>
                  <a:schemeClr val="tx1"/>
                </a:solidFill>
              </a:rPr>
              <a:t>&gt;</a:t>
            </a:r>
            <a:r>
              <a:rPr lang="en-IN" sz="2800" dirty="0">
                <a:solidFill>
                  <a:schemeClr val="tx1"/>
                </a:solidFill>
              </a:rPr>
              <a:t> header defines the following data type through </a:t>
            </a:r>
            <a:r>
              <a:rPr lang="en-IN" sz="2800" b="1" dirty="0" err="1" smtClean="0">
                <a:solidFill>
                  <a:schemeClr val="tx1"/>
                </a:solidFill>
              </a:rPr>
              <a:t>typedef</a:t>
            </a:r>
            <a:r>
              <a:rPr lang="en-IN" sz="2800" dirty="0" smtClean="0">
                <a:solidFill>
                  <a:schemeClr val="tx1"/>
                </a:solidFill>
              </a:rPr>
              <a:t>:</a:t>
            </a:r>
          </a:p>
          <a:p>
            <a:pPr lvl="2"/>
            <a:r>
              <a:rPr lang="en-IN" sz="2800" dirty="0" smtClean="0">
                <a:solidFill>
                  <a:schemeClr val="tx1"/>
                </a:solidFill>
              </a:rPr>
              <a:t>DIR:-A </a:t>
            </a:r>
            <a:r>
              <a:rPr lang="en-IN" sz="2800" dirty="0">
                <a:solidFill>
                  <a:schemeClr val="tx1"/>
                </a:solidFill>
              </a:rPr>
              <a:t>type representing a directory stream.</a:t>
            </a:r>
          </a:p>
          <a:p>
            <a:pPr lvl="2"/>
            <a:r>
              <a:rPr lang="en-IN" sz="2800" dirty="0">
                <a:solidFill>
                  <a:schemeClr val="tx1"/>
                </a:solidFill>
              </a:rPr>
              <a:t>It also defines the structure </a:t>
            </a:r>
            <a:r>
              <a:rPr lang="en-IN" sz="2800" b="1" dirty="0" err="1">
                <a:solidFill>
                  <a:schemeClr val="tx1"/>
                </a:solidFill>
              </a:rPr>
              <a:t>dirent</a:t>
            </a:r>
            <a:r>
              <a:rPr lang="en-IN" sz="2800" dirty="0">
                <a:solidFill>
                  <a:schemeClr val="tx1"/>
                </a:solidFill>
              </a:rPr>
              <a:t> which includes the following members</a:t>
            </a:r>
            <a:r>
              <a:rPr lang="en-IN" sz="2800" dirty="0" smtClean="0">
                <a:solidFill>
                  <a:schemeClr val="tx1"/>
                </a:solidFill>
              </a:rPr>
              <a:t>:</a:t>
            </a:r>
            <a:endParaRPr lang="en-IN" sz="2800" dirty="0">
              <a:solidFill>
                <a:schemeClr val="tx1"/>
              </a:solidFill>
            </a:endParaRPr>
          </a:p>
          <a:p>
            <a:pPr lvl="2"/>
            <a:r>
              <a:rPr lang="en-IN" sz="2800" dirty="0" err="1">
                <a:solidFill>
                  <a:schemeClr val="tx1"/>
                </a:solidFill>
              </a:rPr>
              <a:t>ino_t</a:t>
            </a:r>
            <a:r>
              <a:rPr lang="en-IN" sz="2800" dirty="0">
                <a:solidFill>
                  <a:schemeClr val="tx1"/>
                </a:solidFill>
              </a:rPr>
              <a:t>  </a:t>
            </a:r>
            <a:r>
              <a:rPr lang="en-IN" sz="2800" dirty="0" err="1">
                <a:solidFill>
                  <a:schemeClr val="tx1"/>
                </a:solidFill>
              </a:rPr>
              <a:t>d_ino</a:t>
            </a:r>
            <a:r>
              <a:rPr lang="en-IN" sz="2800" dirty="0">
                <a:solidFill>
                  <a:schemeClr val="tx1"/>
                </a:solidFill>
              </a:rPr>
              <a:t>       file serial number</a:t>
            </a:r>
          </a:p>
          <a:p>
            <a:pPr lvl="2"/>
            <a:r>
              <a:rPr lang="en-IN" sz="2800" dirty="0">
                <a:solidFill>
                  <a:schemeClr val="tx1"/>
                </a:solidFill>
              </a:rPr>
              <a:t>char   </a:t>
            </a:r>
            <a:r>
              <a:rPr lang="en-IN" sz="2800" dirty="0" err="1">
                <a:solidFill>
                  <a:schemeClr val="tx1"/>
                </a:solidFill>
              </a:rPr>
              <a:t>d_name</a:t>
            </a:r>
            <a:r>
              <a:rPr lang="en-IN" sz="2800" dirty="0">
                <a:solidFill>
                  <a:schemeClr val="tx1"/>
                </a:solidFill>
              </a:rPr>
              <a:t>[]    name of entry</a:t>
            </a:r>
          </a:p>
          <a:p>
            <a:pPr marL="321460" indent="-321460"/>
            <a:endParaRPr sz="2800" dirty="0">
              <a:solidFill>
                <a:srgbClr val="3A506F"/>
              </a:solidFill>
            </a:endParaRPr>
          </a:p>
        </p:txBody>
      </p:sp>
    </p:spTree>
  </p:cSld>
  <p:clrMapOvr>
    <a:masterClrMapping/>
  </p:clrMapOvr>
  <p:transition spd="med"/>
  <p:timing>
    <p:tnLst>
      <p:par>
        <p:cTn id="1" dur="indefinite" restart="never" fill="hold"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Implementation 4. Threads are used from the thread pool to accept requests made by client. 5. Threads will be scheduled for execution based on their pre-assigned priority.…"/>
          <p:cNvSpPr txBox="1">
            <a:spLocks noGrp="1"/>
          </p:cNvSpPr>
          <p:nvPr>
            <p:ph type="body" idx="1"/>
          </p:nvPr>
        </p:nvSpPr>
        <p:spPr>
          <a:xfrm>
            <a:off x="726141" y="739588"/>
            <a:ext cx="10972800" cy="4525964"/>
          </a:xfrm>
          <a:prstGeom prst="rect">
            <a:avLst/>
          </a:prstGeom>
        </p:spPr>
        <p:txBody>
          <a:bodyPr/>
          <a:lstStyle/>
          <a:p>
            <a:pPr marL="321460" indent="-321460"/>
            <a:r>
              <a:rPr sz="3000" u="sng" dirty="0" smtClean="0"/>
              <a:t>Implementation</a:t>
            </a:r>
            <a:r>
              <a:rPr lang="en-IN" sz="3000" u="sng" dirty="0" smtClean="0"/>
              <a:t> of Low-Level File I/O:-</a:t>
            </a:r>
            <a:endParaRPr lang="en-IN" sz="3000" dirty="0"/>
          </a:p>
          <a:p>
            <a:pPr marL="762322" lvl="1" indent="-321460"/>
            <a:r>
              <a:rPr lang="en-US" sz="2800" dirty="0" smtClean="0">
                <a:solidFill>
                  <a:schemeClr val="tx1"/>
                </a:solidFill>
              </a:rPr>
              <a:t>In low-level File I/O, data cannot be written as individual characters, or as strings or as formatted data. One way data can be written or read in low-level file I/O functions-as a buffer full of bytes.</a:t>
            </a:r>
          </a:p>
          <a:p>
            <a:pPr marL="762322" lvl="1" indent="-321460"/>
            <a:r>
              <a:rPr lang="en-US" sz="2800" dirty="0" smtClean="0">
                <a:solidFill>
                  <a:schemeClr val="tx1"/>
                </a:solidFill>
              </a:rPr>
              <a:t>Since low-level file I/O functions parallel the methods that the OS uses to write to the disk, they are more efficient than the high-level file I/O functions.</a:t>
            </a:r>
          </a:p>
          <a:p>
            <a:pPr marL="762322" lvl="1" indent="-321460"/>
            <a:r>
              <a:rPr lang="en-US" sz="2800" dirty="0" smtClean="0">
                <a:solidFill>
                  <a:schemeClr val="tx1"/>
                </a:solidFill>
              </a:rPr>
              <a:t>Since there are few layers of routines to go through, low-level I/O functions operate faster than their high-level counterparts.</a:t>
            </a:r>
            <a:endParaRPr sz="2800" dirty="0">
              <a:solidFill>
                <a:schemeClr val="tx1"/>
              </a:solidFill>
            </a:endParaRPr>
          </a:p>
        </p:txBody>
      </p:sp>
    </p:spTree>
  </p:cSld>
  <p:clrMapOvr>
    <a:masterClrMapping/>
  </p:clrMapOvr>
  <p:transition spd="med"/>
  <p:timing>
    <p:tnLst>
      <p:par>
        <p:cTn id="1" dur="indefinite" restart="never" fill="hold"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itle 1"/>
          <p:cNvSpPr txBox="1">
            <a:spLocks noGrp="1"/>
          </p:cNvSpPr>
          <p:nvPr>
            <p:ph type="title"/>
          </p:nvPr>
        </p:nvSpPr>
        <p:spPr>
          <a:xfrm>
            <a:off x="0" y="571716"/>
            <a:ext cx="12192000" cy="564911"/>
          </a:xfrm>
          <a:prstGeom prst="rect">
            <a:avLst/>
          </a:prstGeom>
        </p:spPr>
        <p:txBody>
          <a:bodyPr>
            <a:normAutofit fontScale="90000"/>
          </a:bodyPr>
          <a:lstStyle>
            <a:lvl1pPr>
              <a:defRPr sz="3200" b="1"/>
            </a:lvl1pPr>
          </a:lstStyle>
          <a:p>
            <a:r>
              <a:rPr dirty="0"/>
              <a:t>PERT Chart</a:t>
            </a:r>
          </a:p>
        </p:txBody>
      </p:sp>
      <p:graphicFrame>
        <p:nvGraphicFramePr>
          <p:cNvPr id="29" name="Table 28"/>
          <p:cNvGraphicFramePr>
            <a:graphicFrameLocks noGrp="1"/>
          </p:cNvGraphicFramePr>
          <p:nvPr>
            <p:extLst>
              <p:ext uri="{D42A27DB-BD31-4B8C-83A1-F6EECF244321}">
                <p14:modId xmlns:p14="http://schemas.microsoft.com/office/powerpoint/2010/main" val="448478105"/>
              </p:ext>
            </p:extLst>
          </p:nvPr>
        </p:nvGraphicFramePr>
        <p:xfrm>
          <a:off x="7382843" y="1136627"/>
          <a:ext cx="837565" cy="1774878"/>
        </p:xfrm>
        <a:graphic>
          <a:graphicData uri="http://schemas.openxmlformats.org/drawingml/2006/table">
            <a:tbl>
              <a:tblPr firstRow="1" firstCol="1" bandRow="1">
                <a:tableStyleId>{5940675A-B579-460E-94D1-54222C63F5DA}</a:tableStyleId>
              </a:tblPr>
              <a:tblGrid>
                <a:gridCol w="837565">
                  <a:extLst>
                    <a:ext uri="{9D8B030D-6E8A-4147-A177-3AD203B41FA5}">
                      <a16:colId xmlns:a16="http://schemas.microsoft.com/office/drawing/2014/main" val="2242769057"/>
                    </a:ext>
                  </a:extLst>
                </a:gridCol>
              </a:tblGrid>
              <a:tr h="335919">
                <a:tc>
                  <a:txBody>
                    <a:bodyPr/>
                    <a:lstStyle/>
                    <a:p>
                      <a:pPr algn="l">
                        <a:spcAft>
                          <a:spcPts val="0"/>
                        </a:spcAft>
                      </a:pPr>
                      <a:r>
                        <a:rPr lang="en-US" sz="800" dirty="0" smtClean="0">
                          <a:effectLst/>
                          <a:latin typeface="+mn-lt"/>
                          <a:ea typeface="+mn-ea"/>
                        </a:rPr>
                        <a:t>Requirements</a:t>
                      </a:r>
                      <a:r>
                        <a:rPr lang="en-US" sz="800" baseline="0" dirty="0" smtClean="0">
                          <a:effectLst/>
                          <a:latin typeface="+mn-lt"/>
                          <a:ea typeface="+mn-ea"/>
                        </a:rPr>
                        <a:t> Specification and solution</a:t>
                      </a:r>
                      <a:endParaRPr lang="en-IN" sz="1200" dirty="0">
                        <a:effectLst/>
                        <a:latin typeface="Times New Roman" panose="02020603050405020304" pitchFamily="18" charset="0"/>
                        <a:ea typeface="Arial Unicode MS"/>
                      </a:endParaRPr>
                    </a:p>
                  </a:txBody>
                  <a:tcPr marL="68580" marR="68580" marT="0" marB="0"/>
                </a:tc>
                <a:extLst>
                  <a:ext uri="{0D108BD9-81ED-4DB2-BD59-A6C34878D82A}">
                    <a16:rowId xmlns:a16="http://schemas.microsoft.com/office/drawing/2014/main" val="2683368949"/>
                  </a:ext>
                </a:extLst>
              </a:tr>
              <a:tr h="223946">
                <a:tc>
                  <a:txBody>
                    <a:bodyPr/>
                    <a:lstStyle/>
                    <a:p>
                      <a:pPr algn="l">
                        <a:spcAft>
                          <a:spcPts val="0"/>
                        </a:spcAft>
                      </a:pPr>
                      <a:r>
                        <a:rPr lang="en-US" sz="800" dirty="0" smtClean="0">
                          <a:effectLst/>
                        </a:rPr>
                        <a:t>Duration:2 week</a:t>
                      </a:r>
                      <a:endParaRPr lang="en-IN" sz="1200" dirty="0">
                        <a:effectLst/>
                        <a:latin typeface="Times New Roman" panose="02020603050405020304" pitchFamily="18" charset="0"/>
                        <a:ea typeface="Arial Unicode MS"/>
                      </a:endParaRPr>
                    </a:p>
                  </a:txBody>
                  <a:tcPr marL="68580" marR="68580" marT="0" marB="0"/>
                </a:tc>
                <a:extLst>
                  <a:ext uri="{0D108BD9-81ED-4DB2-BD59-A6C34878D82A}">
                    <a16:rowId xmlns:a16="http://schemas.microsoft.com/office/drawing/2014/main" val="3442589146"/>
                  </a:ext>
                </a:extLst>
              </a:tr>
              <a:tr h="223946">
                <a:tc>
                  <a:txBody>
                    <a:bodyPr/>
                    <a:lstStyle/>
                    <a:p>
                      <a:pPr algn="l">
                        <a:spcAft>
                          <a:spcPts val="0"/>
                        </a:spcAft>
                      </a:pPr>
                      <a:r>
                        <a:rPr lang="en-US" sz="800" dirty="0">
                          <a:effectLst/>
                        </a:rPr>
                        <a:t>Start Date: </a:t>
                      </a:r>
                      <a:r>
                        <a:rPr lang="en-US" sz="800" dirty="0" smtClean="0">
                          <a:effectLst/>
                        </a:rPr>
                        <a:t>07/09</a:t>
                      </a:r>
                      <a:endParaRPr lang="en-IN" sz="1200" dirty="0">
                        <a:effectLst/>
                        <a:latin typeface="Times New Roman" panose="02020603050405020304" pitchFamily="18" charset="0"/>
                        <a:ea typeface="Arial Unicode MS"/>
                      </a:endParaRPr>
                    </a:p>
                  </a:txBody>
                  <a:tcPr marL="68580" marR="68580" marT="0" marB="0"/>
                </a:tc>
                <a:extLst>
                  <a:ext uri="{0D108BD9-81ED-4DB2-BD59-A6C34878D82A}">
                    <a16:rowId xmlns:a16="http://schemas.microsoft.com/office/drawing/2014/main" val="2988729524"/>
                  </a:ext>
                </a:extLst>
              </a:tr>
              <a:tr h="223946">
                <a:tc>
                  <a:txBody>
                    <a:bodyPr/>
                    <a:lstStyle/>
                    <a:p>
                      <a:pPr algn="l">
                        <a:spcAft>
                          <a:spcPts val="0"/>
                        </a:spcAft>
                      </a:pPr>
                      <a:r>
                        <a:rPr lang="en-US" sz="800" dirty="0">
                          <a:effectLst/>
                        </a:rPr>
                        <a:t>End Date: </a:t>
                      </a:r>
                      <a:r>
                        <a:rPr lang="en-US" sz="800" dirty="0" smtClean="0">
                          <a:effectLst/>
                        </a:rPr>
                        <a:t>19/09</a:t>
                      </a:r>
                      <a:endParaRPr lang="en-IN" sz="1200" dirty="0">
                        <a:effectLst/>
                        <a:latin typeface="Times New Roman" panose="02020603050405020304" pitchFamily="18" charset="0"/>
                        <a:ea typeface="Arial Unicode MS"/>
                      </a:endParaRPr>
                    </a:p>
                  </a:txBody>
                  <a:tcPr marL="68580" marR="68580" marT="0" marB="0"/>
                </a:tc>
                <a:extLst>
                  <a:ext uri="{0D108BD9-81ED-4DB2-BD59-A6C34878D82A}">
                    <a16:rowId xmlns:a16="http://schemas.microsoft.com/office/drawing/2014/main" val="1103931184"/>
                  </a:ext>
                </a:extLst>
              </a:tr>
              <a:tr h="677598">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sz="800" dirty="0">
                          <a:effectLst/>
                        </a:rPr>
                        <a:t>Assigned to: </a:t>
                      </a:r>
                      <a:r>
                        <a:rPr lang="en-US" sz="800" dirty="0" smtClean="0">
                          <a:effectLst/>
                        </a:rPr>
                        <a:t>Prajjawal,</a:t>
                      </a:r>
                      <a:r>
                        <a:rPr lang="en-US" sz="800" baseline="0" dirty="0" smtClean="0">
                          <a:effectLst/>
                        </a:rPr>
                        <a:t> </a:t>
                      </a:r>
                      <a:r>
                        <a:rPr lang="en-US" sz="800" baseline="0" dirty="0" err="1" smtClean="0">
                          <a:effectLst/>
                        </a:rPr>
                        <a:t>Nirmaljeet</a:t>
                      </a:r>
                      <a:r>
                        <a:rPr lang="en-US" sz="800" baseline="0" dirty="0" smtClean="0">
                          <a:effectLst/>
                        </a:rPr>
                        <a:t>, </a:t>
                      </a:r>
                      <a:r>
                        <a:rPr lang="en-US" sz="800" baseline="0" dirty="0" err="1" smtClean="0">
                          <a:effectLst/>
                        </a:rPr>
                        <a:t>Vedansh</a:t>
                      </a:r>
                      <a:r>
                        <a:rPr lang="en-US" sz="800" baseline="0" dirty="0" smtClean="0">
                          <a:effectLst/>
                        </a:rPr>
                        <a:t>, </a:t>
                      </a:r>
                      <a:r>
                        <a:rPr lang="en-US" sz="800" baseline="0" dirty="0" err="1" smtClean="0">
                          <a:effectLst/>
                        </a:rPr>
                        <a:t>Vanshika</a:t>
                      </a:r>
                      <a:endParaRPr lang="en-IN" sz="1200" baseline="0" dirty="0" smtClean="0">
                        <a:effectLst/>
                        <a:latin typeface="Times New Roman" panose="02020603050405020304" pitchFamily="18" charset="0"/>
                      </a:endParaRPr>
                    </a:p>
                  </a:txBody>
                  <a:tcPr marL="68580" marR="68580" marT="0" marB="0"/>
                </a:tc>
                <a:extLst>
                  <a:ext uri="{0D108BD9-81ED-4DB2-BD59-A6C34878D82A}">
                    <a16:rowId xmlns:a16="http://schemas.microsoft.com/office/drawing/2014/main" val="1103239803"/>
                  </a:ext>
                </a:extLst>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3148670698"/>
              </p:ext>
            </p:extLst>
          </p:nvPr>
        </p:nvGraphicFramePr>
        <p:xfrm>
          <a:off x="5883864" y="1386799"/>
          <a:ext cx="837565" cy="1584960"/>
        </p:xfrm>
        <a:graphic>
          <a:graphicData uri="http://schemas.openxmlformats.org/drawingml/2006/table">
            <a:tbl>
              <a:tblPr firstRow="1" firstCol="1" bandRow="1">
                <a:tableStyleId>{5940675A-B579-460E-94D1-54222C63F5DA}</a:tableStyleId>
              </a:tblPr>
              <a:tblGrid>
                <a:gridCol w="837565">
                  <a:extLst>
                    <a:ext uri="{9D8B030D-6E8A-4147-A177-3AD203B41FA5}">
                      <a16:colId xmlns:a16="http://schemas.microsoft.com/office/drawing/2014/main" val="3070373720"/>
                    </a:ext>
                  </a:extLst>
                </a:gridCol>
              </a:tblGrid>
              <a:tr h="0">
                <a:tc>
                  <a:txBody>
                    <a:bodyPr/>
                    <a:lstStyle/>
                    <a:p>
                      <a:pPr algn="l">
                        <a:spcAft>
                          <a:spcPts val="0"/>
                        </a:spcAft>
                      </a:pPr>
                      <a:r>
                        <a:rPr lang="en-US" sz="800" dirty="0" smtClean="0">
                          <a:effectLst/>
                          <a:latin typeface="+mn-lt"/>
                          <a:ea typeface="+mn-ea"/>
                        </a:rPr>
                        <a:t>Problem</a:t>
                      </a:r>
                      <a:r>
                        <a:rPr lang="en-US" sz="800" baseline="0" dirty="0" smtClean="0">
                          <a:effectLst/>
                          <a:latin typeface="+mn-lt"/>
                          <a:ea typeface="+mn-ea"/>
                        </a:rPr>
                        <a:t> Identification</a:t>
                      </a:r>
                      <a:endParaRPr lang="en-IN" sz="1200" dirty="0">
                        <a:effectLst/>
                        <a:latin typeface="Times New Roman" panose="02020603050405020304" pitchFamily="18" charset="0"/>
                        <a:ea typeface="Arial Unicode MS"/>
                      </a:endParaRPr>
                    </a:p>
                  </a:txBody>
                  <a:tcPr marL="68580" marR="68580" marT="0" marB="0"/>
                </a:tc>
                <a:extLst>
                  <a:ext uri="{0D108BD9-81ED-4DB2-BD59-A6C34878D82A}">
                    <a16:rowId xmlns:a16="http://schemas.microsoft.com/office/drawing/2014/main" val="3684425858"/>
                  </a:ext>
                </a:extLst>
              </a:tr>
              <a:tr h="161925">
                <a:tc>
                  <a:txBody>
                    <a:bodyPr/>
                    <a:lstStyle/>
                    <a:p>
                      <a:pPr algn="l">
                        <a:spcAft>
                          <a:spcPts val="0"/>
                        </a:spcAft>
                      </a:pPr>
                      <a:r>
                        <a:rPr lang="en-US" sz="800" dirty="0">
                          <a:effectLst/>
                        </a:rPr>
                        <a:t>Duration:1 week</a:t>
                      </a:r>
                      <a:endParaRPr lang="en-IN" sz="1200" dirty="0">
                        <a:effectLst/>
                        <a:latin typeface="Times New Roman" panose="02020603050405020304" pitchFamily="18" charset="0"/>
                        <a:ea typeface="Arial Unicode MS"/>
                      </a:endParaRPr>
                    </a:p>
                  </a:txBody>
                  <a:tcPr marL="68580" marR="68580" marT="0" marB="0"/>
                </a:tc>
                <a:extLst>
                  <a:ext uri="{0D108BD9-81ED-4DB2-BD59-A6C34878D82A}">
                    <a16:rowId xmlns:a16="http://schemas.microsoft.com/office/drawing/2014/main" val="914674071"/>
                  </a:ext>
                </a:extLst>
              </a:tr>
              <a:tr h="161925">
                <a:tc>
                  <a:txBody>
                    <a:bodyPr/>
                    <a:lstStyle/>
                    <a:p>
                      <a:pPr algn="l">
                        <a:spcAft>
                          <a:spcPts val="0"/>
                        </a:spcAft>
                      </a:pPr>
                      <a:r>
                        <a:rPr lang="en-US" sz="800" dirty="0">
                          <a:effectLst/>
                        </a:rPr>
                        <a:t>Start Date: </a:t>
                      </a:r>
                      <a:r>
                        <a:rPr lang="en-US" sz="800" dirty="0" smtClean="0">
                          <a:effectLst/>
                        </a:rPr>
                        <a:t>29/08</a:t>
                      </a:r>
                      <a:endParaRPr lang="en-IN" sz="1200" dirty="0">
                        <a:effectLst/>
                        <a:latin typeface="Times New Roman" panose="02020603050405020304" pitchFamily="18" charset="0"/>
                        <a:ea typeface="Arial Unicode MS"/>
                      </a:endParaRPr>
                    </a:p>
                  </a:txBody>
                  <a:tcPr marL="68580" marR="68580" marT="0" marB="0"/>
                </a:tc>
                <a:extLst>
                  <a:ext uri="{0D108BD9-81ED-4DB2-BD59-A6C34878D82A}">
                    <a16:rowId xmlns:a16="http://schemas.microsoft.com/office/drawing/2014/main" val="1434955512"/>
                  </a:ext>
                </a:extLst>
              </a:tr>
              <a:tr h="161925">
                <a:tc>
                  <a:txBody>
                    <a:bodyPr/>
                    <a:lstStyle/>
                    <a:p>
                      <a:pPr algn="l">
                        <a:spcAft>
                          <a:spcPts val="0"/>
                        </a:spcAft>
                      </a:pPr>
                      <a:r>
                        <a:rPr lang="en-US" sz="800" dirty="0">
                          <a:effectLst/>
                        </a:rPr>
                        <a:t>End Date: </a:t>
                      </a:r>
                      <a:r>
                        <a:rPr lang="en-US" sz="800" dirty="0" smtClean="0">
                          <a:effectLst/>
                        </a:rPr>
                        <a:t>04/09</a:t>
                      </a:r>
                      <a:endParaRPr lang="en-IN" sz="1200" dirty="0">
                        <a:effectLst/>
                        <a:latin typeface="Times New Roman" panose="02020603050405020304" pitchFamily="18" charset="0"/>
                        <a:ea typeface="Arial Unicode MS"/>
                      </a:endParaRPr>
                    </a:p>
                  </a:txBody>
                  <a:tcPr marL="68580" marR="68580" marT="0" marB="0"/>
                </a:tc>
                <a:extLst>
                  <a:ext uri="{0D108BD9-81ED-4DB2-BD59-A6C34878D82A}">
                    <a16:rowId xmlns:a16="http://schemas.microsoft.com/office/drawing/2014/main" val="2497340774"/>
                  </a:ext>
                </a:extLst>
              </a:tr>
              <a:tr h="161925">
                <a:tc>
                  <a:txBody>
                    <a:bodyPr/>
                    <a:lstStyle/>
                    <a:p>
                      <a:pPr algn="l">
                        <a:spcAft>
                          <a:spcPts val="0"/>
                        </a:spcAft>
                      </a:pPr>
                      <a:r>
                        <a:rPr lang="en-US" sz="800" dirty="0" smtClean="0">
                          <a:effectLst/>
                        </a:rPr>
                        <a:t>Assigned to: Prajjawal,</a:t>
                      </a:r>
                      <a:r>
                        <a:rPr lang="en-US" sz="800" baseline="0" dirty="0" smtClean="0">
                          <a:effectLst/>
                        </a:rPr>
                        <a:t> </a:t>
                      </a:r>
                      <a:r>
                        <a:rPr lang="en-US" sz="800" baseline="0" dirty="0" err="1" smtClean="0">
                          <a:effectLst/>
                        </a:rPr>
                        <a:t>Nirmaljeet</a:t>
                      </a:r>
                      <a:r>
                        <a:rPr lang="en-US" sz="800" baseline="0" dirty="0" smtClean="0">
                          <a:effectLst/>
                        </a:rPr>
                        <a:t>, </a:t>
                      </a:r>
                      <a:r>
                        <a:rPr lang="en-US" sz="800" baseline="0" dirty="0" err="1" smtClean="0">
                          <a:effectLst/>
                        </a:rPr>
                        <a:t>Vedansh</a:t>
                      </a:r>
                      <a:r>
                        <a:rPr lang="en-US" sz="800" baseline="0" dirty="0" smtClean="0">
                          <a:effectLst/>
                        </a:rPr>
                        <a:t>, </a:t>
                      </a:r>
                      <a:r>
                        <a:rPr lang="en-US" sz="800" baseline="0" dirty="0" err="1" smtClean="0">
                          <a:effectLst/>
                        </a:rPr>
                        <a:t>Vanshika</a:t>
                      </a:r>
                      <a:endParaRPr lang="en-IN" sz="1200" baseline="0" dirty="0" smtClean="0">
                        <a:effectLst/>
                        <a:latin typeface="Times New Roman" panose="02020603050405020304" pitchFamily="18" charset="0"/>
                      </a:endParaRPr>
                    </a:p>
                  </a:txBody>
                  <a:tcPr marL="68580" marR="68580" marT="0" marB="0"/>
                </a:tc>
                <a:extLst>
                  <a:ext uri="{0D108BD9-81ED-4DB2-BD59-A6C34878D82A}">
                    <a16:rowId xmlns:a16="http://schemas.microsoft.com/office/drawing/2014/main" val="3948393625"/>
                  </a:ext>
                </a:extLst>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1652514205"/>
              </p:ext>
            </p:extLst>
          </p:nvPr>
        </p:nvGraphicFramePr>
        <p:xfrm>
          <a:off x="4384885" y="1387199"/>
          <a:ext cx="837565" cy="1628803"/>
        </p:xfrm>
        <a:graphic>
          <a:graphicData uri="http://schemas.openxmlformats.org/drawingml/2006/table">
            <a:tbl>
              <a:tblPr firstRow="1" firstCol="1" bandRow="1">
                <a:tableStyleId>{5940675A-B579-460E-94D1-54222C63F5DA}</a:tableStyleId>
              </a:tblPr>
              <a:tblGrid>
                <a:gridCol w="837565">
                  <a:extLst>
                    <a:ext uri="{9D8B030D-6E8A-4147-A177-3AD203B41FA5}">
                      <a16:colId xmlns:a16="http://schemas.microsoft.com/office/drawing/2014/main" val="3658690701"/>
                    </a:ext>
                  </a:extLst>
                </a:gridCol>
              </a:tblGrid>
              <a:tr h="232779">
                <a:tc>
                  <a:txBody>
                    <a:bodyPr/>
                    <a:lstStyle/>
                    <a:p>
                      <a:pPr algn="l">
                        <a:spcAft>
                          <a:spcPts val="0"/>
                        </a:spcAft>
                      </a:pPr>
                      <a:r>
                        <a:rPr lang="en-US" sz="800" dirty="0" smtClean="0">
                          <a:effectLst/>
                          <a:latin typeface="+mn-lt"/>
                          <a:ea typeface="+mn-ea"/>
                        </a:rPr>
                        <a:t>Literature</a:t>
                      </a:r>
                      <a:r>
                        <a:rPr lang="en-US" sz="800" baseline="0" dirty="0" smtClean="0">
                          <a:effectLst/>
                          <a:latin typeface="+mn-lt"/>
                          <a:ea typeface="+mn-ea"/>
                        </a:rPr>
                        <a:t> Survey</a:t>
                      </a:r>
                      <a:endParaRPr lang="en-IN" sz="1200" dirty="0">
                        <a:effectLst/>
                        <a:latin typeface="Times New Roman" panose="02020603050405020304" pitchFamily="18" charset="0"/>
                        <a:ea typeface="Arial Unicode MS"/>
                      </a:endParaRPr>
                    </a:p>
                  </a:txBody>
                  <a:tcPr marL="68580" marR="68580" marT="0" marB="0"/>
                </a:tc>
                <a:extLst>
                  <a:ext uri="{0D108BD9-81ED-4DB2-BD59-A6C34878D82A}">
                    <a16:rowId xmlns:a16="http://schemas.microsoft.com/office/drawing/2014/main" val="3871168023"/>
                  </a:ext>
                </a:extLst>
              </a:tr>
              <a:tr h="232779">
                <a:tc>
                  <a:txBody>
                    <a:bodyPr/>
                    <a:lstStyle/>
                    <a:p>
                      <a:pPr algn="l">
                        <a:spcAft>
                          <a:spcPts val="0"/>
                        </a:spcAft>
                      </a:pPr>
                      <a:r>
                        <a:rPr lang="en-US" sz="800" dirty="0" smtClean="0">
                          <a:effectLst/>
                        </a:rPr>
                        <a:t>Duration:1</a:t>
                      </a:r>
                      <a:r>
                        <a:rPr lang="en-US" sz="800" baseline="0" dirty="0" smtClean="0">
                          <a:effectLst/>
                        </a:rPr>
                        <a:t> </a:t>
                      </a:r>
                      <a:r>
                        <a:rPr lang="en-US" sz="800" dirty="0" smtClean="0">
                          <a:effectLst/>
                        </a:rPr>
                        <a:t>week</a:t>
                      </a:r>
                      <a:endParaRPr lang="en-IN" sz="1200" dirty="0">
                        <a:effectLst/>
                        <a:latin typeface="Times New Roman" panose="02020603050405020304" pitchFamily="18" charset="0"/>
                        <a:ea typeface="Arial Unicode MS"/>
                      </a:endParaRPr>
                    </a:p>
                  </a:txBody>
                  <a:tcPr marL="68580" marR="68580" marT="0" marB="0"/>
                </a:tc>
                <a:extLst>
                  <a:ext uri="{0D108BD9-81ED-4DB2-BD59-A6C34878D82A}">
                    <a16:rowId xmlns:a16="http://schemas.microsoft.com/office/drawing/2014/main" val="2682199957"/>
                  </a:ext>
                </a:extLst>
              </a:tr>
              <a:tr h="232779">
                <a:tc>
                  <a:txBody>
                    <a:bodyPr/>
                    <a:lstStyle/>
                    <a:p>
                      <a:pPr algn="l">
                        <a:spcAft>
                          <a:spcPts val="0"/>
                        </a:spcAft>
                      </a:pPr>
                      <a:r>
                        <a:rPr lang="en-US" sz="800" dirty="0">
                          <a:effectLst/>
                        </a:rPr>
                        <a:t>Start Date: </a:t>
                      </a:r>
                      <a:r>
                        <a:rPr lang="en-US" sz="800" dirty="0" smtClean="0">
                          <a:effectLst/>
                        </a:rPr>
                        <a:t>21/08</a:t>
                      </a:r>
                      <a:endParaRPr lang="en-IN" sz="1200" dirty="0">
                        <a:effectLst/>
                        <a:latin typeface="Times New Roman" panose="02020603050405020304" pitchFamily="18" charset="0"/>
                        <a:ea typeface="Arial Unicode MS"/>
                      </a:endParaRPr>
                    </a:p>
                  </a:txBody>
                  <a:tcPr marL="68580" marR="68580" marT="0" marB="0"/>
                </a:tc>
                <a:extLst>
                  <a:ext uri="{0D108BD9-81ED-4DB2-BD59-A6C34878D82A}">
                    <a16:rowId xmlns:a16="http://schemas.microsoft.com/office/drawing/2014/main" val="4194597882"/>
                  </a:ext>
                </a:extLst>
              </a:tr>
              <a:tr h="232779">
                <a:tc>
                  <a:txBody>
                    <a:bodyPr/>
                    <a:lstStyle/>
                    <a:p>
                      <a:pPr algn="l">
                        <a:spcAft>
                          <a:spcPts val="0"/>
                        </a:spcAft>
                      </a:pPr>
                      <a:r>
                        <a:rPr lang="en-US" sz="800" dirty="0">
                          <a:effectLst/>
                        </a:rPr>
                        <a:t>End Date: </a:t>
                      </a:r>
                      <a:r>
                        <a:rPr lang="en-US" sz="800" dirty="0" smtClean="0">
                          <a:effectLst/>
                        </a:rPr>
                        <a:t>28/08</a:t>
                      </a:r>
                      <a:endParaRPr lang="en-IN" sz="1200" dirty="0">
                        <a:effectLst/>
                        <a:latin typeface="Times New Roman" panose="02020603050405020304" pitchFamily="18" charset="0"/>
                        <a:ea typeface="Arial Unicode MS"/>
                      </a:endParaRPr>
                    </a:p>
                  </a:txBody>
                  <a:tcPr marL="68580" marR="68580" marT="0" marB="0"/>
                </a:tc>
                <a:extLst>
                  <a:ext uri="{0D108BD9-81ED-4DB2-BD59-A6C34878D82A}">
                    <a16:rowId xmlns:a16="http://schemas.microsoft.com/office/drawing/2014/main" val="2513041443"/>
                  </a:ext>
                </a:extLst>
              </a:tr>
              <a:tr h="653443">
                <a:tc>
                  <a:txBody>
                    <a:bodyPr/>
                    <a:lstStyle/>
                    <a:p>
                      <a:pPr algn="l">
                        <a:spcAft>
                          <a:spcPts val="0"/>
                        </a:spcAft>
                      </a:pPr>
                      <a:r>
                        <a:rPr lang="en-US" sz="800" dirty="0">
                          <a:effectLst/>
                        </a:rPr>
                        <a:t>Assigned to: </a:t>
                      </a:r>
                      <a:r>
                        <a:rPr lang="en-US" sz="800" dirty="0" smtClean="0">
                          <a:effectLst/>
                        </a:rPr>
                        <a:t>Prajjawal,</a:t>
                      </a:r>
                      <a:r>
                        <a:rPr lang="en-US" sz="800" baseline="0" dirty="0" smtClean="0">
                          <a:effectLst/>
                        </a:rPr>
                        <a:t> </a:t>
                      </a:r>
                      <a:r>
                        <a:rPr lang="en-US" sz="800" baseline="0" dirty="0" err="1" smtClean="0">
                          <a:effectLst/>
                        </a:rPr>
                        <a:t>Nirmaljeet</a:t>
                      </a:r>
                      <a:r>
                        <a:rPr lang="en-US" sz="800" baseline="0" dirty="0" smtClean="0">
                          <a:effectLst/>
                        </a:rPr>
                        <a:t>, </a:t>
                      </a:r>
                      <a:r>
                        <a:rPr lang="en-US" sz="800" baseline="0" dirty="0" err="1" smtClean="0">
                          <a:effectLst/>
                        </a:rPr>
                        <a:t>Vedansh</a:t>
                      </a:r>
                      <a:r>
                        <a:rPr lang="en-US" sz="800" baseline="0" dirty="0" smtClean="0">
                          <a:effectLst/>
                        </a:rPr>
                        <a:t>, </a:t>
                      </a:r>
                      <a:r>
                        <a:rPr lang="en-US" sz="800" baseline="0" dirty="0" err="1" smtClean="0">
                          <a:effectLst/>
                        </a:rPr>
                        <a:t>Vanshika</a:t>
                      </a:r>
                      <a:endParaRPr lang="en-IN" sz="1200" baseline="0" dirty="0" smtClean="0">
                        <a:effectLst/>
                        <a:latin typeface="Times New Roman" panose="02020603050405020304" pitchFamily="18" charset="0"/>
                      </a:endParaRPr>
                    </a:p>
                  </a:txBody>
                  <a:tcPr marL="68580" marR="68580" marT="0" marB="0"/>
                </a:tc>
                <a:extLst>
                  <a:ext uri="{0D108BD9-81ED-4DB2-BD59-A6C34878D82A}">
                    <a16:rowId xmlns:a16="http://schemas.microsoft.com/office/drawing/2014/main" val="4163969787"/>
                  </a:ext>
                </a:extLst>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2562121834"/>
              </p:ext>
            </p:extLst>
          </p:nvPr>
        </p:nvGraphicFramePr>
        <p:xfrm>
          <a:off x="7364370" y="3358004"/>
          <a:ext cx="837565" cy="1552188"/>
        </p:xfrm>
        <a:graphic>
          <a:graphicData uri="http://schemas.openxmlformats.org/drawingml/2006/table">
            <a:tbl>
              <a:tblPr firstRow="1" firstCol="1" bandRow="1">
                <a:tableStyleId>{5940675A-B579-460E-94D1-54222C63F5DA}</a:tableStyleId>
              </a:tblPr>
              <a:tblGrid>
                <a:gridCol w="837565">
                  <a:extLst>
                    <a:ext uri="{9D8B030D-6E8A-4147-A177-3AD203B41FA5}">
                      <a16:colId xmlns:a16="http://schemas.microsoft.com/office/drawing/2014/main" val="3481053870"/>
                    </a:ext>
                  </a:extLst>
                </a:gridCol>
              </a:tblGrid>
              <a:tr h="134655">
                <a:tc>
                  <a:txBody>
                    <a:bodyPr/>
                    <a:lstStyle/>
                    <a:p>
                      <a:pPr algn="l">
                        <a:spcAft>
                          <a:spcPts val="0"/>
                        </a:spcAft>
                      </a:pPr>
                      <a:r>
                        <a:rPr lang="en-US" sz="800" dirty="0" smtClean="0">
                          <a:effectLst/>
                        </a:rPr>
                        <a:t>Coding</a:t>
                      </a:r>
                      <a:endParaRPr lang="en-IN" sz="1200" dirty="0">
                        <a:effectLst/>
                        <a:latin typeface="Times New Roman" panose="02020603050405020304" pitchFamily="18" charset="0"/>
                        <a:ea typeface="Arial Unicode MS"/>
                      </a:endParaRPr>
                    </a:p>
                  </a:txBody>
                  <a:tcPr marL="68580" marR="68580" marT="0" marB="0"/>
                </a:tc>
                <a:extLst>
                  <a:ext uri="{0D108BD9-81ED-4DB2-BD59-A6C34878D82A}">
                    <a16:rowId xmlns:a16="http://schemas.microsoft.com/office/drawing/2014/main" val="3364594574"/>
                  </a:ext>
                </a:extLst>
              </a:tr>
              <a:tr h="269311">
                <a:tc>
                  <a:txBody>
                    <a:bodyPr/>
                    <a:lstStyle/>
                    <a:p>
                      <a:pPr algn="l">
                        <a:spcAft>
                          <a:spcPts val="0"/>
                        </a:spcAft>
                      </a:pPr>
                      <a:r>
                        <a:rPr lang="en-US" sz="800" dirty="0" smtClean="0">
                          <a:effectLst/>
                        </a:rPr>
                        <a:t>Duration:1</a:t>
                      </a:r>
                      <a:r>
                        <a:rPr lang="en-US" sz="800" baseline="0" dirty="0" smtClean="0">
                          <a:effectLst/>
                        </a:rPr>
                        <a:t> month</a:t>
                      </a:r>
                      <a:endParaRPr lang="en-IN" sz="1200" dirty="0">
                        <a:effectLst/>
                        <a:latin typeface="Times New Roman" panose="02020603050405020304" pitchFamily="18" charset="0"/>
                        <a:ea typeface="Arial Unicode MS"/>
                      </a:endParaRPr>
                    </a:p>
                  </a:txBody>
                  <a:tcPr marL="68580" marR="68580" marT="0" marB="0"/>
                </a:tc>
                <a:extLst>
                  <a:ext uri="{0D108BD9-81ED-4DB2-BD59-A6C34878D82A}">
                    <a16:rowId xmlns:a16="http://schemas.microsoft.com/office/drawing/2014/main" val="1254151149"/>
                  </a:ext>
                </a:extLst>
              </a:tr>
              <a:tr h="269311">
                <a:tc>
                  <a:txBody>
                    <a:bodyPr/>
                    <a:lstStyle/>
                    <a:p>
                      <a:pPr algn="l">
                        <a:spcAft>
                          <a:spcPts val="0"/>
                        </a:spcAft>
                      </a:pPr>
                      <a:r>
                        <a:rPr lang="en-US" sz="800" dirty="0">
                          <a:effectLst/>
                        </a:rPr>
                        <a:t>Start Date: </a:t>
                      </a:r>
                      <a:r>
                        <a:rPr lang="en-US" sz="800" dirty="0" smtClean="0">
                          <a:effectLst/>
                        </a:rPr>
                        <a:t>20/09</a:t>
                      </a:r>
                      <a:endParaRPr lang="en-IN" sz="1200" dirty="0">
                        <a:effectLst/>
                        <a:latin typeface="Times New Roman" panose="02020603050405020304" pitchFamily="18" charset="0"/>
                        <a:ea typeface="Arial Unicode MS"/>
                      </a:endParaRPr>
                    </a:p>
                  </a:txBody>
                  <a:tcPr marL="68580" marR="68580" marT="0" marB="0"/>
                </a:tc>
                <a:extLst>
                  <a:ext uri="{0D108BD9-81ED-4DB2-BD59-A6C34878D82A}">
                    <a16:rowId xmlns:a16="http://schemas.microsoft.com/office/drawing/2014/main" val="1639937082"/>
                  </a:ext>
                </a:extLst>
              </a:tr>
              <a:tr h="269311">
                <a:tc>
                  <a:txBody>
                    <a:bodyPr/>
                    <a:lstStyle/>
                    <a:p>
                      <a:pPr algn="l">
                        <a:spcAft>
                          <a:spcPts val="0"/>
                        </a:spcAft>
                      </a:pPr>
                      <a:r>
                        <a:rPr lang="en-US" sz="800" dirty="0">
                          <a:effectLst/>
                        </a:rPr>
                        <a:t>End Date: </a:t>
                      </a:r>
                      <a:r>
                        <a:rPr lang="en-US" sz="800" dirty="0" smtClean="0">
                          <a:effectLst/>
                        </a:rPr>
                        <a:t>20/10</a:t>
                      </a:r>
                      <a:endParaRPr lang="en-IN" sz="1200" dirty="0">
                        <a:effectLst/>
                        <a:latin typeface="Times New Roman" panose="02020603050405020304" pitchFamily="18" charset="0"/>
                        <a:ea typeface="Arial Unicode MS"/>
                      </a:endParaRPr>
                    </a:p>
                  </a:txBody>
                  <a:tcPr marL="68580" marR="68580" marT="0" marB="0"/>
                </a:tc>
                <a:extLst>
                  <a:ext uri="{0D108BD9-81ED-4DB2-BD59-A6C34878D82A}">
                    <a16:rowId xmlns:a16="http://schemas.microsoft.com/office/drawing/2014/main" val="917601395"/>
                  </a:ext>
                </a:extLst>
              </a:tr>
              <a:tr h="269311">
                <a:tc>
                  <a:txBody>
                    <a:bodyPr/>
                    <a:lstStyle/>
                    <a:p>
                      <a:pPr algn="l">
                        <a:spcAft>
                          <a:spcPts val="0"/>
                        </a:spcAft>
                      </a:pPr>
                      <a:r>
                        <a:rPr lang="en-US" sz="800" dirty="0" smtClean="0">
                          <a:effectLst/>
                        </a:rPr>
                        <a:t>Assigned to: Prajjawal,</a:t>
                      </a:r>
                      <a:r>
                        <a:rPr lang="en-US" sz="800" baseline="0" dirty="0" smtClean="0">
                          <a:effectLst/>
                        </a:rPr>
                        <a:t> </a:t>
                      </a:r>
                      <a:r>
                        <a:rPr lang="en-US" sz="800" baseline="0" dirty="0" err="1" smtClean="0">
                          <a:effectLst/>
                        </a:rPr>
                        <a:t>Nirmaljeet</a:t>
                      </a:r>
                      <a:r>
                        <a:rPr lang="en-US" sz="800" baseline="0" dirty="0" smtClean="0">
                          <a:effectLst/>
                        </a:rPr>
                        <a:t>, </a:t>
                      </a:r>
                      <a:r>
                        <a:rPr lang="en-US" sz="800" baseline="0" dirty="0" err="1" smtClean="0">
                          <a:effectLst/>
                        </a:rPr>
                        <a:t>Vedansh</a:t>
                      </a:r>
                      <a:r>
                        <a:rPr lang="en-US" sz="800" baseline="0" dirty="0" smtClean="0">
                          <a:effectLst/>
                        </a:rPr>
                        <a:t>, </a:t>
                      </a:r>
                      <a:r>
                        <a:rPr lang="en-US" sz="800" baseline="0" dirty="0" err="1" smtClean="0">
                          <a:effectLst/>
                        </a:rPr>
                        <a:t>Vanshika</a:t>
                      </a:r>
                      <a:endParaRPr lang="en-IN" sz="1200" baseline="0" dirty="0" smtClean="0">
                        <a:effectLst/>
                        <a:latin typeface="Times New Roman" panose="02020603050405020304" pitchFamily="18" charset="0"/>
                      </a:endParaRPr>
                    </a:p>
                  </a:txBody>
                  <a:tcPr marL="68580" marR="68580" marT="0" marB="0"/>
                </a:tc>
                <a:extLst>
                  <a:ext uri="{0D108BD9-81ED-4DB2-BD59-A6C34878D82A}">
                    <a16:rowId xmlns:a16="http://schemas.microsoft.com/office/drawing/2014/main" val="720092684"/>
                  </a:ext>
                </a:extLst>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1383535869"/>
              </p:ext>
            </p:extLst>
          </p:nvPr>
        </p:nvGraphicFramePr>
        <p:xfrm>
          <a:off x="5883863" y="3111410"/>
          <a:ext cx="837565" cy="1584960"/>
        </p:xfrm>
        <a:graphic>
          <a:graphicData uri="http://schemas.openxmlformats.org/drawingml/2006/table">
            <a:tbl>
              <a:tblPr firstRow="1" firstCol="1" bandRow="1">
                <a:tableStyleId>{5940675A-B579-460E-94D1-54222C63F5DA}</a:tableStyleId>
              </a:tblPr>
              <a:tblGrid>
                <a:gridCol w="837565">
                  <a:extLst>
                    <a:ext uri="{9D8B030D-6E8A-4147-A177-3AD203B41FA5}">
                      <a16:colId xmlns:a16="http://schemas.microsoft.com/office/drawing/2014/main" val="2329180997"/>
                    </a:ext>
                  </a:extLst>
                </a:gridCol>
              </a:tblGrid>
              <a:tr h="0">
                <a:tc>
                  <a:txBody>
                    <a:bodyPr/>
                    <a:lstStyle/>
                    <a:p>
                      <a:pPr algn="l">
                        <a:spcAft>
                          <a:spcPts val="0"/>
                        </a:spcAft>
                      </a:pPr>
                      <a:r>
                        <a:rPr lang="en-US" sz="800" dirty="0" smtClean="0">
                          <a:effectLst/>
                        </a:rPr>
                        <a:t>Testing </a:t>
                      </a:r>
                      <a:r>
                        <a:rPr kumimoji="0" lang="en-US" sz="800" b="0" i="0" u="none" strike="noStrike" kern="0" cap="none" spc="0" normalizeH="0" baseline="0" noProof="0" dirty="0" smtClean="0">
                          <a:ln>
                            <a:noFill/>
                          </a:ln>
                          <a:solidFill>
                            <a:srgbClr val="000000"/>
                          </a:solidFill>
                          <a:effectLst/>
                          <a:uLnTx/>
                          <a:uFillTx/>
                          <a:latin typeface="+mn-lt"/>
                          <a:cs typeface="+mn-cs"/>
                          <a:sym typeface="Calibri"/>
                        </a:rPr>
                        <a:t>&amp; Implementation</a:t>
                      </a:r>
                      <a:endParaRPr lang="en-IN" sz="1200" dirty="0">
                        <a:effectLst/>
                        <a:latin typeface="Times New Roman" panose="02020603050405020304" pitchFamily="18" charset="0"/>
                        <a:ea typeface="Arial Unicode MS"/>
                      </a:endParaRPr>
                    </a:p>
                  </a:txBody>
                  <a:tcPr marL="68580" marR="68580" marT="0" marB="0"/>
                </a:tc>
                <a:extLst>
                  <a:ext uri="{0D108BD9-81ED-4DB2-BD59-A6C34878D82A}">
                    <a16:rowId xmlns:a16="http://schemas.microsoft.com/office/drawing/2014/main" val="3827227470"/>
                  </a:ext>
                </a:extLst>
              </a:tr>
              <a:tr h="161925">
                <a:tc>
                  <a:txBody>
                    <a:bodyPr/>
                    <a:lstStyle/>
                    <a:p>
                      <a:pPr algn="l">
                        <a:spcAft>
                          <a:spcPts val="0"/>
                        </a:spcAft>
                      </a:pPr>
                      <a:r>
                        <a:rPr lang="en-US" sz="800" dirty="0" smtClean="0">
                          <a:effectLst/>
                        </a:rPr>
                        <a:t>Duration:2 weeks</a:t>
                      </a:r>
                      <a:endParaRPr lang="en-IN" sz="1200" dirty="0">
                        <a:effectLst/>
                        <a:latin typeface="Times New Roman" panose="02020603050405020304" pitchFamily="18" charset="0"/>
                        <a:ea typeface="Arial Unicode MS"/>
                      </a:endParaRPr>
                    </a:p>
                  </a:txBody>
                  <a:tcPr marL="68580" marR="68580" marT="0" marB="0"/>
                </a:tc>
                <a:extLst>
                  <a:ext uri="{0D108BD9-81ED-4DB2-BD59-A6C34878D82A}">
                    <a16:rowId xmlns:a16="http://schemas.microsoft.com/office/drawing/2014/main" val="2801755867"/>
                  </a:ext>
                </a:extLst>
              </a:tr>
              <a:tr h="161925">
                <a:tc>
                  <a:txBody>
                    <a:bodyPr/>
                    <a:lstStyle/>
                    <a:p>
                      <a:pPr algn="l">
                        <a:spcAft>
                          <a:spcPts val="0"/>
                        </a:spcAft>
                      </a:pPr>
                      <a:r>
                        <a:rPr lang="en-US" sz="800" dirty="0">
                          <a:effectLst/>
                        </a:rPr>
                        <a:t>Start Date: </a:t>
                      </a:r>
                      <a:r>
                        <a:rPr lang="en-US" sz="800" dirty="0" smtClean="0">
                          <a:effectLst/>
                        </a:rPr>
                        <a:t>21/10</a:t>
                      </a:r>
                      <a:endParaRPr lang="en-IN" sz="1200" dirty="0">
                        <a:effectLst/>
                        <a:latin typeface="Times New Roman" panose="02020603050405020304" pitchFamily="18" charset="0"/>
                        <a:ea typeface="Arial Unicode MS"/>
                      </a:endParaRPr>
                    </a:p>
                  </a:txBody>
                  <a:tcPr marL="68580" marR="68580" marT="0" marB="0"/>
                </a:tc>
                <a:extLst>
                  <a:ext uri="{0D108BD9-81ED-4DB2-BD59-A6C34878D82A}">
                    <a16:rowId xmlns:a16="http://schemas.microsoft.com/office/drawing/2014/main" val="742371155"/>
                  </a:ext>
                </a:extLst>
              </a:tr>
              <a:tr h="161925">
                <a:tc>
                  <a:txBody>
                    <a:bodyPr/>
                    <a:lstStyle/>
                    <a:p>
                      <a:pPr algn="l">
                        <a:spcAft>
                          <a:spcPts val="0"/>
                        </a:spcAft>
                      </a:pPr>
                      <a:r>
                        <a:rPr lang="en-US" sz="800" dirty="0" smtClean="0">
                          <a:effectLst/>
                        </a:rPr>
                        <a:t>End </a:t>
                      </a:r>
                      <a:r>
                        <a:rPr lang="en-US" sz="800" dirty="0">
                          <a:effectLst/>
                        </a:rPr>
                        <a:t>Date: </a:t>
                      </a:r>
                      <a:r>
                        <a:rPr lang="en-US" sz="800" dirty="0" smtClean="0">
                          <a:effectLst/>
                        </a:rPr>
                        <a:t>01/11</a:t>
                      </a:r>
                      <a:endParaRPr lang="en-IN" sz="1200" dirty="0">
                        <a:effectLst/>
                        <a:latin typeface="Times New Roman" panose="02020603050405020304" pitchFamily="18" charset="0"/>
                        <a:ea typeface="Arial Unicode MS"/>
                      </a:endParaRPr>
                    </a:p>
                  </a:txBody>
                  <a:tcPr marL="68580" marR="68580" marT="0" marB="0"/>
                </a:tc>
                <a:extLst>
                  <a:ext uri="{0D108BD9-81ED-4DB2-BD59-A6C34878D82A}">
                    <a16:rowId xmlns:a16="http://schemas.microsoft.com/office/drawing/2014/main" val="2844249945"/>
                  </a:ext>
                </a:extLst>
              </a:tr>
              <a:tr h="161925">
                <a:tc>
                  <a:txBody>
                    <a:bodyPr/>
                    <a:lstStyle/>
                    <a:p>
                      <a:pPr algn="l">
                        <a:spcAft>
                          <a:spcPts val="0"/>
                        </a:spcAft>
                      </a:pPr>
                      <a:r>
                        <a:rPr lang="en-US" sz="800" dirty="0" smtClean="0">
                          <a:effectLst/>
                        </a:rPr>
                        <a:t>Assigned to: Prajjawal,</a:t>
                      </a:r>
                      <a:r>
                        <a:rPr lang="en-US" sz="800" baseline="0" dirty="0" smtClean="0">
                          <a:effectLst/>
                        </a:rPr>
                        <a:t> </a:t>
                      </a:r>
                      <a:r>
                        <a:rPr lang="en-US" sz="800" baseline="0" dirty="0" err="1" smtClean="0">
                          <a:effectLst/>
                        </a:rPr>
                        <a:t>Nirmaljeet</a:t>
                      </a:r>
                      <a:r>
                        <a:rPr lang="en-US" sz="800" baseline="0" dirty="0" smtClean="0">
                          <a:effectLst/>
                        </a:rPr>
                        <a:t>, </a:t>
                      </a:r>
                      <a:r>
                        <a:rPr lang="en-US" sz="800" baseline="0" dirty="0" err="1" smtClean="0">
                          <a:effectLst/>
                        </a:rPr>
                        <a:t>Vedansh</a:t>
                      </a:r>
                      <a:r>
                        <a:rPr lang="en-US" sz="800" baseline="0" dirty="0" smtClean="0">
                          <a:effectLst/>
                        </a:rPr>
                        <a:t>, </a:t>
                      </a:r>
                      <a:r>
                        <a:rPr lang="en-US" sz="800" baseline="0" dirty="0" err="1" smtClean="0">
                          <a:effectLst/>
                        </a:rPr>
                        <a:t>Vanshika</a:t>
                      </a:r>
                      <a:endParaRPr lang="en-IN" sz="1200" baseline="0" dirty="0" smtClean="0">
                        <a:effectLst/>
                        <a:latin typeface="Times New Roman" panose="02020603050405020304" pitchFamily="18" charset="0"/>
                      </a:endParaRPr>
                    </a:p>
                  </a:txBody>
                  <a:tcPr marL="68580" marR="68580" marT="0" marB="0"/>
                </a:tc>
                <a:extLst>
                  <a:ext uri="{0D108BD9-81ED-4DB2-BD59-A6C34878D82A}">
                    <a16:rowId xmlns:a16="http://schemas.microsoft.com/office/drawing/2014/main" val="714239384"/>
                  </a:ext>
                </a:extLst>
              </a:tr>
            </a:tbl>
          </a:graphicData>
        </a:graphic>
      </p:graphicFrame>
      <p:graphicFrame>
        <p:nvGraphicFramePr>
          <p:cNvPr id="36" name="Table 35"/>
          <p:cNvGraphicFramePr>
            <a:graphicFrameLocks noGrp="1"/>
          </p:cNvGraphicFramePr>
          <p:nvPr>
            <p:extLst>
              <p:ext uri="{D42A27DB-BD31-4B8C-83A1-F6EECF244321}">
                <p14:modId xmlns:p14="http://schemas.microsoft.com/office/powerpoint/2010/main" val="3148822078"/>
              </p:ext>
            </p:extLst>
          </p:nvPr>
        </p:nvGraphicFramePr>
        <p:xfrm>
          <a:off x="4403952" y="3119969"/>
          <a:ext cx="837565" cy="1553455"/>
        </p:xfrm>
        <a:graphic>
          <a:graphicData uri="http://schemas.openxmlformats.org/drawingml/2006/table">
            <a:tbl>
              <a:tblPr firstRow="1" firstCol="1" bandRow="1">
                <a:tableStyleId>{5940675A-B579-460E-94D1-54222C63F5DA}</a:tableStyleId>
              </a:tblPr>
              <a:tblGrid>
                <a:gridCol w="837565">
                  <a:extLst>
                    <a:ext uri="{9D8B030D-6E8A-4147-A177-3AD203B41FA5}">
                      <a16:colId xmlns:a16="http://schemas.microsoft.com/office/drawing/2014/main" val="2173555377"/>
                    </a:ext>
                  </a:extLst>
                </a:gridCol>
              </a:tblGrid>
              <a:tr h="134836">
                <a:tc>
                  <a:txBody>
                    <a:bodyPr/>
                    <a:lstStyle/>
                    <a:p>
                      <a:pPr algn="l">
                        <a:spcAft>
                          <a:spcPts val="0"/>
                        </a:spcAft>
                      </a:pPr>
                      <a:r>
                        <a:rPr lang="en-US" sz="800" dirty="0" smtClean="0">
                          <a:effectLst/>
                        </a:rPr>
                        <a:t>Debugging</a:t>
                      </a:r>
                      <a:endParaRPr lang="en-IN" sz="1200" dirty="0">
                        <a:effectLst/>
                        <a:latin typeface="Times New Roman" panose="02020603050405020304" pitchFamily="18" charset="0"/>
                        <a:ea typeface="Arial Unicode MS"/>
                      </a:endParaRPr>
                    </a:p>
                  </a:txBody>
                  <a:tcPr marL="68580" marR="68580" marT="0" marB="0"/>
                </a:tc>
                <a:extLst>
                  <a:ext uri="{0D108BD9-81ED-4DB2-BD59-A6C34878D82A}">
                    <a16:rowId xmlns:a16="http://schemas.microsoft.com/office/drawing/2014/main" val="3233450466"/>
                  </a:ext>
                </a:extLst>
              </a:tr>
              <a:tr h="269673">
                <a:tc>
                  <a:txBody>
                    <a:bodyPr/>
                    <a:lstStyle/>
                    <a:p>
                      <a:pPr algn="l">
                        <a:spcAft>
                          <a:spcPts val="0"/>
                        </a:spcAft>
                      </a:pPr>
                      <a:r>
                        <a:rPr lang="en-US" sz="800" dirty="0" smtClean="0">
                          <a:effectLst/>
                        </a:rPr>
                        <a:t>Duration:1 week</a:t>
                      </a:r>
                      <a:endParaRPr lang="en-IN" sz="1200" dirty="0">
                        <a:effectLst/>
                        <a:latin typeface="Times New Roman" panose="02020603050405020304" pitchFamily="18" charset="0"/>
                        <a:ea typeface="Arial Unicode MS"/>
                      </a:endParaRPr>
                    </a:p>
                  </a:txBody>
                  <a:tcPr marL="68580" marR="68580" marT="0" marB="0"/>
                </a:tc>
                <a:extLst>
                  <a:ext uri="{0D108BD9-81ED-4DB2-BD59-A6C34878D82A}">
                    <a16:rowId xmlns:a16="http://schemas.microsoft.com/office/drawing/2014/main" val="3049460161"/>
                  </a:ext>
                </a:extLst>
              </a:tr>
              <a:tr h="269673">
                <a:tc>
                  <a:txBody>
                    <a:bodyPr/>
                    <a:lstStyle/>
                    <a:p>
                      <a:pPr algn="l">
                        <a:spcAft>
                          <a:spcPts val="0"/>
                        </a:spcAft>
                      </a:pPr>
                      <a:r>
                        <a:rPr lang="en-US" sz="800" dirty="0">
                          <a:effectLst/>
                        </a:rPr>
                        <a:t>Start Date: </a:t>
                      </a:r>
                      <a:r>
                        <a:rPr lang="en-US" sz="800" dirty="0" smtClean="0">
                          <a:effectLst/>
                        </a:rPr>
                        <a:t>02/11</a:t>
                      </a:r>
                      <a:endParaRPr lang="en-IN" sz="1200" dirty="0">
                        <a:effectLst/>
                        <a:latin typeface="Times New Roman" panose="02020603050405020304" pitchFamily="18" charset="0"/>
                        <a:ea typeface="Arial Unicode MS"/>
                      </a:endParaRPr>
                    </a:p>
                  </a:txBody>
                  <a:tcPr marL="68580" marR="68580" marT="0" marB="0"/>
                </a:tc>
                <a:extLst>
                  <a:ext uri="{0D108BD9-81ED-4DB2-BD59-A6C34878D82A}">
                    <a16:rowId xmlns:a16="http://schemas.microsoft.com/office/drawing/2014/main" val="2325060980"/>
                  </a:ext>
                </a:extLst>
              </a:tr>
              <a:tr h="269673">
                <a:tc>
                  <a:txBody>
                    <a:bodyPr/>
                    <a:lstStyle/>
                    <a:p>
                      <a:pPr algn="l">
                        <a:spcAft>
                          <a:spcPts val="0"/>
                        </a:spcAft>
                      </a:pPr>
                      <a:r>
                        <a:rPr lang="en-US" sz="800" dirty="0">
                          <a:effectLst/>
                        </a:rPr>
                        <a:t>End Date: </a:t>
                      </a:r>
                      <a:r>
                        <a:rPr lang="en-US" sz="800" dirty="0" smtClean="0">
                          <a:effectLst/>
                        </a:rPr>
                        <a:t>08/11</a:t>
                      </a:r>
                      <a:endParaRPr lang="en-IN" sz="1200" dirty="0">
                        <a:effectLst/>
                        <a:latin typeface="Times New Roman" panose="02020603050405020304" pitchFamily="18" charset="0"/>
                        <a:ea typeface="Arial Unicode MS"/>
                      </a:endParaRPr>
                    </a:p>
                  </a:txBody>
                  <a:tcPr marL="68580" marR="68580" marT="0" marB="0"/>
                </a:tc>
                <a:extLst>
                  <a:ext uri="{0D108BD9-81ED-4DB2-BD59-A6C34878D82A}">
                    <a16:rowId xmlns:a16="http://schemas.microsoft.com/office/drawing/2014/main" val="3329379444"/>
                  </a:ext>
                </a:extLst>
              </a:tr>
              <a:tr h="269673">
                <a:tc>
                  <a:txBody>
                    <a:bodyPr/>
                    <a:lstStyle/>
                    <a:p>
                      <a:pPr algn="l">
                        <a:spcAft>
                          <a:spcPts val="0"/>
                        </a:spcAft>
                      </a:pPr>
                      <a:r>
                        <a:rPr lang="en-US" sz="800" dirty="0" smtClean="0">
                          <a:effectLst/>
                        </a:rPr>
                        <a:t>Assigned to: Prajjawal,</a:t>
                      </a:r>
                      <a:r>
                        <a:rPr lang="en-US" sz="800" baseline="0" dirty="0" smtClean="0">
                          <a:effectLst/>
                        </a:rPr>
                        <a:t> </a:t>
                      </a:r>
                      <a:r>
                        <a:rPr lang="en-US" sz="800" baseline="0" dirty="0" err="1" smtClean="0">
                          <a:effectLst/>
                        </a:rPr>
                        <a:t>Nirmaljeet</a:t>
                      </a:r>
                      <a:r>
                        <a:rPr lang="en-US" sz="800" baseline="0" dirty="0" smtClean="0">
                          <a:effectLst/>
                        </a:rPr>
                        <a:t>, </a:t>
                      </a:r>
                      <a:r>
                        <a:rPr lang="en-US" sz="800" baseline="0" dirty="0" err="1" smtClean="0">
                          <a:effectLst/>
                        </a:rPr>
                        <a:t>Vedansh</a:t>
                      </a:r>
                      <a:r>
                        <a:rPr lang="en-US" sz="800" baseline="0" dirty="0" smtClean="0">
                          <a:effectLst/>
                        </a:rPr>
                        <a:t>, </a:t>
                      </a:r>
                      <a:r>
                        <a:rPr lang="en-US" sz="800" baseline="0" dirty="0" err="1" smtClean="0">
                          <a:effectLst/>
                        </a:rPr>
                        <a:t>Vanshika</a:t>
                      </a:r>
                      <a:endParaRPr lang="en-IN" sz="1200" baseline="0" dirty="0" smtClean="0">
                        <a:effectLst/>
                        <a:latin typeface="Times New Roman" panose="02020603050405020304" pitchFamily="18" charset="0"/>
                      </a:endParaRPr>
                    </a:p>
                  </a:txBody>
                  <a:tcPr marL="68580" marR="68580" marT="0" marB="0"/>
                </a:tc>
                <a:extLst>
                  <a:ext uri="{0D108BD9-81ED-4DB2-BD59-A6C34878D82A}">
                    <a16:rowId xmlns:a16="http://schemas.microsoft.com/office/drawing/2014/main" val="4018819266"/>
                  </a:ext>
                </a:extLst>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1285967003"/>
              </p:ext>
            </p:extLst>
          </p:nvPr>
        </p:nvGraphicFramePr>
        <p:xfrm>
          <a:off x="4383993" y="5081188"/>
          <a:ext cx="837565" cy="1463040"/>
        </p:xfrm>
        <a:graphic>
          <a:graphicData uri="http://schemas.openxmlformats.org/drawingml/2006/table">
            <a:tbl>
              <a:tblPr firstRow="1" firstCol="1" bandRow="1">
                <a:tableStyleId>{5940675A-B579-460E-94D1-54222C63F5DA}</a:tableStyleId>
              </a:tblPr>
              <a:tblGrid>
                <a:gridCol w="837565">
                  <a:extLst>
                    <a:ext uri="{9D8B030D-6E8A-4147-A177-3AD203B41FA5}">
                      <a16:colId xmlns:a16="http://schemas.microsoft.com/office/drawing/2014/main" val="1587402464"/>
                    </a:ext>
                  </a:extLst>
                </a:gridCol>
              </a:tblGrid>
              <a:tr h="0">
                <a:tc>
                  <a:txBody>
                    <a:bodyPr/>
                    <a:lstStyle/>
                    <a:p>
                      <a:pPr algn="l">
                        <a:spcAft>
                          <a:spcPts val="0"/>
                        </a:spcAft>
                      </a:pPr>
                      <a:r>
                        <a:rPr lang="en-US" sz="800">
                          <a:effectLst/>
                        </a:rPr>
                        <a:t>Publish Report</a:t>
                      </a:r>
                      <a:endParaRPr lang="en-IN" sz="1200">
                        <a:effectLst/>
                        <a:latin typeface="Times New Roman" panose="02020603050405020304" pitchFamily="18" charset="0"/>
                        <a:ea typeface="Arial Unicode MS"/>
                      </a:endParaRPr>
                    </a:p>
                  </a:txBody>
                  <a:tcPr marL="68580" marR="68580" marT="0" marB="0"/>
                </a:tc>
                <a:extLst>
                  <a:ext uri="{0D108BD9-81ED-4DB2-BD59-A6C34878D82A}">
                    <a16:rowId xmlns:a16="http://schemas.microsoft.com/office/drawing/2014/main" val="190157008"/>
                  </a:ext>
                </a:extLst>
              </a:tr>
              <a:tr h="161925">
                <a:tc>
                  <a:txBody>
                    <a:bodyPr/>
                    <a:lstStyle/>
                    <a:p>
                      <a:pPr algn="l">
                        <a:spcAft>
                          <a:spcPts val="0"/>
                        </a:spcAft>
                      </a:pPr>
                      <a:r>
                        <a:rPr lang="en-US" sz="800" dirty="0">
                          <a:effectLst/>
                        </a:rPr>
                        <a:t>Duration:1 week</a:t>
                      </a:r>
                      <a:endParaRPr lang="en-IN" sz="1200" dirty="0">
                        <a:effectLst/>
                        <a:latin typeface="Times New Roman" panose="02020603050405020304" pitchFamily="18" charset="0"/>
                        <a:ea typeface="Arial Unicode MS"/>
                      </a:endParaRPr>
                    </a:p>
                  </a:txBody>
                  <a:tcPr marL="68580" marR="68580" marT="0" marB="0"/>
                </a:tc>
                <a:extLst>
                  <a:ext uri="{0D108BD9-81ED-4DB2-BD59-A6C34878D82A}">
                    <a16:rowId xmlns:a16="http://schemas.microsoft.com/office/drawing/2014/main" val="3498637656"/>
                  </a:ext>
                </a:extLst>
              </a:tr>
              <a:tr h="161925">
                <a:tc>
                  <a:txBody>
                    <a:bodyPr/>
                    <a:lstStyle/>
                    <a:p>
                      <a:pPr algn="l">
                        <a:spcAft>
                          <a:spcPts val="0"/>
                        </a:spcAft>
                      </a:pPr>
                      <a:r>
                        <a:rPr lang="en-US" sz="800" dirty="0">
                          <a:effectLst/>
                        </a:rPr>
                        <a:t>Start Date: </a:t>
                      </a:r>
                      <a:r>
                        <a:rPr lang="en-US" sz="800" dirty="0" smtClean="0">
                          <a:effectLst/>
                        </a:rPr>
                        <a:t>08/11 </a:t>
                      </a:r>
                      <a:endParaRPr lang="en-IN" sz="1200" dirty="0">
                        <a:effectLst/>
                        <a:latin typeface="Times New Roman" panose="02020603050405020304" pitchFamily="18" charset="0"/>
                        <a:ea typeface="Arial Unicode MS"/>
                      </a:endParaRPr>
                    </a:p>
                  </a:txBody>
                  <a:tcPr marL="68580" marR="68580" marT="0" marB="0"/>
                </a:tc>
                <a:extLst>
                  <a:ext uri="{0D108BD9-81ED-4DB2-BD59-A6C34878D82A}">
                    <a16:rowId xmlns:a16="http://schemas.microsoft.com/office/drawing/2014/main" val="3993811279"/>
                  </a:ext>
                </a:extLst>
              </a:tr>
              <a:tr h="161925">
                <a:tc>
                  <a:txBody>
                    <a:bodyPr/>
                    <a:lstStyle/>
                    <a:p>
                      <a:pPr algn="l">
                        <a:spcAft>
                          <a:spcPts val="0"/>
                        </a:spcAft>
                      </a:pPr>
                      <a:r>
                        <a:rPr lang="en-US" sz="800" dirty="0">
                          <a:effectLst/>
                        </a:rPr>
                        <a:t>End Date: </a:t>
                      </a:r>
                      <a:r>
                        <a:rPr lang="en-US" sz="800" dirty="0" smtClean="0">
                          <a:effectLst/>
                        </a:rPr>
                        <a:t>15/11</a:t>
                      </a:r>
                      <a:endParaRPr lang="en-IN" sz="1200" dirty="0">
                        <a:effectLst/>
                        <a:latin typeface="Times New Roman" panose="02020603050405020304" pitchFamily="18" charset="0"/>
                        <a:ea typeface="Arial Unicode MS"/>
                      </a:endParaRPr>
                    </a:p>
                  </a:txBody>
                  <a:tcPr marL="68580" marR="68580" marT="0" marB="0"/>
                </a:tc>
                <a:extLst>
                  <a:ext uri="{0D108BD9-81ED-4DB2-BD59-A6C34878D82A}">
                    <a16:rowId xmlns:a16="http://schemas.microsoft.com/office/drawing/2014/main" val="1491426459"/>
                  </a:ext>
                </a:extLst>
              </a:tr>
              <a:tr h="161925">
                <a:tc>
                  <a:txBody>
                    <a:bodyPr/>
                    <a:lstStyle/>
                    <a:p>
                      <a:pPr algn="l">
                        <a:spcAft>
                          <a:spcPts val="0"/>
                        </a:spcAft>
                      </a:pPr>
                      <a:r>
                        <a:rPr lang="en-US" sz="800" dirty="0" smtClean="0">
                          <a:effectLst/>
                        </a:rPr>
                        <a:t>Assigned to: Prajjawal,</a:t>
                      </a:r>
                      <a:r>
                        <a:rPr lang="en-US" sz="800" baseline="0" dirty="0" smtClean="0">
                          <a:effectLst/>
                        </a:rPr>
                        <a:t> </a:t>
                      </a:r>
                      <a:r>
                        <a:rPr lang="en-US" sz="800" baseline="0" dirty="0" err="1" smtClean="0">
                          <a:effectLst/>
                        </a:rPr>
                        <a:t>Nirmaljeet</a:t>
                      </a:r>
                      <a:r>
                        <a:rPr lang="en-US" sz="800" baseline="0" dirty="0" smtClean="0">
                          <a:effectLst/>
                        </a:rPr>
                        <a:t>, </a:t>
                      </a:r>
                      <a:r>
                        <a:rPr lang="en-US" sz="800" baseline="0" dirty="0" err="1" smtClean="0">
                          <a:effectLst/>
                        </a:rPr>
                        <a:t>Vedansh</a:t>
                      </a:r>
                      <a:r>
                        <a:rPr lang="en-US" sz="800" baseline="0" dirty="0" smtClean="0">
                          <a:effectLst/>
                        </a:rPr>
                        <a:t>, </a:t>
                      </a:r>
                      <a:r>
                        <a:rPr lang="en-US" sz="800" baseline="0" dirty="0" err="1" smtClean="0">
                          <a:effectLst/>
                        </a:rPr>
                        <a:t>Vanshika</a:t>
                      </a:r>
                      <a:endParaRPr lang="en-IN" sz="1200" baseline="0" dirty="0" smtClean="0">
                        <a:effectLst/>
                        <a:latin typeface="Times New Roman" panose="02020603050405020304" pitchFamily="18" charset="0"/>
                      </a:endParaRPr>
                    </a:p>
                  </a:txBody>
                  <a:tcPr marL="68580" marR="68580" marT="0" marB="0"/>
                </a:tc>
                <a:extLst>
                  <a:ext uri="{0D108BD9-81ED-4DB2-BD59-A6C34878D82A}">
                    <a16:rowId xmlns:a16="http://schemas.microsoft.com/office/drawing/2014/main" val="814207647"/>
                  </a:ext>
                </a:extLst>
              </a:tr>
            </a:tbl>
          </a:graphicData>
        </a:graphic>
      </p:graphicFrame>
      <p:sp>
        <p:nvSpPr>
          <p:cNvPr id="38" name="Oval 40"/>
          <p:cNvSpPr>
            <a:spLocks noChangeArrowheads="1"/>
          </p:cNvSpPr>
          <p:nvPr/>
        </p:nvSpPr>
        <p:spPr bwMode="auto">
          <a:xfrm>
            <a:off x="2643398" y="1988779"/>
            <a:ext cx="1076325" cy="381000"/>
          </a:xfrm>
          <a:prstGeom prst="ellipse">
            <a:avLst/>
          </a:prstGeom>
          <a:solidFill>
            <a:srgbClr val="FFFFFF"/>
          </a:solidFill>
          <a:ln w="12700">
            <a:solidFill>
              <a:srgbClr val="000000"/>
            </a:solidFill>
            <a:round/>
            <a:headEnd/>
            <a:tailEnd/>
          </a:ln>
        </p:spPr>
        <p:txBody>
          <a:bodyPr vert="horz" wrap="square" lIns="45720" tIns="45720" rIns="4572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Arial Unicode MS" charset="0"/>
                <a:cs typeface="Times New Roman" panose="02020603050405020304" pitchFamily="18" charset="0"/>
              </a:rPr>
              <a:t>Start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9" name="Oval 48"/>
          <p:cNvSpPr>
            <a:spLocks noChangeArrowheads="1"/>
          </p:cNvSpPr>
          <p:nvPr/>
        </p:nvSpPr>
        <p:spPr bwMode="auto">
          <a:xfrm>
            <a:off x="5706339" y="5629828"/>
            <a:ext cx="1076325" cy="381000"/>
          </a:xfrm>
          <a:prstGeom prst="ellipse">
            <a:avLst/>
          </a:prstGeom>
          <a:solidFill>
            <a:srgbClr val="FFFFFF"/>
          </a:solidFill>
          <a:ln w="12700">
            <a:solidFill>
              <a:srgbClr val="000000"/>
            </a:solidFill>
            <a:round/>
            <a:headEnd/>
            <a:tailEnd/>
          </a:ln>
        </p:spPr>
        <p:txBody>
          <a:bodyPr vert="horz" wrap="square" lIns="45720" tIns="45720" rIns="4572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Arial Unicode MS" charset="0"/>
                <a:cs typeface="Times New Roman" panose="02020603050405020304" pitchFamily="18" charset="0"/>
              </a:rPr>
              <a:t>End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2" name="Right Arrow 41"/>
          <p:cNvSpPr/>
          <p:nvPr/>
        </p:nvSpPr>
        <p:spPr>
          <a:xfrm>
            <a:off x="5311728" y="2050139"/>
            <a:ext cx="361950" cy="228600"/>
          </a:xfrm>
          <a:prstGeom prst="rightArrow">
            <a:avLst/>
          </a:prstGeom>
          <a:ln w="19050">
            <a:solidFill>
              <a:schemeClr val="tx1"/>
            </a:solidFill>
          </a:ln>
        </p:spPr>
        <p:style>
          <a:lnRef idx="2">
            <a:schemeClr val="dk1"/>
          </a:lnRef>
          <a:fillRef idx="1">
            <a:schemeClr val="lt1"/>
          </a:fillRef>
          <a:effectRef idx="0">
            <a:schemeClr val="dk1"/>
          </a:effectRef>
          <a:fontRef idx="minor">
            <a:schemeClr val="dk1"/>
          </a:fontRef>
        </p:style>
        <p:txBody>
          <a:bodyPr rot="0" spcFirstLastPara="1" vert="horz" wrap="square" lIns="45719" tIns="45719" rIns="45719" bIns="45719" numCol="1" spcCol="38100" rtlCol="0" fromWordArt="0" anchor="ctr" anchorCtr="0" forceAA="0" compatLnSpc="1">
            <a:prstTxWarp prst="textNoShape">
              <a:avLst/>
            </a:prstTxWarp>
            <a:spAutoFit/>
          </a:bodyPr>
          <a:lstStyle/>
          <a:p>
            <a:endParaRPr lang="en-IN"/>
          </a:p>
        </p:txBody>
      </p:sp>
      <p:sp>
        <p:nvSpPr>
          <p:cNvPr id="43" name="Right Arrow 42"/>
          <p:cNvSpPr/>
          <p:nvPr/>
        </p:nvSpPr>
        <p:spPr>
          <a:xfrm>
            <a:off x="6871766" y="2050139"/>
            <a:ext cx="361950" cy="228600"/>
          </a:xfrm>
          <a:prstGeom prst="rightArrow">
            <a:avLst/>
          </a:prstGeom>
          <a:ln w="19050">
            <a:solidFill>
              <a:schemeClr val="tx1"/>
            </a:solidFill>
          </a:ln>
        </p:spPr>
        <p:style>
          <a:lnRef idx="2">
            <a:schemeClr val="dk1"/>
          </a:lnRef>
          <a:fillRef idx="1">
            <a:schemeClr val="lt1"/>
          </a:fillRef>
          <a:effectRef idx="0">
            <a:schemeClr val="dk1"/>
          </a:effectRef>
          <a:fontRef idx="minor">
            <a:schemeClr val="dk1"/>
          </a:fontRef>
        </p:style>
        <p:txBody>
          <a:bodyPr rot="0" spcFirstLastPara="1" vert="horz" wrap="square" lIns="45719" tIns="45719" rIns="45719" bIns="45719" numCol="1" spcCol="38100" rtlCol="0" fromWordArt="0" anchor="ctr" anchorCtr="0" forceAA="0" compatLnSpc="1">
            <a:prstTxWarp prst="textNoShape">
              <a:avLst/>
            </a:prstTxWarp>
            <a:spAutoFit/>
          </a:bodyPr>
          <a:lstStyle/>
          <a:p>
            <a:endParaRPr lang="en-IN"/>
          </a:p>
        </p:txBody>
      </p:sp>
      <p:sp>
        <p:nvSpPr>
          <p:cNvPr id="45" name="Right Arrow 44"/>
          <p:cNvSpPr/>
          <p:nvPr/>
        </p:nvSpPr>
        <p:spPr>
          <a:xfrm>
            <a:off x="8810625" y="8174038"/>
            <a:ext cx="361950" cy="228600"/>
          </a:xfrm>
          <a:prstGeom prst="rightArrow">
            <a:avLst/>
          </a:prstGeom>
          <a:ln w="19050">
            <a:solidFill>
              <a:schemeClr val="tx1"/>
            </a:solidFill>
          </a:ln>
        </p:spPr>
        <p:style>
          <a:lnRef idx="2">
            <a:schemeClr val="dk1"/>
          </a:lnRef>
          <a:fillRef idx="1">
            <a:schemeClr val="lt1"/>
          </a:fillRef>
          <a:effectRef idx="0">
            <a:schemeClr val="dk1"/>
          </a:effectRef>
          <a:fontRef idx="minor">
            <a:schemeClr val="dk1"/>
          </a:fontRef>
        </p:style>
        <p:txBody>
          <a:bodyPr rot="0" spcFirstLastPara="1" vert="horz" wrap="square" lIns="45719" tIns="45719" rIns="45719" bIns="45719" numCol="1" spcCol="38100" rtlCol="0" fromWordArt="0" anchor="ctr" anchorCtr="0" forceAA="0" compatLnSpc="1">
            <a:prstTxWarp prst="textNoShape">
              <a:avLst/>
            </a:prstTxWarp>
            <a:spAutoFit/>
          </a:bodyPr>
          <a:lstStyle/>
          <a:p>
            <a:endParaRPr lang="en-IN"/>
          </a:p>
        </p:txBody>
      </p:sp>
      <p:sp>
        <p:nvSpPr>
          <p:cNvPr id="46" name="Right Arrow 45"/>
          <p:cNvSpPr/>
          <p:nvPr/>
        </p:nvSpPr>
        <p:spPr>
          <a:xfrm>
            <a:off x="10191750" y="8174038"/>
            <a:ext cx="361950" cy="228600"/>
          </a:xfrm>
          <a:prstGeom prst="rightArrow">
            <a:avLst/>
          </a:prstGeom>
          <a:ln w="19050">
            <a:solidFill>
              <a:schemeClr val="tx1"/>
            </a:solidFill>
          </a:ln>
        </p:spPr>
        <p:style>
          <a:lnRef idx="2">
            <a:schemeClr val="dk1"/>
          </a:lnRef>
          <a:fillRef idx="1">
            <a:schemeClr val="lt1"/>
          </a:fillRef>
          <a:effectRef idx="0">
            <a:schemeClr val="dk1"/>
          </a:effectRef>
          <a:fontRef idx="minor">
            <a:schemeClr val="dk1"/>
          </a:fontRef>
        </p:style>
        <p:txBody>
          <a:bodyPr rot="0" spcFirstLastPara="1" vert="horz" wrap="square" lIns="45719" tIns="45719" rIns="45719" bIns="45719" numCol="1" spcCol="38100" rtlCol="0" fromWordArt="0" anchor="ctr" anchorCtr="0" forceAA="0" compatLnSpc="1">
            <a:prstTxWarp prst="textNoShape">
              <a:avLst/>
            </a:prstTxWarp>
            <a:spAutoFit/>
          </a:bodyPr>
          <a:lstStyle/>
          <a:p>
            <a:endParaRPr lang="en-IN"/>
          </a:p>
        </p:txBody>
      </p:sp>
      <p:sp>
        <p:nvSpPr>
          <p:cNvPr id="47" name="Right Arrow 46"/>
          <p:cNvSpPr/>
          <p:nvPr/>
        </p:nvSpPr>
        <p:spPr>
          <a:xfrm>
            <a:off x="11582400" y="8174038"/>
            <a:ext cx="361950" cy="228600"/>
          </a:xfrm>
          <a:prstGeom prst="rightArrow">
            <a:avLst/>
          </a:prstGeom>
          <a:ln w="19050">
            <a:solidFill>
              <a:schemeClr val="tx1"/>
            </a:solidFill>
          </a:ln>
        </p:spPr>
        <p:style>
          <a:lnRef idx="2">
            <a:schemeClr val="dk1"/>
          </a:lnRef>
          <a:fillRef idx="1">
            <a:schemeClr val="lt1"/>
          </a:fillRef>
          <a:effectRef idx="0">
            <a:schemeClr val="dk1"/>
          </a:effectRef>
          <a:fontRef idx="minor">
            <a:schemeClr val="dk1"/>
          </a:fontRef>
        </p:style>
        <p:txBody>
          <a:bodyPr rot="0" spcFirstLastPara="1" vert="horz" wrap="square" lIns="45719" tIns="45719" rIns="45719" bIns="45719" numCol="1" spcCol="38100" rtlCol="0" fromWordArt="0" anchor="ctr" anchorCtr="0" forceAA="0" compatLnSpc="1">
            <a:prstTxWarp prst="textNoShape">
              <a:avLst/>
            </a:prstTxWarp>
            <a:spAutoFit/>
          </a:bodyPr>
          <a:lstStyle/>
          <a:p>
            <a:endParaRPr lang="en-IN"/>
          </a:p>
        </p:txBody>
      </p:sp>
      <p:sp>
        <p:nvSpPr>
          <p:cNvPr id="48" name="Right Arrow 47"/>
          <p:cNvSpPr/>
          <p:nvPr/>
        </p:nvSpPr>
        <p:spPr>
          <a:xfrm rot="5400000">
            <a:off x="7621858" y="3005097"/>
            <a:ext cx="361950" cy="228600"/>
          </a:xfrm>
          <a:prstGeom prst="rightArrow">
            <a:avLst/>
          </a:prstGeom>
          <a:ln w="19050">
            <a:solidFill>
              <a:schemeClr val="tx1"/>
            </a:solidFill>
          </a:ln>
        </p:spPr>
        <p:style>
          <a:lnRef idx="2">
            <a:schemeClr val="dk1"/>
          </a:lnRef>
          <a:fillRef idx="1">
            <a:schemeClr val="lt1"/>
          </a:fillRef>
          <a:effectRef idx="0">
            <a:schemeClr val="dk1"/>
          </a:effectRef>
          <a:fontRef idx="minor">
            <a:schemeClr val="dk1"/>
          </a:fontRef>
        </p:style>
        <p:txBody>
          <a:bodyPr rot="0" spcFirstLastPara="1" vert="horz" wrap="square" lIns="45719" tIns="45719" rIns="45719" bIns="45719" numCol="1" spcCol="38100" rtlCol="0" fromWordArt="0" anchor="ctr" anchorCtr="0" forceAA="0" compatLnSpc="1">
            <a:prstTxWarp prst="textNoShape">
              <a:avLst/>
            </a:prstTxWarp>
            <a:spAutoFit/>
          </a:bodyPr>
          <a:lstStyle/>
          <a:p>
            <a:endParaRPr lang="en-IN"/>
          </a:p>
        </p:txBody>
      </p:sp>
      <p:sp>
        <p:nvSpPr>
          <p:cNvPr id="50" name="Right Arrow 49"/>
          <p:cNvSpPr/>
          <p:nvPr/>
        </p:nvSpPr>
        <p:spPr>
          <a:xfrm rot="10800000">
            <a:off x="6891448" y="3849508"/>
            <a:ext cx="361950" cy="228600"/>
          </a:xfrm>
          <a:prstGeom prst="rightArrow">
            <a:avLst/>
          </a:prstGeom>
          <a:ln w="19050">
            <a:solidFill>
              <a:schemeClr val="tx1"/>
            </a:solidFill>
          </a:ln>
        </p:spPr>
        <p:style>
          <a:lnRef idx="2">
            <a:schemeClr val="dk1"/>
          </a:lnRef>
          <a:fillRef idx="1">
            <a:schemeClr val="lt1"/>
          </a:fillRef>
          <a:effectRef idx="0">
            <a:schemeClr val="dk1"/>
          </a:effectRef>
          <a:fontRef idx="minor">
            <a:schemeClr val="dk1"/>
          </a:fontRef>
        </p:style>
        <p:txBody>
          <a:bodyPr rot="0" spcFirstLastPara="1" vert="horz" wrap="square" lIns="45719" tIns="45719" rIns="45719" bIns="45719" numCol="1" spcCol="38100" rtlCol="0" fromWordArt="0" anchor="ctr" anchorCtr="0" forceAA="0" compatLnSpc="1">
            <a:prstTxWarp prst="textNoShape">
              <a:avLst/>
            </a:prstTxWarp>
            <a:spAutoFit/>
          </a:bodyPr>
          <a:lstStyle/>
          <a:p>
            <a:endParaRPr lang="en-IN"/>
          </a:p>
        </p:txBody>
      </p:sp>
      <p:sp>
        <p:nvSpPr>
          <p:cNvPr id="51" name="Right Arrow 50"/>
          <p:cNvSpPr/>
          <p:nvPr/>
        </p:nvSpPr>
        <p:spPr>
          <a:xfrm rot="10800000">
            <a:off x="5306287" y="3839983"/>
            <a:ext cx="361950" cy="228600"/>
          </a:xfrm>
          <a:prstGeom prst="rightArrow">
            <a:avLst/>
          </a:prstGeom>
          <a:ln w="19050">
            <a:solidFill>
              <a:schemeClr val="tx1"/>
            </a:solidFill>
          </a:ln>
        </p:spPr>
        <p:style>
          <a:lnRef idx="2">
            <a:schemeClr val="dk1"/>
          </a:lnRef>
          <a:fillRef idx="1">
            <a:schemeClr val="lt1"/>
          </a:fillRef>
          <a:effectRef idx="0">
            <a:schemeClr val="dk1"/>
          </a:effectRef>
          <a:fontRef idx="minor">
            <a:schemeClr val="dk1"/>
          </a:fontRef>
        </p:style>
        <p:txBody>
          <a:bodyPr rot="0" spcFirstLastPara="1" vert="horz" wrap="square" lIns="45719" tIns="45719" rIns="45719" bIns="45719" numCol="1" spcCol="38100" rtlCol="0" fromWordArt="0" anchor="ctr" anchorCtr="0" forceAA="0" compatLnSpc="1">
            <a:prstTxWarp prst="textNoShape">
              <a:avLst/>
            </a:prstTxWarp>
            <a:spAutoFit/>
          </a:bodyPr>
          <a:lstStyle/>
          <a:p>
            <a:endParaRPr lang="en-IN"/>
          </a:p>
        </p:txBody>
      </p:sp>
      <p:sp>
        <p:nvSpPr>
          <p:cNvPr id="55" name="Rectangle 40"/>
          <p:cNvSpPr>
            <a:spLocks noChangeArrowheads="1"/>
          </p:cNvSpPr>
          <p:nvPr/>
        </p:nvSpPr>
        <p:spPr bwMode="auto">
          <a:xfrm>
            <a:off x="5676900" y="60690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8" name="Right Arrow 57"/>
          <p:cNvSpPr/>
          <p:nvPr/>
        </p:nvSpPr>
        <p:spPr>
          <a:xfrm>
            <a:off x="3842975" y="2066408"/>
            <a:ext cx="361950" cy="228600"/>
          </a:xfrm>
          <a:prstGeom prst="rightArrow">
            <a:avLst/>
          </a:prstGeom>
          <a:ln w="19050">
            <a:solidFill>
              <a:schemeClr val="tx1"/>
            </a:solidFill>
          </a:ln>
        </p:spPr>
        <p:style>
          <a:lnRef idx="2">
            <a:schemeClr val="dk1"/>
          </a:lnRef>
          <a:fillRef idx="1">
            <a:schemeClr val="lt1"/>
          </a:fillRef>
          <a:effectRef idx="0">
            <a:schemeClr val="dk1"/>
          </a:effectRef>
          <a:fontRef idx="minor">
            <a:schemeClr val="dk1"/>
          </a:fontRef>
        </p:style>
        <p:txBody>
          <a:bodyPr rot="0" spcFirstLastPara="1" vert="horz" wrap="square" lIns="45719" tIns="45719" rIns="45719" bIns="45719" numCol="1" spcCol="38100" rtlCol="0" fromWordArt="0" anchor="ctr" anchorCtr="0" forceAA="0" compatLnSpc="1">
            <a:prstTxWarp prst="textNoShape">
              <a:avLst/>
            </a:prstTxWarp>
            <a:spAutoFit/>
          </a:bodyPr>
          <a:lstStyle/>
          <a:p>
            <a:endParaRPr lang="en-IN"/>
          </a:p>
        </p:txBody>
      </p:sp>
      <p:sp>
        <p:nvSpPr>
          <p:cNvPr id="59" name="Right Arrow 58"/>
          <p:cNvSpPr/>
          <p:nvPr/>
        </p:nvSpPr>
        <p:spPr>
          <a:xfrm rot="5400000">
            <a:off x="4621801" y="4763006"/>
            <a:ext cx="361948" cy="228600"/>
          </a:xfrm>
          <a:prstGeom prst="rightArrow">
            <a:avLst/>
          </a:prstGeom>
          <a:ln w="19050">
            <a:solidFill>
              <a:schemeClr val="tx1"/>
            </a:solidFill>
          </a:ln>
        </p:spPr>
        <p:style>
          <a:lnRef idx="2">
            <a:schemeClr val="dk1"/>
          </a:lnRef>
          <a:fillRef idx="1">
            <a:schemeClr val="lt1"/>
          </a:fillRef>
          <a:effectRef idx="0">
            <a:schemeClr val="dk1"/>
          </a:effectRef>
          <a:fontRef idx="minor">
            <a:schemeClr val="dk1"/>
          </a:fontRef>
        </p:style>
        <p:txBody>
          <a:bodyPr rot="0" spcFirstLastPara="1" vert="horz" wrap="square" lIns="45719" tIns="45719" rIns="45719" bIns="45719" numCol="1" spcCol="38100" rtlCol="0" fromWordArt="0" anchor="ctr" anchorCtr="0" forceAA="0" compatLnSpc="1">
            <a:prstTxWarp prst="textNoShape">
              <a:avLst/>
            </a:prstTxWarp>
            <a:spAutoFit/>
          </a:bodyPr>
          <a:lstStyle/>
          <a:p>
            <a:endParaRPr lang="en-IN"/>
          </a:p>
        </p:txBody>
      </p:sp>
      <p:sp>
        <p:nvSpPr>
          <p:cNvPr id="60" name="Right Arrow 59"/>
          <p:cNvSpPr/>
          <p:nvPr/>
        </p:nvSpPr>
        <p:spPr>
          <a:xfrm>
            <a:off x="5306286" y="5718280"/>
            <a:ext cx="361950" cy="228600"/>
          </a:xfrm>
          <a:prstGeom prst="rightArrow">
            <a:avLst/>
          </a:prstGeom>
          <a:ln w="19050">
            <a:solidFill>
              <a:schemeClr val="tx1"/>
            </a:solidFill>
          </a:ln>
        </p:spPr>
        <p:style>
          <a:lnRef idx="2">
            <a:schemeClr val="dk1"/>
          </a:lnRef>
          <a:fillRef idx="1">
            <a:schemeClr val="lt1"/>
          </a:fillRef>
          <a:effectRef idx="0">
            <a:schemeClr val="dk1"/>
          </a:effectRef>
          <a:fontRef idx="minor">
            <a:schemeClr val="dk1"/>
          </a:fontRef>
        </p:style>
        <p:txBody>
          <a:bodyPr rot="0" spcFirstLastPara="1" vert="horz" wrap="square" lIns="45719" tIns="45719" rIns="45719" bIns="45719" numCol="1" spcCol="38100" rtlCol="0" fromWordArt="0" anchor="ctr" anchorCtr="0" forceAA="0" compatLnSpc="1">
            <a:prstTxWarp prst="textNoShape">
              <a:avLst/>
            </a:prstTxWarp>
            <a:spAutoFit/>
          </a:bodyPr>
          <a:lstStyle/>
          <a:p>
            <a:endParaRPr lang="en-IN"/>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1"/>
          <p:cNvSpPr txBox="1">
            <a:spLocks noGrp="1"/>
          </p:cNvSpPr>
          <p:nvPr>
            <p:ph type="title"/>
          </p:nvPr>
        </p:nvSpPr>
        <p:spPr>
          <a:xfrm>
            <a:off x="0" y="386106"/>
            <a:ext cx="12192000" cy="828284"/>
          </a:xfrm>
          <a:prstGeom prst="rect">
            <a:avLst/>
          </a:prstGeom>
        </p:spPr>
        <p:txBody>
          <a:bodyPr/>
          <a:lstStyle>
            <a:lvl1pPr>
              <a:defRPr sz="4400" b="1"/>
            </a:lvl1pPr>
          </a:lstStyle>
          <a:p>
            <a:r>
              <a:rPr dirty="0"/>
              <a:t>References</a:t>
            </a:r>
          </a:p>
        </p:txBody>
      </p:sp>
      <p:sp>
        <p:nvSpPr>
          <p:cNvPr id="97" name="https://www.engineersgarage.com/tutorials/communication-between-server-clients-through-socket-programming-using-tcpip…"/>
          <p:cNvSpPr txBox="1"/>
          <p:nvPr/>
        </p:nvSpPr>
        <p:spPr>
          <a:xfrm>
            <a:off x="673100" y="1358900"/>
            <a:ext cx="10972800" cy="23083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50657" indent="-250657" defTabSz="457200">
              <a:buSzPct val="100000"/>
              <a:buFontTx/>
              <a:buChar char="•"/>
              <a:defRPr sz="2500">
                <a:uFill>
                  <a:solidFill>
                    <a:srgbClr val="000000"/>
                  </a:solidFill>
                </a:uFill>
                <a:latin typeface="Times New Roman"/>
                <a:ea typeface="Times New Roman"/>
                <a:cs typeface="Times New Roman"/>
                <a:sym typeface="Times New Roman"/>
              </a:defRPr>
            </a:pPr>
            <a:r>
              <a:rPr lang="en-US" sz="1800" u="sng" dirty="0">
                <a:solidFill>
                  <a:schemeClr val="tx1"/>
                </a:solidFill>
                <a:uFill>
                  <a:solidFill>
                    <a:srgbClr val="0563C1"/>
                  </a:solidFill>
                </a:uFill>
              </a:rPr>
              <a:t>Let Us C by </a:t>
            </a:r>
            <a:r>
              <a:rPr lang="en-US" sz="1800" u="sng" dirty="0" err="1">
                <a:solidFill>
                  <a:schemeClr val="tx1"/>
                </a:solidFill>
                <a:uFill>
                  <a:solidFill>
                    <a:srgbClr val="0563C1"/>
                  </a:solidFill>
                </a:uFill>
              </a:rPr>
              <a:t>Yashwant</a:t>
            </a:r>
            <a:r>
              <a:rPr lang="en-US" sz="1800" u="sng" dirty="0">
                <a:solidFill>
                  <a:schemeClr val="tx1"/>
                </a:solidFill>
                <a:uFill>
                  <a:solidFill>
                    <a:srgbClr val="0563C1"/>
                  </a:solidFill>
                </a:uFill>
              </a:rPr>
              <a:t> </a:t>
            </a:r>
            <a:r>
              <a:rPr lang="en-US" sz="1800" u="sng" dirty="0" err="1">
                <a:solidFill>
                  <a:schemeClr val="tx1"/>
                </a:solidFill>
                <a:uFill>
                  <a:solidFill>
                    <a:srgbClr val="0563C1"/>
                  </a:solidFill>
                </a:uFill>
              </a:rPr>
              <a:t>Kanetkar</a:t>
            </a:r>
            <a:r>
              <a:rPr lang="en-US" sz="1800" u="sng" dirty="0">
                <a:solidFill>
                  <a:schemeClr val="tx1"/>
                </a:solidFill>
                <a:uFill>
                  <a:solidFill>
                    <a:srgbClr val="0563C1"/>
                  </a:solidFill>
                </a:uFill>
              </a:rPr>
              <a:t>[5]</a:t>
            </a:r>
          </a:p>
          <a:p>
            <a:pPr marL="250657" indent="-250657" defTabSz="457200">
              <a:buSzPct val="100000"/>
              <a:buChar char="•"/>
              <a:defRPr sz="2500">
                <a:uFill>
                  <a:solidFill>
                    <a:srgbClr val="000000"/>
                  </a:solidFill>
                </a:uFill>
                <a:latin typeface="Times New Roman"/>
                <a:ea typeface="Times New Roman"/>
                <a:cs typeface="Times New Roman"/>
                <a:sym typeface="Times New Roman"/>
              </a:defRPr>
            </a:pPr>
            <a:r>
              <a:rPr lang="en-IN" sz="1800" u="sng" dirty="0" smtClean="0">
                <a:solidFill>
                  <a:schemeClr val="tx1"/>
                </a:solidFill>
                <a:uFill>
                  <a:solidFill>
                    <a:srgbClr val="0563C1"/>
                  </a:solidFill>
                </a:uFill>
              </a:rPr>
              <a:t>https</a:t>
            </a:r>
            <a:r>
              <a:rPr lang="en-IN" sz="1800" u="sng" dirty="0">
                <a:solidFill>
                  <a:schemeClr val="tx1"/>
                </a:solidFill>
                <a:uFill>
                  <a:solidFill>
                    <a:srgbClr val="0563C1"/>
                  </a:solidFill>
                </a:uFill>
              </a:rPr>
              <a:t>://</a:t>
            </a:r>
            <a:r>
              <a:rPr lang="en-IN" sz="1800" u="sng" dirty="0" smtClean="0">
                <a:solidFill>
                  <a:schemeClr val="tx1"/>
                </a:solidFill>
                <a:uFill>
                  <a:solidFill>
                    <a:srgbClr val="0563C1"/>
                  </a:solidFill>
                </a:uFill>
              </a:rPr>
              <a:t>pubs.opengroup.org/onlinepubs/7908799/xsh/dirent.h.html[1]</a:t>
            </a:r>
          </a:p>
          <a:p>
            <a:pPr marL="250657" indent="-250657" defTabSz="457200">
              <a:buSzPct val="100000"/>
              <a:buChar char="•"/>
              <a:defRPr sz="2500">
                <a:uFill>
                  <a:solidFill>
                    <a:srgbClr val="000000"/>
                  </a:solidFill>
                </a:uFill>
                <a:latin typeface="Times New Roman"/>
                <a:ea typeface="Times New Roman"/>
                <a:cs typeface="Times New Roman"/>
                <a:sym typeface="Times New Roman"/>
              </a:defRPr>
            </a:pPr>
            <a:r>
              <a:rPr lang="en-IN" sz="1800" u="sng" dirty="0" smtClean="0">
                <a:solidFill>
                  <a:schemeClr val="tx1"/>
                </a:solidFill>
                <a:uFill>
                  <a:solidFill>
                    <a:srgbClr val="0563C1"/>
                  </a:solidFill>
                </a:uFill>
              </a:rPr>
              <a:t>Agrawal</a:t>
            </a:r>
            <a:r>
              <a:rPr lang="en-IN" sz="1800" u="sng" dirty="0">
                <a:solidFill>
                  <a:schemeClr val="tx1"/>
                </a:solidFill>
                <a:uFill>
                  <a:solidFill>
                    <a:srgbClr val="0563C1"/>
                  </a:solidFill>
                </a:uFill>
              </a:rPr>
              <a:t>, N., </a:t>
            </a:r>
            <a:r>
              <a:rPr lang="en-IN" sz="1800" u="sng" dirty="0" err="1">
                <a:solidFill>
                  <a:schemeClr val="tx1"/>
                </a:solidFill>
                <a:uFill>
                  <a:solidFill>
                    <a:srgbClr val="0563C1"/>
                  </a:solidFill>
                </a:uFill>
              </a:rPr>
              <a:t>Bolosky</a:t>
            </a:r>
            <a:r>
              <a:rPr lang="en-IN" sz="1800" u="sng" dirty="0">
                <a:solidFill>
                  <a:schemeClr val="tx1"/>
                </a:solidFill>
                <a:uFill>
                  <a:solidFill>
                    <a:srgbClr val="0563C1"/>
                  </a:solidFill>
                </a:uFill>
              </a:rPr>
              <a:t>, W.J., Douceur, J.R., </a:t>
            </a:r>
            <a:r>
              <a:rPr lang="en-IN" sz="1800" u="sng" dirty="0" err="1">
                <a:solidFill>
                  <a:schemeClr val="tx1"/>
                </a:solidFill>
                <a:uFill>
                  <a:solidFill>
                    <a:srgbClr val="0563C1"/>
                  </a:solidFill>
                </a:uFill>
              </a:rPr>
              <a:t>Lorch</a:t>
            </a:r>
            <a:r>
              <a:rPr lang="en-IN" sz="1800" u="sng" dirty="0">
                <a:solidFill>
                  <a:schemeClr val="tx1"/>
                </a:solidFill>
                <a:uFill>
                  <a:solidFill>
                    <a:srgbClr val="0563C1"/>
                  </a:solidFill>
                </a:uFill>
              </a:rPr>
              <a:t>, J.R.: A Five-Year Study of File-System Metadata. ACM </a:t>
            </a:r>
            <a:r>
              <a:rPr lang="en-IN" sz="1800" u="sng" dirty="0" smtClean="0">
                <a:solidFill>
                  <a:schemeClr val="tx1"/>
                </a:solidFill>
                <a:uFill>
                  <a:solidFill>
                    <a:srgbClr val="0563C1"/>
                  </a:solidFill>
                </a:uFill>
              </a:rPr>
              <a:t>Trans</a:t>
            </a:r>
            <a:r>
              <a:rPr lang="en-IN" sz="1800" u="sng" dirty="0">
                <a:solidFill>
                  <a:schemeClr val="tx1"/>
                </a:solidFill>
                <a:uFill>
                  <a:solidFill>
                    <a:srgbClr val="0563C1"/>
                  </a:solidFill>
                </a:uFill>
              </a:rPr>
              <a:t>. Storage 3(3), 9 (2007</a:t>
            </a:r>
            <a:r>
              <a:rPr lang="en-IN" sz="1800" u="sng" dirty="0" smtClean="0">
                <a:solidFill>
                  <a:schemeClr val="tx1"/>
                </a:solidFill>
                <a:uFill>
                  <a:solidFill>
                    <a:srgbClr val="0563C1"/>
                  </a:solidFill>
                </a:uFill>
              </a:rPr>
              <a:t>)[2]</a:t>
            </a:r>
            <a:endParaRPr lang="en-IN" sz="1800" u="sng" dirty="0">
              <a:solidFill>
                <a:schemeClr val="tx1"/>
              </a:solidFill>
              <a:uFill>
                <a:solidFill>
                  <a:srgbClr val="0563C1"/>
                </a:solidFill>
              </a:uFill>
            </a:endParaRPr>
          </a:p>
          <a:p>
            <a:pPr marL="250657" indent="-250657" defTabSz="457200">
              <a:buSzPct val="100000"/>
              <a:buChar char="•"/>
              <a:defRPr sz="2500">
                <a:uFill>
                  <a:solidFill>
                    <a:srgbClr val="000000"/>
                  </a:solidFill>
                </a:uFill>
                <a:latin typeface="Times New Roman"/>
                <a:ea typeface="Times New Roman"/>
                <a:cs typeface="Times New Roman"/>
                <a:sym typeface="Times New Roman"/>
              </a:defRPr>
            </a:pPr>
            <a:r>
              <a:rPr lang="en-IN" sz="1800" u="sng" dirty="0">
                <a:solidFill>
                  <a:schemeClr val="tx1"/>
                </a:solidFill>
                <a:uFill>
                  <a:solidFill>
                    <a:srgbClr val="0563C1"/>
                  </a:solidFill>
                </a:uFill>
              </a:rPr>
              <a:t>Ames, A., </a:t>
            </a:r>
            <a:r>
              <a:rPr lang="en-IN" sz="1800" u="sng" dirty="0" err="1">
                <a:solidFill>
                  <a:schemeClr val="tx1"/>
                </a:solidFill>
                <a:uFill>
                  <a:solidFill>
                    <a:srgbClr val="0563C1"/>
                  </a:solidFill>
                </a:uFill>
              </a:rPr>
              <a:t>Maltzahn</a:t>
            </a:r>
            <a:r>
              <a:rPr lang="en-IN" sz="1800" u="sng" dirty="0">
                <a:solidFill>
                  <a:schemeClr val="tx1"/>
                </a:solidFill>
                <a:uFill>
                  <a:solidFill>
                    <a:srgbClr val="0563C1"/>
                  </a:solidFill>
                </a:uFill>
              </a:rPr>
              <a:t>, C., </a:t>
            </a:r>
            <a:r>
              <a:rPr lang="en-IN" sz="1800" u="sng" dirty="0" err="1">
                <a:solidFill>
                  <a:schemeClr val="tx1"/>
                </a:solidFill>
                <a:uFill>
                  <a:solidFill>
                    <a:srgbClr val="0563C1"/>
                  </a:solidFill>
                </a:uFill>
              </a:rPr>
              <a:t>Bobb</a:t>
            </a:r>
            <a:r>
              <a:rPr lang="en-IN" sz="1800" u="sng" dirty="0">
                <a:solidFill>
                  <a:schemeClr val="tx1"/>
                </a:solidFill>
                <a:uFill>
                  <a:solidFill>
                    <a:srgbClr val="0563C1"/>
                  </a:solidFill>
                </a:uFill>
              </a:rPr>
              <a:t>, N., Miller, E.L., Brandt, S.A., </a:t>
            </a:r>
            <a:r>
              <a:rPr lang="en-IN" sz="1800" u="sng" dirty="0" err="1">
                <a:solidFill>
                  <a:schemeClr val="tx1"/>
                </a:solidFill>
                <a:uFill>
                  <a:solidFill>
                    <a:srgbClr val="0563C1"/>
                  </a:solidFill>
                </a:uFill>
              </a:rPr>
              <a:t>Neeman</a:t>
            </a:r>
            <a:r>
              <a:rPr lang="en-IN" sz="1800" u="sng" dirty="0">
                <a:solidFill>
                  <a:schemeClr val="tx1"/>
                </a:solidFill>
                <a:uFill>
                  <a:solidFill>
                    <a:srgbClr val="0563C1"/>
                  </a:solidFill>
                </a:uFill>
              </a:rPr>
              <a:t>, A., Hiatt, A., </a:t>
            </a:r>
            <a:r>
              <a:rPr lang="en-IN" sz="1800" u="sng" dirty="0" err="1">
                <a:solidFill>
                  <a:schemeClr val="tx1"/>
                </a:solidFill>
                <a:uFill>
                  <a:solidFill>
                    <a:srgbClr val="0563C1"/>
                  </a:solidFill>
                </a:uFill>
              </a:rPr>
              <a:t>Tuteja</a:t>
            </a:r>
            <a:r>
              <a:rPr lang="en-IN" sz="1800" u="sng" dirty="0">
                <a:solidFill>
                  <a:schemeClr val="tx1"/>
                </a:solidFill>
                <a:uFill>
                  <a:solidFill>
                    <a:srgbClr val="0563C1"/>
                  </a:solidFill>
                </a:uFill>
              </a:rPr>
              <a:t>, D.: Richer File System Metadata Using Links and Attributes. In: Proc. IEEE MSST, pp. 49–60 (2005</a:t>
            </a:r>
            <a:r>
              <a:rPr lang="en-IN" sz="1800" u="sng" dirty="0" smtClean="0">
                <a:solidFill>
                  <a:schemeClr val="tx1"/>
                </a:solidFill>
                <a:uFill>
                  <a:solidFill>
                    <a:srgbClr val="0563C1"/>
                  </a:solidFill>
                </a:uFill>
              </a:rPr>
              <a:t>)[3]</a:t>
            </a:r>
            <a:endParaRPr lang="en-IN" sz="1800" u="sng" dirty="0">
              <a:solidFill>
                <a:schemeClr val="tx1"/>
              </a:solidFill>
              <a:uFill>
                <a:solidFill>
                  <a:srgbClr val="0563C1"/>
                </a:solidFill>
              </a:uFill>
            </a:endParaRPr>
          </a:p>
          <a:p>
            <a:pPr marL="250657" indent="-250657" defTabSz="457200">
              <a:buSzPct val="100000"/>
              <a:buChar char="•"/>
              <a:defRPr sz="2500">
                <a:uFill>
                  <a:solidFill>
                    <a:srgbClr val="000000"/>
                  </a:solidFill>
                </a:uFill>
                <a:latin typeface="Times New Roman"/>
                <a:ea typeface="Times New Roman"/>
                <a:cs typeface="Times New Roman"/>
                <a:sym typeface="Times New Roman"/>
              </a:defRPr>
            </a:pPr>
            <a:r>
              <a:rPr lang="en-IN" sz="1800" u="sng" dirty="0">
                <a:solidFill>
                  <a:schemeClr val="tx1"/>
                </a:solidFill>
                <a:uFill>
                  <a:solidFill>
                    <a:srgbClr val="0563C1"/>
                  </a:solidFill>
                </a:uFill>
              </a:rPr>
              <a:t>Gifford, D.K., </a:t>
            </a:r>
            <a:r>
              <a:rPr lang="en-IN" sz="1800" u="sng" dirty="0" err="1">
                <a:solidFill>
                  <a:schemeClr val="tx1"/>
                </a:solidFill>
                <a:uFill>
                  <a:solidFill>
                    <a:srgbClr val="0563C1"/>
                  </a:solidFill>
                </a:uFill>
              </a:rPr>
              <a:t>Jouvelot</a:t>
            </a:r>
            <a:r>
              <a:rPr lang="en-IN" sz="1800" u="sng" dirty="0">
                <a:solidFill>
                  <a:schemeClr val="tx1"/>
                </a:solidFill>
                <a:uFill>
                  <a:solidFill>
                    <a:srgbClr val="0563C1"/>
                  </a:solidFill>
                </a:uFill>
              </a:rPr>
              <a:t>, P., </a:t>
            </a:r>
            <a:r>
              <a:rPr lang="en-IN" sz="1800" u="sng" dirty="0" err="1">
                <a:solidFill>
                  <a:schemeClr val="tx1"/>
                </a:solidFill>
                <a:uFill>
                  <a:solidFill>
                    <a:srgbClr val="0563C1"/>
                  </a:solidFill>
                </a:uFill>
              </a:rPr>
              <a:t>Sheldoon</a:t>
            </a:r>
            <a:r>
              <a:rPr lang="en-IN" sz="1800" u="sng" dirty="0">
                <a:solidFill>
                  <a:schemeClr val="tx1"/>
                </a:solidFill>
                <a:uFill>
                  <a:solidFill>
                    <a:srgbClr val="0563C1"/>
                  </a:solidFill>
                </a:uFill>
              </a:rPr>
              <a:t>, M.A., </a:t>
            </a:r>
            <a:r>
              <a:rPr lang="en-IN" sz="1800" u="sng" dirty="0" err="1">
                <a:solidFill>
                  <a:schemeClr val="tx1"/>
                </a:solidFill>
                <a:uFill>
                  <a:solidFill>
                    <a:srgbClr val="0563C1"/>
                  </a:solidFill>
                </a:uFill>
              </a:rPr>
              <a:t>Toole</a:t>
            </a:r>
            <a:r>
              <a:rPr lang="en-IN" sz="1800" u="sng" dirty="0">
                <a:solidFill>
                  <a:schemeClr val="tx1"/>
                </a:solidFill>
                <a:uFill>
                  <a:solidFill>
                    <a:srgbClr val="0563C1"/>
                  </a:solidFill>
                </a:uFill>
              </a:rPr>
              <a:t> Jr., J.W.O.: Semantic File Systems. In: Proc. ACM SOSP, pp. 16–25 (1991</a:t>
            </a:r>
            <a:r>
              <a:rPr lang="en-IN" sz="1800" u="sng" dirty="0" smtClean="0">
                <a:solidFill>
                  <a:schemeClr val="tx1"/>
                </a:solidFill>
                <a:uFill>
                  <a:solidFill>
                    <a:srgbClr val="0563C1"/>
                  </a:solidFill>
                </a:uFill>
              </a:rPr>
              <a:t>)[4</a:t>
            </a:r>
            <a:r>
              <a:rPr lang="en-IN" sz="1800" u="sng" dirty="0" smtClean="0">
                <a:solidFill>
                  <a:schemeClr val="tx1"/>
                </a:solidFill>
                <a:uFill>
                  <a:solidFill>
                    <a:srgbClr val="0563C1"/>
                  </a:solidFill>
                </a:uFill>
              </a:rPr>
              <a:t>]</a:t>
            </a:r>
            <a:endParaRPr lang="en-IN" sz="1800" u="sng" dirty="0" smtClean="0">
              <a:solidFill>
                <a:schemeClr val="tx1"/>
              </a:solidFill>
              <a:uFill>
                <a:solidFill>
                  <a:srgbClr val="0563C1"/>
                </a:solidFill>
              </a:uFill>
            </a:endParaRP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1"/>
          <p:cNvSpPr txBox="1">
            <a:spLocks noGrp="1"/>
          </p:cNvSpPr>
          <p:nvPr>
            <p:ph type="title"/>
          </p:nvPr>
        </p:nvSpPr>
        <p:spPr>
          <a:xfrm>
            <a:off x="0" y="910937"/>
            <a:ext cx="12192000" cy="890155"/>
          </a:xfrm>
          <a:prstGeom prst="rect">
            <a:avLst/>
          </a:prstGeom>
        </p:spPr>
        <p:txBody>
          <a:bodyPr/>
          <a:lstStyle>
            <a:lvl1pPr>
              <a:defRPr b="1"/>
            </a:lvl1pPr>
          </a:lstStyle>
          <a:p>
            <a:r>
              <a:rPr dirty="0"/>
              <a:t>Project Title</a:t>
            </a:r>
          </a:p>
        </p:txBody>
      </p:sp>
      <p:sp>
        <p:nvSpPr>
          <p:cNvPr id="55" name="Title 1"/>
          <p:cNvSpPr txBox="1"/>
          <p:nvPr/>
        </p:nvSpPr>
        <p:spPr>
          <a:xfrm>
            <a:off x="8756073" y="4360719"/>
            <a:ext cx="3002541" cy="8901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fontScale="92500" lnSpcReduction="10000"/>
          </a:bodyPr>
          <a:lstStyle/>
          <a:p>
            <a:pPr algn="ctr">
              <a:defRPr sz="2000">
                <a:solidFill>
                  <a:srgbClr val="595959"/>
                </a:solidFill>
              </a:defRPr>
            </a:pPr>
            <a:r>
              <a:rPr lang="en-IN" dirty="0" err="1" smtClean="0"/>
              <a:t>Dr.</a:t>
            </a:r>
            <a:r>
              <a:rPr lang="en-IN" dirty="0" smtClean="0"/>
              <a:t> Hitesh Kumar Sharma</a:t>
            </a:r>
            <a:r>
              <a:rPr dirty="0"/>
              <a:t/>
            </a:r>
            <a:br>
              <a:rPr dirty="0"/>
            </a:br>
            <a:r>
              <a:rPr lang="en-IN" dirty="0" smtClean="0"/>
              <a:t>Assistant Professor (SG)</a:t>
            </a:r>
          </a:p>
          <a:p>
            <a:pPr algn="ctr">
              <a:defRPr sz="2000">
                <a:solidFill>
                  <a:srgbClr val="595959"/>
                </a:solidFill>
              </a:defRPr>
            </a:pPr>
            <a:r>
              <a:rPr lang="en-IN" dirty="0" smtClean="0"/>
              <a:t>Department of Cybernetics</a:t>
            </a:r>
            <a:endParaRPr dirty="0"/>
          </a:p>
        </p:txBody>
      </p:sp>
      <p:sp>
        <p:nvSpPr>
          <p:cNvPr id="56" name="Multi-threaded Client Server Architecture"/>
          <p:cNvSpPr txBox="1"/>
          <p:nvPr/>
        </p:nvSpPr>
        <p:spPr>
          <a:xfrm>
            <a:off x="673100" y="2806985"/>
            <a:ext cx="10972800"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4400"/>
            </a:lvl1pPr>
          </a:lstStyle>
          <a:p>
            <a:r>
              <a:rPr lang="en-IN" dirty="0" smtClean="0"/>
              <a:t>File Classifier Tool using C</a:t>
            </a:r>
            <a:endParaRPr dirty="0"/>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1"/>
          <p:cNvSpPr txBox="1">
            <a:spLocks noGrp="1"/>
          </p:cNvSpPr>
          <p:nvPr>
            <p:ph type="title"/>
          </p:nvPr>
        </p:nvSpPr>
        <p:spPr>
          <a:prstGeom prst="rect">
            <a:avLst/>
          </a:prstGeom>
        </p:spPr>
        <p:txBody>
          <a:bodyPr/>
          <a:lstStyle>
            <a:lvl1pPr>
              <a:defRPr b="1"/>
            </a:lvl1pPr>
          </a:lstStyle>
          <a:p>
            <a:r>
              <a:rPr dirty="0"/>
              <a:t>Team Members &amp; Role</a:t>
            </a:r>
          </a:p>
        </p:txBody>
      </p:sp>
      <p:graphicFrame>
        <p:nvGraphicFramePr>
          <p:cNvPr id="59" name="Table"/>
          <p:cNvGraphicFramePr/>
          <p:nvPr>
            <p:extLst>
              <p:ext uri="{D42A27DB-BD31-4B8C-83A1-F6EECF244321}">
                <p14:modId xmlns:p14="http://schemas.microsoft.com/office/powerpoint/2010/main" val="4064894040"/>
              </p:ext>
            </p:extLst>
          </p:nvPr>
        </p:nvGraphicFramePr>
        <p:xfrm>
          <a:off x="1834399" y="1570040"/>
          <a:ext cx="8828001" cy="4122325"/>
        </p:xfrm>
        <a:graphic>
          <a:graphicData uri="http://schemas.openxmlformats.org/drawingml/2006/table">
            <a:tbl>
              <a:tblPr firstRow="1" bandRow="1">
                <a:tableStyleId>{4C3C2611-4C71-4FC5-86AE-919BDF0F9419}</a:tableStyleId>
              </a:tblPr>
              <a:tblGrid>
                <a:gridCol w="2379646">
                  <a:extLst>
                    <a:ext uri="{9D8B030D-6E8A-4147-A177-3AD203B41FA5}">
                      <a16:colId xmlns:a16="http://schemas.microsoft.com/office/drawing/2014/main" val="20000"/>
                    </a:ext>
                  </a:extLst>
                </a:gridCol>
                <a:gridCol w="6448355">
                  <a:extLst>
                    <a:ext uri="{9D8B030D-6E8A-4147-A177-3AD203B41FA5}">
                      <a16:colId xmlns:a16="http://schemas.microsoft.com/office/drawing/2014/main" val="20001"/>
                    </a:ext>
                  </a:extLst>
                </a:gridCol>
              </a:tblGrid>
              <a:tr h="824465">
                <a:tc>
                  <a:txBody>
                    <a:bodyPr/>
                    <a:lstStyle/>
                    <a:p>
                      <a:pPr algn="ctr">
                        <a:defRPr sz="1800" b="0">
                          <a:solidFill>
                            <a:srgbClr val="000000"/>
                          </a:solidFill>
                        </a:defRPr>
                      </a:pPr>
                      <a:r>
                        <a:rPr sz="2100" b="1" dirty="0">
                          <a:solidFill>
                            <a:srgbClr val="FFFFFF"/>
                          </a:solidFill>
                        </a:rPr>
                        <a:t>NAME</a:t>
                      </a:r>
                    </a:p>
                  </a:txBody>
                  <a:tcPr marL="0" marR="0" marT="0" marB="0" anchor="ctr" horzOverflow="overflow"/>
                </a:tc>
                <a:tc>
                  <a:txBody>
                    <a:bodyPr/>
                    <a:lstStyle/>
                    <a:p>
                      <a:pPr algn="ctr">
                        <a:defRPr sz="1800" b="0">
                          <a:solidFill>
                            <a:srgbClr val="000000"/>
                          </a:solidFill>
                        </a:defRPr>
                      </a:pPr>
                      <a:r>
                        <a:rPr sz="2100" b="1" dirty="0">
                          <a:solidFill>
                            <a:srgbClr val="FFFFFF"/>
                          </a:solidFill>
                        </a:rPr>
                        <a:t>ROLE</a:t>
                      </a:r>
                    </a:p>
                  </a:txBody>
                  <a:tcPr marL="0" marR="0" marT="0" marB="0" anchor="ctr" horzOverflow="overflow"/>
                </a:tc>
                <a:extLst>
                  <a:ext uri="{0D108BD9-81ED-4DB2-BD59-A6C34878D82A}">
                    <a16:rowId xmlns:a16="http://schemas.microsoft.com/office/drawing/2014/main" val="10000"/>
                  </a:ext>
                </a:extLst>
              </a:tr>
              <a:tr h="824465">
                <a:tc>
                  <a:txBody>
                    <a:bodyPr/>
                    <a:lstStyle/>
                    <a:p>
                      <a:pPr algn="ctr">
                        <a:defRPr sz="1800" b="0">
                          <a:solidFill>
                            <a:srgbClr val="000000"/>
                          </a:solidFill>
                        </a:defRPr>
                      </a:pPr>
                      <a:r>
                        <a:rPr lang="en-IN" sz="2100" b="0" dirty="0" err="1" smtClean="0">
                          <a:solidFill>
                            <a:schemeClr val="tx1"/>
                          </a:solidFill>
                        </a:rPr>
                        <a:t>Nirmaljeet</a:t>
                      </a:r>
                      <a:r>
                        <a:rPr lang="en-IN" sz="2100" b="0" baseline="0" dirty="0" smtClean="0">
                          <a:solidFill>
                            <a:schemeClr val="tx1"/>
                          </a:solidFill>
                        </a:rPr>
                        <a:t> Singh</a:t>
                      </a:r>
                      <a:endParaRPr sz="2100" b="0" dirty="0">
                        <a:solidFill>
                          <a:schemeClr val="tx1"/>
                        </a:solidFill>
                      </a:endParaRPr>
                    </a:p>
                  </a:txBody>
                  <a:tcPr marL="0" marR="0" marT="0" marB="0" anchor="ctr" horzOverflow="overflow"/>
                </a:tc>
                <a:tc>
                  <a:txBody>
                    <a:bodyPr/>
                    <a:lstStyle/>
                    <a:p>
                      <a:pPr algn="ctr">
                        <a:defRPr sz="1800"/>
                      </a:pPr>
                      <a:r>
                        <a:rPr lang="en-IN" sz="2100" dirty="0" smtClean="0">
                          <a:solidFill>
                            <a:schemeClr val="tx1"/>
                          </a:solidFill>
                        </a:rPr>
                        <a:t>Research, Coding, Testing / Documentation</a:t>
                      </a:r>
                      <a:endParaRPr lang="en-IN" sz="2100" dirty="0">
                        <a:solidFill>
                          <a:schemeClr val="tx1"/>
                        </a:solidFill>
                      </a:endParaRPr>
                    </a:p>
                  </a:txBody>
                  <a:tcPr marL="0" marR="0" marT="0" marB="0" anchor="ctr" horzOverflow="overflow"/>
                </a:tc>
                <a:extLst>
                  <a:ext uri="{0D108BD9-81ED-4DB2-BD59-A6C34878D82A}">
                    <a16:rowId xmlns:a16="http://schemas.microsoft.com/office/drawing/2014/main" val="3829660888"/>
                  </a:ext>
                </a:extLst>
              </a:tr>
              <a:tr h="824465">
                <a:tc>
                  <a:txBody>
                    <a:bodyPr/>
                    <a:lstStyle/>
                    <a:p>
                      <a:pPr algn="ctr">
                        <a:defRPr sz="1800" b="0">
                          <a:solidFill>
                            <a:srgbClr val="000000"/>
                          </a:solidFill>
                        </a:defRPr>
                      </a:pPr>
                      <a:r>
                        <a:rPr lang="en-IN" sz="2100" b="0" dirty="0" smtClean="0">
                          <a:solidFill>
                            <a:schemeClr val="tx1"/>
                          </a:solidFill>
                        </a:rPr>
                        <a:t>Prajjawal Banati</a:t>
                      </a:r>
                      <a:endParaRPr sz="2100" b="0" dirty="0">
                        <a:solidFill>
                          <a:schemeClr val="tx1"/>
                        </a:solidFill>
                      </a:endParaRPr>
                    </a:p>
                  </a:txBody>
                  <a:tcPr marL="0" marR="0" marT="0" marB="0" anchor="ctr" horzOverflow="overflow"/>
                </a:tc>
                <a:tc>
                  <a:txBody>
                    <a:bodyPr/>
                    <a:lstStyle/>
                    <a:p>
                      <a:pPr algn="ctr">
                        <a:defRPr sz="1800"/>
                      </a:pPr>
                      <a:r>
                        <a:rPr lang="en-IN" sz="2100" dirty="0" smtClean="0">
                          <a:solidFill>
                            <a:schemeClr val="tx1"/>
                          </a:solidFill>
                        </a:rPr>
                        <a:t>Research, Coding, Testing / Documentation</a:t>
                      </a:r>
                      <a:endParaRPr lang="en-IN" sz="2100" dirty="0">
                        <a:solidFill>
                          <a:schemeClr val="tx1"/>
                        </a:solidFill>
                      </a:endParaRPr>
                    </a:p>
                  </a:txBody>
                  <a:tcPr marL="0" marR="0" marT="0" marB="0" anchor="ctr" horzOverflow="overflow"/>
                </a:tc>
                <a:extLst>
                  <a:ext uri="{0D108BD9-81ED-4DB2-BD59-A6C34878D82A}">
                    <a16:rowId xmlns:a16="http://schemas.microsoft.com/office/drawing/2014/main" val="3396829391"/>
                  </a:ext>
                </a:extLst>
              </a:tr>
              <a:tr h="824465">
                <a:tc>
                  <a:txBody>
                    <a:bodyPr/>
                    <a:lstStyle/>
                    <a:p>
                      <a:pPr algn="ctr">
                        <a:defRPr sz="1800"/>
                      </a:pPr>
                      <a:r>
                        <a:rPr lang="en-IN" sz="2100" dirty="0" err="1" smtClean="0">
                          <a:solidFill>
                            <a:schemeClr val="tx1"/>
                          </a:solidFill>
                        </a:rPr>
                        <a:t>Vanshika</a:t>
                      </a:r>
                      <a:r>
                        <a:rPr lang="en-IN" sz="2100" baseline="0" dirty="0" smtClean="0">
                          <a:solidFill>
                            <a:schemeClr val="tx1"/>
                          </a:solidFill>
                        </a:rPr>
                        <a:t> Garg</a:t>
                      </a:r>
                      <a:endParaRPr sz="2100" dirty="0">
                        <a:solidFill>
                          <a:schemeClr val="tx1"/>
                        </a:solidFill>
                      </a:endParaRPr>
                    </a:p>
                  </a:txBody>
                  <a:tcPr marL="0" marR="0" marT="0" marB="0" anchor="ctr" horzOverflow="overflow"/>
                </a:tc>
                <a:tc>
                  <a:txBody>
                    <a:bodyPr/>
                    <a:lstStyle/>
                    <a:p>
                      <a:pPr algn="ctr">
                        <a:defRPr sz="1800"/>
                      </a:pPr>
                      <a:r>
                        <a:rPr sz="2100" dirty="0">
                          <a:solidFill>
                            <a:schemeClr val="tx1"/>
                          </a:solidFill>
                        </a:rPr>
                        <a:t>Research, Coding, Testing / Documentation</a:t>
                      </a:r>
                    </a:p>
                  </a:txBody>
                  <a:tcPr marL="0" marR="0" marT="0" marB="0" anchor="ctr" horzOverflow="overflow"/>
                </a:tc>
                <a:extLst>
                  <a:ext uri="{0D108BD9-81ED-4DB2-BD59-A6C34878D82A}">
                    <a16:rowId xmlns:a16="http://schemas.microsoft.com/office/drawing/2014/main" val="10001"/>
                  </a:ext>
                </a:extLst>
              </a:tr>
              <a:tr h="824465">
                <a:tc>
                  <a:txBody>
                    <a:bodyPr/>
                    <a:lstStyle/>
                    <a:p>
                      <a:pPr algn="ctr">
                        <a:defRPr sz="1800"/>
                      </a:pPr>
                      <a:r>
                        <a:rPr lang="en-IN" sz="2100" dirty="0" err="1" smtClean="0">
                          <a:solidFill>
                            <a:schemeClr val="tx1"/>
                          </a:solidFill>
                        </a:rPr>
                        <a:t>Vedansh</a:t>
                      </a:r>
                      <a:r>
                        <a:rPr lang="en-IN" sz="2100" baseline="0" dirty="0" smtClean="0">
                          <a:solidFill>
                            <a:schemeClr val="tx1"/>
                          </a:solidFill>
                        </a:rPr>
                        <a:t> </a:t>
                      </a:r>
                      <a:r>
                        <a:rPr lang="en-IN" sz="2100" baseline="0" dirty="0" err="1" smtClean="0">
                          <a:solidFill>
                            <a:schemeClr val="tx1"/>
                          </a:solidFill>
                        </a:rPr>
                        <a:t>Singhal</a:t>
                      </a:r>
                      <a:endParaRPr sz="2100" dirty="0">
                        <a:solidFill>
                          <a:schemeClr val="tx1"/>
                        </a:solidFill>
                      </a:endParaRPr>
                    </a:p>
                  </a:txBody>
                  <a:tcPr marL="0" marR="0" marT="0" marB="0" anchor="ctr" horzOverflow="overflow"/>
                </a:tc>
                <a:tc>
                  <a:txBody>
                    <a:bodyPr/>
                    <a:lstStyle/>
                    <a:p>
                      <a:pPr algn="ctr">
                        <a:defRPr sz="1800"/>
                      </a:pPr>
                      <a:r>
                        <a:rPr sz="2100" dirty="0">
                          <a:solidFill>
                            <a:schemeClr val="tx1"/>
                          </a:solidFill>
                        </a:rPr>
                        <a:t>Research, Coding, Testing / Documentation</a:t>
                      </a:r>
                    </a:p>
                  </a:txBody>
                  <a:tcPr marL="0" marR="0" marT="0" marB="0" anchor="ctr" horzOverflow="overflow"/>
                </a:tc>
                <a:extLst>
                  <a:ext uri="{0D108BD9-81ED-4DB2-BD59-A6C34878D82A}">
                    <a16:rowId xmlns:a16="http://schemas.microsoft.com/office/drawing/2014/main" val="10002"/>
                  </a:ext>
                </a:extLst>
              </a:tr>
            </a:tbl>
          </a:graphicData>
        </a:graphic>
      </p:graphicFrame>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1"/>
          <p:cNvSpPr txBox="1">
            <a:spLocks noGrp="1"/>
          </p:cNvSpPr>
          <p:nvPr>
            <p:ph type="title"/>
          </p:nvPr>
        </p:nvSpPr>
        <p:spPr>
          <a:prstGeom prst="rect">
            <a:avLst/>
          </a:prstGeom>
        </p:spPr>
        <p:txBody>
          <a:bodyPr/>
          <a:lstStyle>
            <a:lvl1pPr>
              <a:defRPr b="1">
                <a:solidFill>
                  <a:srgbClr val="3A506F"/>
                </a:solidFill>
              </a:defRPr>
            </a:lvl1pPr>
          </a:lstStyle>
          <a:p>
            <a:r>
              <a:rPr dirty="0"/>
              <a:t>Introduction</a:t>
            </a:r>
          </a:p>
        </p:txBody>
      </p:sp>
      <p:sp>
        <p:nvSpPr>
          <p:cNvPr id="62" name="Content Placeholder 2"/>
          <p:cNvSpPr txBox="1">
            <a:spLocks noGrp="1"/>
          </p:cNvSpPr>
          <p:nvPr>
            <p:ph type="body" idx="1"/>
          </p:nvPr>
        </p:nvSpPr>
        <p:spPr>
          <a:xfrm>
            <a:off x="673100" y="1358900"/>
            <a:ext cx="10972800" cy="4525963"/>
          </a:xfrm>
          <a:prstGeom prst="rect">
            <a:avLst/>
          </a:prstGeom>
        </p:spPr>
        <p:txBody>
          <a:bodyPr>
            <a:normAutofit/>
          </a:bodyPr>
          <a:lstStyle/>
          <a:p>
            <a:endParaRPr lang="en-US" dirty="0" smtClean="0"/>
          </a:p>
          <a:p>
            <a:r>
              <a:rPr lang="en-US" sz="2400" dirty="0" smtClean="0"/>
              <a:t>A file classifier tool is a program </a:t>
            </a:r>
            <a:r>
              <a:rPr lang="en-US" sz="2400" dirty="0"/>
              <a:t>whose aim is to </a:t>
            </a:r>
            <a:r>
              <a:rPr lang="en-US" sz="2400" dirty="0" smtClean="0"/>
              <a:t>classify or differentiate files on the basis of different parameters. The most common parameter to categorize files can be the type of a file. </a:t>
            </a:r>
            <a:endParaRPr lang="en-US" sz="2400" dirty="0"/>
          </a:p>
          <a:p>
            <a:r>
              <a:rPr lang="en-US" sz="2400" dirty="0"/>
              <a:t>S</a:t>
            </a:r>
            <a:r>
              <a:rPr lang="en-US" sz="2400" dirty="0" smtClean="0"/>
              <a:t>ystem contains huge amount of files which are needed to be accessed regularly. So there is a need of a program which could manage our files. </a:t>
            </a:r>
          </a:p>
          <a:p>
            <a:r>
              <a:rPr lang="en-US" sz="2400" dirty="0" smtClean="0"/>
              <a:t>This program </a:t>
            </a:r>
            <a:r>
              <a:rPr lang="en-US" sz="2400" dirty="0"/>
              <a:t>help user to retrieve those files easier rather than searching every time with the name. </a:t>
            </a:r>
          </a:p>
          <a:p>
            <a:r>
              <a:rPr lang="en-US" sz="2400" dirty="0"/>
              <a:t>Hence, file classifier will help to group same types of files under same folder . </a:t>
            </a:r>
          </a:p>
          <a:p>
            <a:endParaRPr lang="en-US" sz="2400" dirty="0" smtClean="0"/>
          </a:p>
        </p:txBody>
      </p:sp>
    </p:spTree>
  </p:cSld>
  <p:clrMapOvr>
    <a:masterClrMapping/>
  </p:clrMapOvr>
  <p:transition spd="med"/>
  <p:timing>
    <p:tnLst>
      <p:par>
        <p:cTn id="1" dur="indefinite" restart="never" fill="hold"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1"/>
          <p:cNvSpPr txBox="1">
            <a:spLocks noGrp="1"/>
          </p:cNvSpPr>
          <p:nvPr>
            <p:ph type="title"/>
          </p:nvPr>
        </p:nvSpPr>
        <p:spPr>
          <a:xfrm>
            <a:off x="138546" y="324496"/>
            <a:ext cx="12192001" cy="1187148"/>
          </a:xfrm>
          <a:prstGeom prst="rect">
            <a:avLst/>
          </a:prstGeom>
        </p:spPr>
        <p:txBody>
          <a:bodyPr/>
          <a:lstStyle>
            <a:lvl1pPr>
              <a:defRPr sz="4400" b="1"/>
            </a:lvl1pPr>
          </a:lstStyle>
          <a:p>
            <a:r>
              <a:rPr dirty="0"/>
              <a:t>Problem Statement</a:t>
            </a:r>
          </a:p>
        </p:txBody>
      </p:sp>
      <p:sp>
        <p:nvSpPr>
          <p:cNvPr id="71" name="Security concerns arise since resources are stored in each and every node in P2P architecture…"/>
          <p:cNvSpPr txBox="1"/>
          <p:nvPr/>
        </p:nvSpPr>
        <p:spPr>
          <a:xfrm>
            <a:off x="673100" y="1358900"/>
            <a:ext cx="11102341" cy="51911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320842" indent="-320842">
              <a:spcBef>
                <a:spcPts val="700"/>
              </a:spcBef>
              <a:buSzPct val="100000"/>
              <a:buChar char="•"/>
              <a:defRPr sz="2800"/>
            </a:pPr>
            <a:r>
              <a:rPr lang="en-US" sz="2800" dirty="0"/>
              <a:t>In today’s world everyone lacks time in his/her everyday life. To search a file amongst hundreds of file is a tedious task. </a:t>
            </a:r>
            <a:endParaRPr lang="en-US" sz="2800" dirty="0" smtClean="0"/>
          </a:p>
          <a:p>
            <a:pPr marL="320842" indent="-320842">
              <a:spcBef>
                <a:spcPts val="700"/>
              </a:spcBef>
              <a:buSzPct val="100000"/>
              <a:buChar char="•"/>
              <a:defRPr sz="2800"/>
            </a:pPr>
            <a:r>
              <a:rPr lang="en-US" sz="2800" dirty="0" smtClean="0"/>
              <a:t>To </a:t>
            </a:r>
            <a:r>
              <a:rPr lang="en-US" sz="2800" dirty="0"/>
              <a:t>manage these hundreds of files user has to create different folders for different extensions of files. </a:t>
            </a:r>
            <a:endParaRPr lang="en-US" sz="2800" dirty="0" smtClean="0"/>
          </a:p>
          <a:p>
            <a:pPr marL="320842" indent="-320842">
              <a:spcBef>
                <a:spcPts val="700"/>
              </a:spcBef>
              <a:buSzPct val="100000"/>
              <a:buChar char="•"/>
              <a:defRPr sz="2800"/>
            </a:pPr>
            <a:r>
              <a:rPr lang="en-US" sz="2800" dirty="0" smtClean="0"/>
              <a:t>But </a:t>
            </a:r>
            <a:r>
              <a:rPr lang="en-US" sz="2800" dirty="0"/>
              <a:t>the problem is how can a user dedicate time to create hundred folders for hundred different files</a:t>
            </a:r>
            <a:r>
              <a:rPr lang="en-US" sz="2800" dirty="0" smtClean="0"/>
              <a:t>.</a:t>
            </a:r>
          </a:p>
          <a:p>
            <a:pPr marL="320842" indent="-320842">
              <a:spcBef>
                <a:spcPts val="700"/>
              </a:spcBef>
              <a:buSzPct val="100000"/>
              <a:buChar char="•"/>
              <a:defRPr sz="2800"/>
            </a:pPr>
            <a:r>
              <a:rPr lang="en-US" sz="2800" dirty="0" smtClean="0"/>
              <a:t> </a:t>
            </a:r>
            <a:r>
              <a:rPr lang="en-US" sz="2800" dirty="0"/>
              <a:t>So with the help of C language we are going to create a program which creates different folders for every file with an unique file extension</a:t>
            </a:r>
            <a:r>
              <a:rPr lang="en-US" sz="2800"/>
              <a:t>. </a:t>
            </a:r>
            <a:endParaRPr lang="en-US" sz="2800" smtClean="0"/>
          </a:p>
          <a:p>
            <a:pPr marL="320842" indent="-320842">
              <a:spcBef>
                <a:spcPts val="700"/>
              </a:spcBef>
              <a:buSzPct val="100000"/>
              <a:buChar char="•"/>
              <a:defRPr sz="2800"/>
            </a:pPr>
            <a:r>
              <a:rPr lang="en-US" sz="2800" smtClean="0"/>
              <a:t>In </a:t>
            </a:r>
            <a:r>
              <a:rPr lang="en-US" sz="2800" dirty="0"/>
              <a:t>this way we are going to </a:t>
            </a:r>
            <a:r>
              <a:rPr lang="en-US" sz="2800" dirty="0" err="1"/>
              <a:t>organise</a:t>
            </a:r>
            <a:r>
              <a:rPr lang="en-US" sz="2800" dirty="0"/>
              <a:t> all the files with unique file extension together in a common folder, so that a user can directly access that folder which will save his/her time</a:t>
            </a:r>
            <a:endParaRPr sz="2700" dirty="0"/>
          </a:p>
        </p:txBody>
      </p:sp>
    </p:spTree>
  </p:cSld>
  <p:clrMapOvr>
    <a:masterClrMapping/>
  </p:clrMapOvr>
  <p:transition spd="med"/>
  <p:timing>
    <p:tnLst>
      <p:par>
        <p:cTn id="1" dur="indefinite" restart="never" fill="hold"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itle 1"/>
          <p:cNvSpPr txBox="1">
            <a:spLocks noGrp="1"/>
          </p:cNvSpPr>
          <p:nvPr>
            <p:ph type="title"/>
          </p:nvPr>
        </p:nvSpPr>
        <p:spPr>
          <a:xfrm>
            <a:off x="110836" y="205765"/>
            <a:ext cx="12192001" cy="1094530"/>
          </a:xfrm>
          <a:prstGeom prst="rect">
            <a:avLst/>
          </a:prstGeom>
        </p:spPr>
        <p:txBody>
          <a:bodyPr/>
          <a:lstStyle>
            <a:lvl1pPr>
              <a:defRPr sz="4400" b="1"/>
            </a:lvl1pPr>
          </a:lstStyle>
          <a:p>
            <a:r>
              <a:rPr dirty="0" smtClean="0"/>
              <a:t>Objective</a:t>
            </a:r>
            <a:endParaRPr dirty="0"/>
          </a:p>
        </p:txBody>
      </p:sp>
      <p:sp>
        <p:nvSpPr>
          <p:cNvPr id="76" name="To create abstraction, since the client need not be concerned with how the server satisfies their requests…"/>
          <p:cNvSpPr txBox="1"/>
          <p:nvPr/>
        </p:nvSpPr>
        <p:spPr>
          <a:xfrm>
            <a:off x="720436" y="1300295"/>
            <a:ext cx="10972800" cy="16731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457200" lvl="0" indent="-457200">
              <a:lnSpc>
                <a:spcPct val="107000"/>
              </a:lnSpc>
              <a:spcAft>
                <a:spcPts val="800"/>
              </a:spcAft>
              <a:buFont typeface="Arial" panose="020B0604020202020204" pitchFamily="34" charset="0"/>
              <a:buChar char="•"/>
            </a:pPr>
            <a:r>
              <a:rPr lang="en-IN" sz="3200" dirty="0" smtClean="0">
                <a:latin typeface="Calibri" panose="020F0502020204030204" pitchFamily="34" charset="0"/>
                <a:ea typeface="Calibri" panose="020F0502020204030204" pitchFamily="34" charset="0"/>
                <a:cs typeface="Times New Roman" panose="02020603050405020304" pitchFamily="18" charset="0"/>
              </a:rPr>
              <a:t>Aim of the project is to fetch extensions of the files stored in the directory and create multiple folders according to these extensions.</a:t>
            </a:r>
          </a:p>
        </p:txBody>
      </p:sp>
    </p:spTree>
  </p:cSld>
  <p:clrMapOvr>
    <a:masterClrMapping/>
  </p:clrMapOvr>
  <p:transition spd="med"/>
  <p:timing>
    <p:tnLst>
      <p:par>
        <p:cTn id="1" dur="indefinite" restart="never" fill="hold"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1"/>
          <p:cNvSpPr txBox="1">
            <a:spLocks noGrp="1"/>
          </p:cNvSpPr>
          <p:nvPr>
            <p:ph type="title"/>
          </p:nvPr>
        </p:nvSpPr>
        <p:spPr>
          <a:xfrm>
            <a:off x="138544" y="398422"/>
            <a:ext cx="12192001" cy="804831"/>
          </a:xfrm>
          <a:prstGeom prst="rect">
            <a:avLst/>
          </a:prstGeom>
        </p:spPr>
        <p:txBody>
          <a:bodyPr/>
          <a:lstStyle>
            <a:lvl1pPr>
              <a:defRPr sz="4400" b="1"/>
            </a:lvl1pPr>
          </a:lstStyle>
          <a:p>
            <a:r>
              <a:t>Software/ Hardware Requirement</a:t>
            </a:r>
          </a:p>
        </p:txBody>
      </p:sp>
      <p:sp>
        <p:nvSpPr>
          <p:cNvPr id="79" name="Hardware:…"/>
          <p:cNvSpPr txBox="1"/>
          <p:nvPr/>
        </p:nvSpPr>
        <p:spPr>
          <a:xfrm>
            <a:off x="673100" y="1358901"/>
            <a:ext cx="10855512" cy="58708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L="319777" indent="-139437">
              <a:spcBef>
                <a:spcPts val="700"/>
              </a:spcBef>
              <a:buClr>
                <a:srgbClr val="000000"/>
              </a:buClr>
              <a:buSzPct val="83333"/>
              <a:buFont typeface="Times New Roman"/>
              <a:buChar char="•"/>
              <a:defRPr sz="3100"/>
            </a:pPr>
            <a:r>
              <a:rPr sz="2800" dirty="0"/>
              <a:t>Hardware:</a:t>
            </a:r>
          </a:p>
          <a:p>
            <a:pPr marL="608417" lvl="1" indent="-149947">
              <a:spcBef>
                <a:spcPts val="700"/>
              </a:spcBef>
              <a:buClr>
                <a:srgbClr val="000000"/>
              </a:buClr>
              <a:buSzPct val="83333"/>
              <a:buFont typeface="Times New Roman"/>
              <a:buChar char="–"/>
              <a:defRPr sz="3100"/>
            </a:pPr>
            <a:r>
              <a:rPr lang="en-IN" sz="2800" smtClean="0"/>
              <a:t>32/</a:t>
            </a:r>
            <a:r>
              <a:rPr sz="2800" smtClean="0"/>
              <a:t>64 bit </a:t>
            </a:r>
            <a:r>
              <a:rPr sz="2800" dirty="0"/>
              <a:t>processor architecture supported by windows.</a:t>
            </a:r>
          </a:p>
          <a:p>
            <a:pPr marL="608417" lvl="1" indent="-149947">
              <a:spcBef>
                <a:spcPts val="700"/>
              </a:spcBef>
              <a:buClr>
                <a:srgbClr val="000000"/>
              </a:buClr>
              <a:buSzPct val="83333"/>
              <a:buFont typeface="Times New Roman"/>
              <a:buChar char="–"/>
              <a:defRPr sz="3100"/>
            </a:pPr>
            <a:r>
              <a:rPr sz="2800" dirty="0"/>
              <a:t>Minimum RAM requirement for proper functioning is </a:t>
            </a:r>
            <a:r>
              <a:rPr lang="en-IN" sz="2800" dirty="0" smtClean="0"/>
              <a:t>1</a:t>
            </a:r>
            <a:r>
              <a:rPr sz="2800" dirty="0" smtClean="0"/>
              <a:t> </a:t>
            </a:r>
            <a:r>
              <a:rPr sz="2800" dirty="0"/>
              <a:t>GB.</a:t>
            </a:r>
          </a:p>
          <a:p>
            <a:pPr marL="608417" lvl="1" indent="-149947">
              <a:spcBef>
                <a:spcPts val="700"/>
              </a:spcBef>
              <a:buClr>
                <a:srgbClr val="000000"/>
              </a:buClr>
              <a:buSzPct val="83333"/>
              <a:buFont typeface="Times New Roman"/>
              <a:buChar char="–"/>
              <a:defRPr sz="3100"/>
            </a:pPr>
            <a:r>
              <a:rPr lang="en-IN" sz="2800" dirty="0" smtClean="0"/>
              <a:t> 9-58 GB free hard disk space depending on edition and configuration, including space required for files.</a:t>
            </a:r>
            <a:endParaRPr sz="2800" dirty="0"/>
          </a:p>
          <a:p>
            <a:pPr marL="319777" indent="-139437">
              <a:spcBef>
                <a:spcPts val="700"/>
              </a:spcBef>
              <a:buClr>
                <a:srgbClr val="000000"/>
              </a:buClr>
              <a:buSzPct val="83333"/>
              <a:buFont typeface="Times New Roman"/>
              <a:buChar char="•"/>
              <a:defRPr sz="3100"/>
            </a:pPr>
            <a:r>
              <a:rPr lang="en-IN" sz="2800" dirty="0" smtClean="0"/>
              <a:t>Operating Systems:-</a:t>
            </a:r>
          </a:p>
          <a:p>
            <a:pPr marL="180340" lvl="2" indent="0">
              <a:spcBef>
                <a:spcPts val="700"/>
              </a:spcBef>
              <a:buClr>
                <a:srgbClr val="000000"/>
              </a:buClr>
              <a:buSzPct val="83333"/>
              <a:defRPr sz="3100"/>
            </a:pPr>
            <a:r>
              <a:rPr lang="en-IN" sz="2800" dirty="0" smtClean="0"/>
              <a:t>	-Windows(XP and above)</a:t>
            </a:r>
          </a:p>
          <a:p>
            <a:pPr marL="180340" lvl="2" indent="0">
              <a:spcBef>
                <a:spcPts val="700"/>
              </a:spcBef>
              <a:buClr>
                <a:srgbClr val="000000"/>
              </a:buClr>
              <a:buSzPct val="83333"/>
              <a:defRPr sz="3100"/>
            </a:pPr>
            <a:r>
              <a:rPr lang="en-IN" sz="2800" dirty="0"/>
              <a:t>	</a:t>
            </a:r>
            <a:r>
              <a:rPr lang="en-IN" sz="2800" dirty="0" smtClean="0"/>
              <a:t>-Ubuntu(4.04 and above)</a:t>
            </a:r>
          </a:p>
          <a:p>
            <a:pPr marL="637540" lvl="2" indent="-457200">
              <a:spcBef>
                <a:spcPts val="700"/>
              </a:spcBef>
              <a:buClr>
                <a:srgbClr val="000000"/>
              </a:buClr>
              <a:buSzPct val="83333"/>
              <a:buFont typeface="Arial" panose="020B0604020202020204" pitchFamily="34" charset="0"/>
              <a:buChar char="•"/>
              <a:defRPr sz="3100"/>
            </a:pPr>
            <a:r>
              <a:rPr lang="en-IN" sz="2800" dirty="0" smtClean="0"/>
              <a:t>Compilers:-</a:t>
            </a:r>
          </a:p>
          <a:p>
            <a:pPr marL="180340" lvl="5" indent="0">
              <a:spcBef>
                <a:spcPts val="700"/>
              </a:spcBef>
              <a:buClr>
                <a:srgbClr val="000000"/>
              </a:buClr>
              <a:buSzPct val="83333"/>
              <a:defRPr sz="3100"/>
            </a:pPr>
            <a:r>
              <a:rPr lang="en-IN" sz="2800" dirty="0" smtClean="0"/>
              <a:t>	- GCC, Turbo C++, Code Blocks, Atom etc.</a:t>
            </a:r>
            <a:endParaRPr lang="en-IN" sz="2800" dirty="0"/>
          </a:p>
          <a:p>
            <a:pPr marL="180340" lvl="1" indent="0">
              <a:spcBef>
                <a:spcPts val="700"/>
              </a:spcBef>
              <a:buClr>
                <a:srgbClr val="000000"/>
              </a:buClr>
              <a:buSzPct val="83333"/>
              <a:defRPr sz="3100"/>
            </a:pPr>
            <a:endParaRPr lang="en-IN" dirty="0"/>
          </a:p>
        </p:txBody>
      </p:sp>
    </p:spTree>
  </p:cSld>
  <p:clrMapOvr>
    <a:masterClrMapping/>
  </p:clrMapOvr>
  <p:transition spd="med"/>
  <p:timing>
    <p:tnLst>
      <p:par>
        <p:cTn id="1" dur="indefinite" restart="never" fill="hold"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itle 1"/>
          <p:cNvSpPr txBox="1">
            <a:spLocks noGrp="1"/>
          </p:cNvSpPr>
          <p:nvPr>
            <p:ph type="title"/>
          </p:nvPr>
        </p:nvSpPr>
        <p:spPr>
          <a:xfrm>
            <a:off x="166255" y="557861"/>
            <a:ext cx="12192001" cy="715228"/>
          </a:xfrm>
          <a:prstGeom prst="rect">
            <a:avLst/>
          </a:prstGeom>
        </p:spPr>
        <p:txBody>
          <a:bodyPr>
            <a:normAutofit fontScale="90000"/>
          </a:bodyPr>
          <a:lstStyle>
            <a:lvl1pPr defTabSz="361179">
              <a:defRPr sz="4266" b="1"/>
            </a:lvl1pPr>
          </a:lstStyle>
          <a:p>
            <a:r>
              <a:t>Literature Review</a:t>
            </a:r>
          </a:p>
        </p:txBody>
      </p:sp>
      <p:sp>
        <p:nvSpPr>
          <p:cNvPr id="82" name="Client-Server Architecture Client/server architecture is a computing model in which the server hosts, delivers and manages most of the resources and services to be consumed by the client.…"/>
          <p:cNvSpPr txBox="1">
            <a:spLocks noGrp="1"/>
          </p:cNvSpPr>
          <p:nvPr>
            <p:ph type="body" idx="4294967295"/>
          </p:nvPr>
        </p:nvSpPr>
        <p:spPr>
          <a:xfrm>
            <a:off x="609600" y="1399280"/>
            <a:ext cx="10972800" cy="5257801"/>
          </a:xfrm>
          <a:prstGeom prst="rect">
            <a:avLst/>
          </a:prstGeom>
        </p:spPr>
        <p:txBody>
          <a:bodyPr>
            <a:normAutofit/>
          </a:bodyPr>
          <a:lstStyle/>
          <a:p>
            <a:pPr marL="321460" indent="-321460"/>
            <a:r>
              <a:rPr lang="en-US" dirty="0"/>
              <a:t>A file classification scheme (also known as a file plan) is a tool that allows for classifying, titling, accessing and retrieving records</a:t>
            </a:r>
            <a:r>
              <a:rPr lang="en-US" dirty="0" smtClean="0"/>
              <a:t>.[1]</a:t>
            </a:r>
          </a:p>
          <a:p>
            <a:pPr marL="321460" indent="-321460"/>
            <a:r>
              <a:rPr lang="en-US" dirty="0"/>
              <a:t>Developing a file classification scheme is the process of identifying the category or categories of business activities and the records they generate and grouping them, if applicable, to facilitate retrieval, description, control, links and also for determining their disposition and access status</a:t>
            </a:r>
            <a:r>
              <a:rPr lang="en-US" dirty="0" smtClean="0"/>
              <a:t>.[2]</a:t>
            </a:r>
          </a:p>
        </p:txBody>
      </p:sp>
    </p:spTree>
  </p:cSld>
  <p:clrMapOvr>
    <a:masterClrMapping/>
  </p:clrMapOvr>
  <p:transition spd="med"/>
  <p:timing>
    <p:tnLst>
      <p:par>
        <p:cTn id="1" dur="indefinite" restart="never" fill="hold"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CP  Transmission Control Protocol) is a connection-based protocol that provides a reliable flow of data between two computers.…"/>
          <p:cNvSpPr txBox="1">
            <a:spLocks noGrp="1"/>
          </p:cNvSpPr>
          <p:nvPr>
            <p:ph type="body" idx="1"/>
          </p:nvPr>
        </p:nvSpPr>
        <p:spPr>
          <a:xfrm>
            <a:off x="672353" y="685800"/>
            <a:ext cx="10972800" cy="4525964"/>
          </a:xfrm>
          <a:prstGeom prst="rect">
            <a:avLst/>
          </a:prstGeom>
        </p:spPr>
        <p:txBody>
          <a:bodyPr>
            <a:normAutofit fontScale="92500" lnSpcReduction="10000"/>
          </a:bodyPr>
          <a:lstStyle/>
          <a:p>
            <a:r>
              <a:rPr lang="en-US" dirty="0"/>
              <a:t>Filing systems have evolved over the years from filing paperwork in boxes to sophisticated software programs that store files electronically out of sight. Although you can choose a variety today, all filing systems share one main goal: effective records management</a:t>
            </a:r>
            <a:r>
              <a:rPr lang="en-US" dirty="0" smtClean="0"/>
              <a:t>.[3]</a:t>
            </a:r>
          </a:p>
          <a:p>
            <a:r>
              <a:rPr lang="en-US" u="sng" dirty="0"/>
              <a:t>Alphabetic </a:t>
            </a:r>
            <a:r>
              <a:rPr lang="en-US" u="sng" dirty="0" smtClean="0"/>
              <a:t>Filing:-</a:t>
            </a:r>
            <a:r>
              <a:rPr lang="en-US" dirty="0" smtClean="0"/>
              <a:t> Alphabetic </a:t>
            </a:r>
            <a:r>
              <a:rPr lang="en-US" dirty="0"/>
              <a:t>filing is the most common filing system for less than 5,000 records. Filing by alphabetic order is a system where you arrange files by names of individuals, businesses, institutions, agencies, subjects, topics or geographic locations according to dictionary order. </a:t>
            </a:r>
            <a:r>
              <a:rPr lang="en-US" dirty="0" smtClean="0"/>
              <a:t>[4]</a:t>
            </a:r>
            <a:endParaRPr lang="en-US" dirty="0"/>
          </a:p>
          <a:p>
            <a:pPr lvl="1"/>
            <a:endParaRPr sz="2800" dirty="0"/>
          </a:p>
        </p:txBody>
      </p:sp>
    </p:spTree>
  </p:cSld>
  <p:clrMapOvr>
    <a:masterClrMapping/>
  </p:clrMapOvr>
  <p:transition spd="med"/>
  <p:timing>
    <p:tnLst>
      <p:par>
        <p:cTn id="1" dur="indefinite" restart="never" fill="hold"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947</TotalTime>
  <Words>1071</Words>
  <Application>Microsoft Office PowerPoint</Application>
  <PresentationFormat>Widescreen</PresentationFormat>
  <Paragraphs>104</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Unicode MS</vt:lpstr>
      <vt:lpstr>Calibri</vt:lpstr>
      <vt:lpstr>Helvetica</vt:lpstr>
      <vt:lpstr>Times New Roman</vt:lpstr>
      <vt:lpstr>Office Theme</vt:lpstr>
      <vt:lpstr>PowerPoint Presentation</vt:lpstr>
      <vt:lpstr>Project Title</vt:lpstr>
      <vt:lpstr>Team Members &amp; Role</vt:lpstr>
      <vt:lpstr>Introduction</vt:lpstr>
      <vt:lpstr>Problem Statement</vt:lpstr>
      <vt:lpstr>Objective</vt:lpstr>
      <vt:lpstr>Software/ Hardware Requirement</vt:lpstr>
      <vt:lpstr>Literature Review</vt:lpstr>
      <vt:lpstr>PowerPoint Presentation</vt:lpstr>
      <vt:lpstr>PowerPoint Presentation</vt:lpstr>
      <vt:lpstr>Research Methodology</vt:lpstr>
      <vt:lpstr>PowerPoint Presentation</vt:lpstr>
      <vt:lpstr>PERT Chart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Kartik Chawla</dc:creator>
  <cp:lastModifiedBy>prajjawal banati</cp:lastModifiedBy>
  <cp:revision>62</cp:revision>
  <dcterms:modified xsi:type="dcterms:W3CDTF">2019-08-30T09:19:54Z</dcterms:modified>
</cp:coreProperties>
</file>