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70" r:id="rId4"/>
    <p:sldId id="271" r:id="rId5"/>
    <p:sldId id="272" r:id="rId6"/>
    <p:sldId id="274" r:id="rId7"/>
    <p:sldId id="259" r:id="rId8"/>
    <p:sldId id="277" r:id="rId9"/>
    <p:sldId id="273" r:id="rId10"/>
    <p:sldId id="266" r:id="rId11"/>
    <p:sldId id="267" r:id="rId12"/>
    <p:sldId id="275" r:id="rId13"/>
    <p:sldId id="276" r:id="rId14"/>
    <p:sldId id="268" r:id="rId15"/>
    <p:sldId id="260" r:id="rId16"/>
    <p:sldId id="269" r:id="rId17"/>
    <p:sldId id="264" r:id="rId18"/>
    <p:sldId id="26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0" autoAdjust="0"/>
  </p:normalViewPr>
  <p:slideViewPr>
    <p:cSldViewPr>
      <p:cViewPr varScale="1">
        <p:scale>
          <a:sx n="62" d="100"/>
          <a:sy n="62" d="100"/>
        </p:scale>
        <p:origin x="-931" y="-91"/>
      </p:cViewPr>
      <p:guideLst>
        <p:guide orient="horz" pos="2160"/>
        <p:guide pos="2880"/>
      </p:guideLst>
    </p:cSldViewPr>
  </p:slideViewPr>
  <p:outlineViewPr>
    <p:cViewPr>
      <p:scale>
        <a:sx n="33" d="100"/>
        <a:sy n="33" d="100"/>
      </p:scale>
      <p:origin x="0" y="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398732-AD56-4A25-831D-C0F9C12CF5EC}"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87698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98732-AD56-4A25-831D-C0F9C12CF5EC}"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292189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98732-AD56-4A25-831D-C0F9C12CF5EC}"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2822216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398732-AD56-4A25-831D-C0F9C12CF5EC}"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136840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398732-AD56-4A25-831D-C0F9C12CF5EC}"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237136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398732-AD56-4A25-831D-C0F9C12CF5EC}"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139031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398732-AD56-4A25-831D-C0F9C12CF5EC}"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382556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398732-AD56-4A25-831D-C0F9C12CF5EC}"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12541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98732-AD56-4A25-831D-C0F9C12CF5EC}"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226106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98732-AD56-4A25-831D-C0F9C12CF5EC}"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3510917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398732-AD56-4A25-831D-C0F9C12CF5EC}"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6AF67-F20A-42CB-9459-8F3BAD5E6EA7}" type="slidenum">
              <a:rPr lang="en-US" smtClean="0"/>
              <a:t>‹#›</a:t>
            </a:fld>
            <a:endParaRPr lang="en-US"/>
          </a:p>
        </p:txBody>
      </p:sp>
    </p:spTree>
    <p:extLst>
      <p:ext uri="{BB962C8B-B14F-4D97-AF65-F5344CB8AC3E}">
        <p14:creationId xmlns:p14="http://schemas.microsoft.com/office/powerpoint/2010/main" val="163889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98732-AD56-4A25-831D-C0F9C12CF5EC}" type="datetimeFigureOut">
              <a:rPr lang="en-US" smtClean="0"/>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6AF67-F20A-42CB-9459-8F3BAD5E6EA7}" type="slidenum">
              <a:rPr lang="en-US" smtClean="0"/>
              <a:t>‹#›</a:t>
            </a:fld>
            <a:endParaRPr lang="en-US"/>
          </a:p>
        </p:txBody>
      </p:sp>
    </p:spTree>
    <p:extLst>
      <p:ext uri="{BB962C8B-B14F-4D97-AF65-F5344CB8AC3E}">
        <p14:creationId xmlns:p14="http://schemas.microsoft.com/office/powerpoint/2010/main" val="1198797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 y="228600"/>
            <a:ext cx="9137267" cy="5970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881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2800" dirty="0"/>
              <a:t>We can use </a:t>
            </a:r>
            <a:r>
              <a:rPr lang="en-US" sz="2800" dirty="0" smtClean="0"/>
              <a:t>sklearn.feature_selection.chi2</a:t>
            </a:r>
            <a:r>
              <a:rPr lang="en-US" sz="2800" dirty="0"/>
              <a:t> to find the terms that are the most correlated with each of the </a:t>
            </a:r>
            <a:r>
              <a:rPr lang="en-US" sz="2800" dirty="0" smtClean="0"/>
              <a:t>Target:</a:t>
            </a:r>
            <a:endParaRPr lang="en-US" sz="2800"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Bigdata</a:t>
            </a:r>
            <a:r>
              <a:rPr lang="en-US" dirty="0" smtClean="0"/>
              <a:t>': . Most correlated unigrams: . </a:t>
            </a:r>
            <a:r>
              <a:rPr lang="en-US" dirty="0" err="1" smtClean="0"/>
              <a:t>ncbi</a:t>
            </a:r>
            <a:r>
              <a:rPr lang="en-US" dirty="0" smtClean="0"/>
              <a:t> . retrieved . Most correlated bigrams: . </a:t>
            </a:r>
            <a:r>
              <a:rPr lang="en-US" dirty="0" err="1" smtClean="0"/>
              <a:t>pmid</a:t>
            </a:r>
            <a:r>
              <a:rPr lang="en-US" dirty="0" smtClean="0"/>
              <a:t> </a:t>
            </a:r>
            <a:r>
              <a:rPr lang="en-US" dirty="0" err="1" smtClean="0"/>
              <a:t>pubmed</a:t>
            </a:r>
            <a:r>
              <a:rPr lang="en-US" dirty="0" smtClean="0"/>
              <a:t> . retrieved </a:t>
            </a:r>
            <a:r>
              <a:rPr lang="en-US" dirty="0" err="1" smtClean="0"/>
              <a:t>october</a:t>
            </a:r>
            <a:r>
              <a:rPr lang="en-US" dirty="0" smtClean="0"/>
              <a:t> </a:t>
            </a:r>
          </a:p>
          <a:p>
            <a:r>
              <a:rPr lang="en-US" dirty="0" smtClean="0"/>
              <a:t># '</a:t>
            </a:r>
            <a:r>
              <a:rPr lang="en-US" dirty="0" err="1" smtClean="0"/>
              <a:t>Blockchain</a:t>
            </a:r>
            <a:r>
              <a:rPr lang="en-US" dirty="0" smtClean="0"/>
              <a:t>': . Most correlated unigrams: . chit . permissioned . Most correlated bigrams: . draft discussion . paper strategy </a:t>
            </a:r>
          </a:p>
          <a:p>
            <a:r>
              <a:rPr lang="en-US" dirty="0" smtClean="0"/>
              <a:t># 'Cyber Security': . Most correlated unigrams: . para . security . Most correlated bigrams: . information security . security digital </a:t>
            </a:r>
          </a:p>
          <a:p>
            <a:r>
              <a:rPr lang="en-US" dirty="0" smtClean="0"/>
              <a:t># 'Data Security': . Most correlated unigrams: . privacy . protection . Most correlated bigrams: . personal data . data protection </a:t>
            </a:r>
          </a:p>
          <a:p>
            <a:r>
              <a:rPr lang="en-US" dirty="0" smtClean="0"/>
              <a:t># '</a:t>
            </a:r>
            <a:r>
              <a:rPr lang="en-US" dirty="0" err="1" smtClean="0"/>
              <a:t>FinTech</a:t>
            </a:r>
            <a:r>
              <a:rPr lang="en-US" dirty="0" smtClean="0"/>
              <a:t>': . Most correlated unigrams: . start . data . Most correlated bigrams: . financial advisory . advisory group # '</a:t>
            </a:r>
            <a:r>
              <a:rPr lang="en-US" dirty="0" err="1" smtClean="0"/>
              <a:t>Microservices</a:t>
            </a:r>
            <a:r>
              <a:rPr lang="en-US" dirty="0" smtClean="0"/>
              <a:t>': . Most correlated unigrams: . application . architecture . Most correlated bigrams: . cloud native . architectural style </a:t>
            </a:r>
          </a:p>
          <a:p>
            <a:endParaRPr lang="en-US" dirty="0"/>
          </a:p>
        </p:txBody>
      </p:sp>
    </p:spTree>
    <p:extLst>
      <p:ext uri="{BB962C8B-B14F-4D97-AF65-F5344CB8AC3E}">
        <p14:creationId xmlns:p14="http://schemas.microsoft.com/office/powerpoint/2010/main" val="1881895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Neobanks</a:t>
            </a:r>
            <a:r>
              <a:rPr lang="en-US" dirty="0" smtClean="0"/>
              <a:t>': . Most correlated unigrams: . valuation . starling . Most correlated bigrams: . sanction scanner . starling bank</a:t>
            </a:r>
          </a:p>
          <a:p>
            <a:r>
              <a:rPr lang="en-US" dirty="0" smtClean="0"/>
              <a:t> # '</a:t>
            </a:r>
            <a:r>
              <a:rPr lang="en-US" dirty="0" err="1" smtClean="0"/>
              <a:t>Reg</a:t>
            </a:r>
            <a:r>
              <a:rPr lang="en-US" dirty="0" smtClean="0"/>
              <a:t> Tech': . Most correlated unigrams: . regulators . </a:t>
            </a:r>
            <a:r>
              <a:rPr lang="en-US" dirty="0" err="1" smtClean="0"/>
              <a:t>regtech</a:t>
            </a:r>
            <a:r>
              <a:rPr lang="en-US" dirty="0" smtClean="0"/>
              <a:t> . Most correlated bigrams: . financial services . financial institutions </a:t>
            </a:r>
          </a:p>
          <a:p>
            <a:r>
              <a:rPr lang="en-US" dirty="0" smtClean="0"/>
              <a:t># '</a:t>
            </a:r>
            <a:r>
              <a:rPr lang="en-US" dirty="0" err="1" smtClean="0"/>
              <a:t>Robo</a:t>
            </a:r>
            <a:r>
              <a:rPr lang="en-US" dirty="0" smtClean="0"/>
              <a:t> Advising': . Most correlated unigrams: . advisor . advisory . Most correlated bigrams: . assets management . initial trust</a:t>
            </a:r>
          </a:p>
          <a:p>
            <a:endParaRPr lang="en-US" dirty="0" smtClean="0"/>
          </a:p>
          <a:p>
            <a:r>
              <a:rPr lang="en-US" dirty="0" smtClean="0"/>
              <a:t> # 'Stock Trading': . Most correlated unigrams: . volatility . stock . Most correlated bigrams: . stock exchange . stock market</a:t>
            </a:r>
          </a:p>
          <a:p>
            <a:r>
              <a:rPr lang="en-US" dirty="0" smtClean="0"/>
              <a:t> # 'credit reporting': . Most correlated unigrams: . alternative . credit . Most correlated bigrams: . tech credit . credit information</a:t>
            </a:r>
          </a:p>
          <a:p>
            <a:endParaRPr lang="en-US" dirty="0"/>
          </a:p>
        </p:txBody>
      </p:sp>
    </p:spTree>
    <p:extLst>
      <p:ext uri="{BB962C8B-B14F-4D97-AF65-F5344CB8AC3E}">
        <p14:creationId xmlns:p14="http://schemas.microsoft.com/office/powerpoint/2010/main" val="162483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Cross-Validation</a:t>
            </a:r>
            <a:endParaRPr lang="en-US" dirty="0"/>
          </a:p>
        </p:txBody>
      </p:sp>
      <p:sp>
        <p:nvSpPr>
          <p:cNvPr id="3" name="Content Placeholder 2"/>
          <p:cNvSpPr>
            <a:spLocks noGrp="1"/>
          </p:cNvSpPr>
          <p:nvPr>
            <p:ph idx="1"/>
          </p:nvPr>
        </p:nvSpPr>
        <p:spPr>
          <a:xfrm>
            <a:off x="533400" y="1600200"/>
            <a:ext cx="8229600" cy="4525963"/>
          </a:xfrm>
        </p:spPr>
        <p:txBody>
          <a:bodyPr>
            <a:normAutofit fontScale="85000" lnSpcReduction="10000"/>
          </a:bodyPr>
          <a:lstStyle/>
          <a:p>
            <a:r>
              <a:rPr lang="en-US" dirty="0" smtClean="0"/>
              <a:t>To </a:t>
            </a:r>
            <a:r>
              <a:rPr lang="en-US" dirty="0"/>
              <a:t>be able to realize a robust comparison between models we need to validate the robustness of each model.</a:t>
            </a:r>
          </a:p>
          <a:p>
            <a:r>
              <a:rPr lang="en-US" dirty="0" smtClean="0"/>
              <a:t>Cross-validation </a:t>
            </a:r>
            <a:r>
              <a:rPr lang="en-US" dirty="0"/>
              <a:t>is the process of separate the dataset in </a:t>
            </a:r>
            <a:r>
              <a:rPr lang="en-US" i="1" dirty="0"/>
              <a:t>k-fold</a:t>
            </a:r>
            <a:r>
              <a:rPr lang="en-US" dirty="0"/>
              <a:t>. k is the number of proportions we need to realize the data.</a:t>
            </a:r>
          </a:p>
          <a:p>
            <a:r>
              <a:rPr lang="en-US" dirty="0" smtClean="0"/>
              <a:t>Generally</a:t>
            </a:r>
            <a:r>
              <a:rPr lang="en-US" dirty="0"/>
              <a:t>, </a:t>
            </a:r>
            <a:r>
              <a:rPr lang="en-US" i="1" dirty="0"/>
              <a:t>k</a:t>
            </a:r>
            <a:r>
              <a:rPr lang="en-US" dirty="0"/>
              <a:t> is 5 or 10 it will depend on the size of the dataset (small dataset small </a:t>
            </a:r>
            <a:r>
              <a:rPr lang="en-US" i="1" dirty="0"/>
              <a:t>k</a:t>
            </a:r>
            <a:r>
              <a:rPr lang="en-US" dirty="0"/>
              <a:t>, big dataset big </a:t>
            </a:r>
            <a:r>
              <a:rPr lang="en-US" i="1" dirty="0"/>
              <a:t>k</a:t>
            </a:r>
            <a:r>
              <a:rPr lang="en-US" dirty="0"/>
              <a:t>).</a:t>
            </a:r>
          </a:p>
          <a:p>
            <a:r>
              <a:rPr lang="en-US" dirty="0"/>
              <a:t>The goal is to compute each metric on each fold and compute their average (mean) and the standard deviation (</a:t>
            </a:r>
            <a:r>
              <a:rPr lang="en-US" dirty="0" err="1"/>
              <a:t>std</a:t>
            </a:r>
            <a:r>
              <a:rPr lang="en-US" dirty="0" smtClean="0"/>
              <a:t>).</a:t>
            </a:r>
            <a:endParaRPr lang="en-US" dirty="0"/>
          </a:p>
        </p:txBody>
      </p:sp>
    </p:spTree>
    <p:extLst>
      <p:ext uri="{BB962C8B-B14F-4D97-AF65-F5344CB8AC3E}">
        <p14:creationId xmlns:p14="http://schemas.microsoft.com/office/powerpoint/2010/main" val="382014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Weighting of classes</a:t>
            </a:r>
            <a:endParaRPr lang="en-US" dirty="0"/>
          </a:p>
        </p:txBody>
      </p:sp>
      <p:sp>
        <p:nvSpPr>
          <p:cNvPr id="3" name="Content Placeholder 2"/>
          <p:cNvSpPr>
            <a:spLocks noGrp="1"/>
          </p:cNvSpPr>
          <p:nvPr>
            <p:ph idx="1"/>
          </p:nvPr>
        </p:nvSpPr>
        <p:spPr/>
        <p:txBody>
          <a:bodyPr/>
          <a:lstStyle/>
          <a:p>
            <a:r>
              <a:rPr lang="en-US" dirty="0"/>
              <a:t>It involves the creation of specific weight vectors in order to improve minority class </a:t>
            </a:r>
            <a:r>
              <a:rPr lang="en-US" dirty="0" smtClean="0"/>
              <a:t>predictions</a:t>
            </a:r>
          </a:p>
          <a:p>
            <a:r>
              <a:rPr lang="en-US" dirty="0"/>
              <a:t>The class-specific weights(</a:t>
            </a:r>
            <a:r>
              <a:rPr lang="en-US" dirty="0" err="1"/>
              <a:t>class_weight</a:t>
            </a:r>
            <a:r>
              <a:rPr lang="en-US" dirty="0"/>
              <a:t> parameter)</a:t>
            </a:r>
            <a:r>
              <a:rPr lang="en-US" b="1" dirty="0"/>
              <a:t> </a:t>
            </a:r>
            <a:r>
              <a:rPr lang="en-US" dirty="0"/>
              <a:t>are calculated per class </a:t>
            </a:r>
            <a:endParaRPr lang="en-US" dirty="0" smtClean="0"/>
          </a:p>
          <a:p>
            <a:endParaRPr lang="en-US"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419600"/>
            <a:ext cx="6242407"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860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Testing Accuracy with different models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845476" cy="4657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15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err="1" smtClean="0"/>
              <a:t>model_name</a:t>
            </a:r>
            <a:r>
              <a:rPr lang="en-US" dirty="0"/>
              <a:t/>
            </a:r>
            <a:br>
              <a:rPr lang="en-US" dirty="0"/>
            </a:br>
            <a:endParaRPr lang="en-US" dirty="0" smtClean="0"/>
          </a:p>
          <a:p>
            <a:pPr marL="0" indent="0">
              <a:buNone/>
            </a:pPr>
            <a:r>
              <a:rPr lang="en-US" dirty="0" err="1" smtClean="0"/>
              <a:t>LinearSVC</a:t>
            </a:r>
            <a:r>
              <a:rPr lang="en-US" dirty="0" smtClean="0"/>
              <a:t> </a:t>
            </a:r>
            <a:r>
              <a:rPr lang="en-US" dirty="0"/>
              <a:t>and Logistic Regression perform better than the other two classifiers, with </a:t>
            </a:r>
            <a:r>
              <a:rPr lang="en-US" dirty="0" err="1"/>
              <a:t>LinearSVC</a:t>
            </a:r>
            <a:r>
              <a:rPr lang="en-US" dirty="0"/>
              <a:t> having a slight advantage with a </a:t>
            </a:r>
            <a:r>
              <a:rPr lang="en-US" dirty="0" smtClean="0"/>
              <a:t>better median accuracy.</a:t>
            </a:r>
            <a:endParaRPr lang="en-US" dirty="0"/>
          </a:p>
        </p:txBody>
      </p:sp>
    </p:spTree>
    <p:extLst>
      <p:ext uri="{BB962C8B-B14F-4D97-AF65-F5344CB8AC3E}">
        <p14:creationId xmlns:p14="http://schemas.microsoft.com/office/powerpoint/2010/main" val="49301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Report</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86954"/>
            <a:ext cx="6131679" cy="429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136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Limitation/Other approach</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model created </a:t>
            </a:r>
            <a:r>
              <a:rPr lang="en-US" dirty="0"/>
              <a:t>is not the best choice for in-depth learning</a:t>
            </a:r>
            <a:r>
              <a:rPr lang="en-US" dirty="0" smtClean="0"/>
              <a:t>.</a:t>
            </a:r>
          </a:p>
          <a:p>
            <a:r>
              <a:rPr lang="en-US" dirty="0" smtClean="0"/>
              <a:t>One </a:t>
            </a:r>
            <a:r>
              <a:rPr lang="en-US" dirty="0" err="1" smtClean="0"/>
              <a:t>limitaton</a:t>
            </a:r>
            <a:r>
              <a:rPr lang="en-US" dirty="0" smtClean="0"/>
              <a:t> of the dataset is that the number of text per target is</a:t>
            </a:r>
            <a:r>
              <a:rPr lang="en-US" b="1" dirty="0" smtClean="0"/>
              <a:t> imbalanced</a:t>
            </a:r>
            <a:r>
              <a:rPr lang="en-US" dirty="0" smtClean="0"/>
              <a:t>. Target is more biased towards </a:t>
            </a:r>
            <a:r>
              <a:rPr lang="en-US" dirty="0" err="1" smtClean="0"/>
              <a:t>FinTech</a:t>
            </a:r>
            <a:r>
              <a:rPr lang="en-US" dirty="0" smtClean="0"/>
              <a:t> as compared to the </a:t>
            </a:r>
            <a:r>
              <a:rPr lang="en-US" dirty="0" err="1" smtClean="0"/>
              <a:t>others.When</a:t>
            </a:r>
            <a:r>
              <a:rPr lang="en-US" dirty="0" smtClean="0"/>
              <a:t> data is imbalanced it is </a:t>
            </a:r>
            <a:r>
              <a:rPr lang="en-US" b="1" dirty="0" smtClean="0"/>
              <a:t>biased.</a:t>
            </a:r>
          </a:p>
          <a:p>
            <a:r>
              <a:rPr lang="en-US" b="1" dirty="0" smtClean="0"/>
              <a:t>Overfitting</a:t>
            </a:r>
            <a:r>
              <a:rPr lang="en-US" dirty="0" smtClean="0"/>
              <a:t> of data can take place which memorizes the results and will give wrong observation for new data</a:t>
            </a:r>
            <a:endParaRPr lang="en-US" dirty="0"/>
          </a:p>
          <a:p>
            <a:endParaRPr lang="en-US" dirty="0" smtClean="0"/>
          </a:p>
          <a:p>
            <a:r>
              <a:rPr lang="en-US" dirty="0" smtClean="0"/>
              <a:t>We could have used NLP also using </a:t>
            </a:r>
            <a:r>
              <a:rPr lang="en-US" dirty="0" err="1" smtClean="0"/>
              <a:t>tensorflow</a:t>
            </a:r>
            <a:r>
              <a:rPr lang="en-US" dirty="0" smtClean="0"/>
              <a:t> to </a:t>
            </a:r>
            <a:r>
              <a:rPr lang="en-US" dirty="0" err="1" smtClean="0"/>
              <a:t>clasify</a:t>
            </a:r>
            <a:r>
              <a:rPr lang="en-US" dirty="0" smtClean="0"/>
              <a:t> this multi class dataset.</a:t>
            </a:r>
          </a:p>
          <a:p>
            <a:endParaRPr lang="en-US" dirty="0"/>
          </a:p>
        </p:txBody>
      </p:sp>
    </p:spTree>
    <p:extLst>
      <p:ext uri="{BB962C8B-B14F-4D97-AF65-F5344CB8AC3E}">
        <p14:creationId xmlns:p14="http://schemas.microsoft.com/office/powerpoint/2010/main" val="372923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550180"/>
            <a:ext cx="6705600" cy="607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01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normAutofit/>
          </a:bodyPr>
          <a:lstStyle/>
          <a:p>
            <a:r>
              <a:rPr lang="en-US" b="1" dirty="0"/>
              <a:t>Imbalanced Classes</a:t>
            </a:r>
            <a:br>
              <a:rPr lang="en-US" b="1" dirty="0"/>
            </a:br>
            <a:endParaRPr lang="en-US" dirty="0"/>
          </a:p>
        </p:txBody>
      </p:sp>
      <p:sp>
        <p:nvSpPr>
          <p:cNvPr id="3" name="Subtitle 2"/>
          <p:cNvSpPr>
            <a:spLocks noGrp="1"/>
          </p:cNvSpPr>
          <p:nvPr>
            <p:ph type="subTitle" idx="1"/>
          </p:nvPr>
        </p:nvSpPr>
        <p:spPr>
          <a:xfrm>
            <a:off x="304800" y="990600"/>
            <a:ext cx="8610600" cy="1676400"/>
          </a:xfrm>
        </p:spPr>
        <p:txBody>
          <a:bodyPr>
            <a:normAutofit fontScale="62500" lnSpcReduction="20000"/>
          </a:bodyPr>
          <a:lstStyle/>
          <a:p>
            <a:endParaRPr lang="en-US" dirty="0" smtClean="0"/>
          </a:p>
          <a:p>
            <a:r>
              <a:rPr lang="en-US" dirty="0" smtClean="0"/>
              <a:t>Imbalanced </a:t>
            </a:r>
            <a:r>
              <a:rPr lang="en-US" dirty="0"/>
              <a:t>data set occurs when there is an unequal representation of classes</a:t>
            </a:r>
          </a:p>
          <a:p>
            <a:r>
              <a:rPr lang="en-US" sz="3800" b="1" dirty="0"/>
              <a:t> </a:t>
            </a:r>
            <a:r>
              <a:rPr lang="en-US" sz="3800" b="1" dirty="0" smtClean="0"/>
              <a:t>We </a:t>
            </a:r>
            <a:r>
              <a:rPr lang="en-US" sz="3800" b="1" dirty="0"/>
              <a:t>see that the number of </a:t>
            </a:r>
            <a:r>
              <a:rPr lang="en-US" sz="3800" b="1" dirty="0" smtClean="0"/>
              <a:t>text </a:t>
            </a:r>
            <a:r>
              <a:rPr lang="en-US" sz="3800" b="1" dirty="0"/>
              <a:t>per </a:t>
            </a:r>
            <a:r>
              <a:rPr lang="en-US" sz="3800" b="1" dirty="0" smtClean="0"/>
              <a:t>target </a:t>
            </a:r>
            <a:r>
              <a:rPr lang="en-US" sz="3800" b="1" dirty="0"/>
              <a:t>is imbalanced. </a:t>
            </a:r>
            <a:r>
              <a:rPr lang="en-US" sz="3800" b="1" dirty="0" smtClean="0"/>
              <a:t>Target is </a:t>
            </a:r>
            <a:r>
              <a:rPr lang="en-US" sz="3800" b="1" dirty="0"/>
              <a:t>more biased towards </a:t>
            </a:r>
            <a:r>
              <a:rPr lang="en-US" sz="3800" b="1" dirty="0" err="1" smtClean="0"/>
              <a:t>FinTech</a:t>
            </a:r>
            <a:r>
              <a:rPr lang="en-US" sz="3800" b="1" dirty="0" smtClean="0"/>
              <a:t> as compared to the others.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00325"/>
            <a:ext cx="516255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608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due to Imbalanced Dataset</a:t>
            </a:r>
            <a:endParaRPr lang="en-US" dirty="0"/>
          </a:p>
        </p:txBody>
      </p:sp>
      <p:sp>
        <p:nvSpPr>
          <p:cNvPr id="3" name="Content Placeholder 2"/>
          <p:cNvSpPr>
            <a:spLocks noGrp="1"/>
          </p:cNvSpPr>
          <p:nvPr>
            <p:ph idx="1"/>
          </p:nvPr>
        </p:nvSpPr>
        <p:spPr/>
        <p:txBody>
          <a:bodyPr/>
          <a:lstStyle/>
          <a:p>
            <a:r>
              <a:rPr lang="en-US" b="1" dirty="0"/>
              <a:t>The machine problem: </a:t>
            </a:r>
            <a:r>
              <a:rPr lang="en-US" dirty="0"/>
              <a:t>Machine learning (ML) algorithms are built to minimize errors. Since the probability of instances belonging to the majority class is significantly high in imbalanced data set, the algorithms are much more likely to classify new observations to the majority class.</a:t>
            </a:r>
          </a:p>
        </p:txBody>
      </p:sp>
    </p:spTree>
    <p:extLst>
      <p:ext uri="{BB962C8B-B14F-4D97-AF65-F5344CB8AC3E}">
        <p14:creationId xmlns:p14="http://schemas.microsoft.com/office/powerpoint/2010/main" val="358508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The intrinsic problem:</a:t>
            </a:r>
            <a:r>
              <a:rPr lang="en-US" dirty="0"/>
              <a:t> In real life, the cost of False Negative is usually much larger than False Positive, yet ML algorithms penalize both at a similar weight. </a:t>
            </a:r>
            <a:endParaRPr lang="en-US" dirty="0" smtClean="0"/>
          </a:p>
          <a:p>
            <a:pPr marL="0" indent="0">
              <a:buNone/>
            </a:pPr>
            <a:r>
              <a:rPr lang="en-US" dirty="0" smtClean="0"/>
              <a:t>We can also consider class weights to solve the imbalance </a:t>
            </a:r>
            <a:r>
              <a:rPr lang="en-US" dirty="0" err="1" smtClean="0"/>
              <a:t>datset</a:t>
            </a:r>
            <a:r>
              <a:rPr lang="en-US" dirty="0" smtClean="0"/>
              <a:t> problem</a:t>
            </a:r>
            <a:endParaRPr lang="en-US" dirty="0"/>
          </a:p>
        </p:txBody>
      </p:sp>
    </p:spTree>
    <p:extLst>
      <p:ext uri="{BB962C8B-B14F-4D97-AF65-F5344CB8AC3E}">
        <p14:creationId xmlns:p14="http://schemas.microsoft.com/office/powerpoint/2010/main" val="397312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to solve</a:t>
            </a:r>
            <a:endParaRPr lang="en-US" dirty="0"/>
          </a:p>
        </p:txBody>
      </p:sp>
      <p:sp>
        <p:nvSpPr>
          <p:cNvPr id="3" name="Content Placeholder 2"/>
          <p:cNvSpPr>
            <a:spLocks noGrp="1"/>
          </p:cNvSpPr>
          <p:nvPr>
            <p:ph idx="1"/>
          </p:nvPr>
        </p:nvSpPr>
        <p:spPr>
          <a:xfrm>
            <a:off x="457200" y="1219200"/>
            <a:ext cx="8229600" cy="4525963"/>
          </a:xfrm>
        </p:spPr>
        <p:txBody>
          <a:bodyPr>
            <a:normAutofit fontScale="92500" lnSpcReduction="20000"/>
          </a:bodyPr>
          <a:lstStyle/>
          <a:p>
            <a:r>
              <a:rPr lang="en-US" dirty="0"/>
              <a:t>R</a:t>
            </a:r>
            <a:r>
              <a:rPr lang="en-US" dirty="0" smtClean="0"/>
              <a:t>e-sampling </a:t>
            </a:r>
            <a:r>
              <a:rPr lang="en-US" dirty="0"/>
              <a:t>the data in order to mitigate the effect caused by class imbalance. </a:t>
            </a:r>
            <a:endParaRPr lang="en-US" dirty="0" smtClean="0"/>
          </a:p>
          <a:p>
            <a:r>
              <a:rPr lang="en-US" b="1" dirty="0" smtClean="0"/>
              <a:t>Over-sampling</a:t>
            </a:r>
            <a:r>
              <a:rPr lang="en-US" b="1" dirty="0"/>
              <a:t> </a:t>
            </a:r>
            <a:r>
              <a:rPr lang="en-US" dirty="0"/>
              <a:t>increases the number of minority class members in the training set. The advantage of over-sampling is that no information from the original training set is </a:t>
            </a:r>
            <a:r>
              <a:rPr lang="en-US" dirty="0" smtClean="0"/>
              <a:t>lost</a:t>
            </a:r>
            <a:r>
              <a:rPr lang="en-US" b="1" dirty="0" smtClean="0"/>
              <a:t>. </a:t>
            </a:r>
            <a:r>
              <a:rPr lang="en-US" b="1" dirty="0"/>
              <a:t>It increases the likelihood of overfitting since it replicates the minority class events</a:t>
            </a:r>
            <a:r>
              <a:rPr lang="en-US" b="1" dirty="0" smtClean="0"/>
              <a:t>.</a:t>
            </a:r>
            <a:endParaRPr lang="en-US" b="1" dirty="0"/>
          </a:p>
          <a:p>
            <a:r>
              <a:rPr lang="en-US" b="1" dirty="0" smtClean="0"/>
              <a:t>Under-sampling </a:t>
            </a:r>
            <a:r>
              <a:rPr lang="en-US" dirty="0" smtClean="0"/>
              <a:t> Aims to </a:t>
            </a:r>
            <a:r>
              <a:rPr lang="en-US" dirty="0"/>
              <a:t>reduce the number of </a:t>
            </a:r>
            <a:r>
              <a:rPr lang="en-US" dirty="0" smtClean="0"/>
              <a:t>majority </a:t>
            </a:r>
            <a:r>
              <a:rPr lang="en-US" dirty="0"/>
              <a:t>samples to balance the class distribution. </a:t>
            </a:r>
            <a:r>
              <a:rPr lang="en-US" dirty="0" smtClean="0"/>
              <a:t>It </a:t>
            </a:r>
            <a:r>
              <a:rPr lang="en-US" dirty="0"/>
              <a:t>might discard useful information.</a:t>
            </a:r>
          </a:p>
          <a:p>
            <a:endParaRPr lang="en-US" dirty="0"/>
          </a:p>
        </p:txBody>
      </p:sp>
      <p:sp>
        <p:nvSpPr>
          <p:cNvPr id="4" name="TextBox 3"/>
          <p:cNvSpPr txBox="1"/>
          <p:nvPr/>
        </p:nvSpPr>
        <p:spPr>
          <a:xfrm>
            <a:off x="444843" y="5772090"/>
            <a:ext cx="8686800" cy="400110"/>
          </a:xfrm>
          <a:prstGeom prst="rect">
            <a:avLst/>
          </a:prstGeom>
          <a:noFill/>
        </p:spPr>
        <p:txBody>
          <a:bodyPr wrap="square" rtlCol="0">
            <a:spAutoFit/>
          </a:bodyPr>
          <a:lstStyle/>
          <a:p>
            <a:r>
              <a:rPr lang="en-US" sz="2000" b="1" dirty="0" smtClean="0">
                <a:solidFill>
                  <a:srgbClr val="FF0000"/>
                </a:solidFill>
              </a:rPr>
              <a:t>In this case we will use Over-Sampling as no original data will be lost</a:t>
            </a:r>
            <a:r>
              <a:rPr lang="en-US" dirty="0" smtClean="0"/>
              <a:t>.</a:t>
            </a:r>
            <a:endParaRPr lang="en-US" dirty="0"/>
          </a:p>
        </p:txBody>
      </p:sp>
    </p:spTree>
    <p:extLst>
      <p:ext uri="{BB962C8B-B14F-4D97-AF65-F5344CB8AC3E}">
        <p14:creationId xmlns:p14="http://schemas.microsoft.com/office/powerpoint/2010/main" val="1203095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Representation</a:t>
            </a:r>
            <a:endParaRPr lang="en-US" dirty="0"/>
          </a:p>
        </p:txBody>
      </p:sp>
      <p:sp>
        <p:nvSpPr>
          <p:cNvPr id="3" name="Content Placeholder 2"/>
          <p:cNvSpPr>
            <a:spLocks noGrp="1"/>
          </p:cNvSpPr>
          <p:nvPr>
            <p:ph idx="1"/>
          </p:nvPr>
        </p:nvSpPr>
        <p:spPr>
          <a:xfrm>
            <a:off x="457200" y="1219200"/>
            <a:ext cx="8229600" cy="5181600"/>
          </a:xfrm>
        </p:spPr>
        <p:txBody>
          <a:bodyPr>
            <a:normAutofit fontScale="25000" lnSpcReduction="20000"/>
          </a:bodyPr>
          <a:lstStyle/>
          <a:p>
            <a:pPr marL="0" indent="0">
              <a:buNone/>
            </a:pPr>
            <a:r>
              <a:rPr lang="en-US" dirty="0"/>
              <a:t> </a:t>
            </a:r>
            <a:br>
              <a:rPr lang="en-US" dirty="0"/>
            </a:br>
            <a:r>
              <a:rPr lang="en-US" sz="6400" dirty="0"/>
              <a:t>The classifiers and learning algorithms can not directly process the text documents in their original form, as most of them expect numerical feature vectors with a fixed size rather than the raw text documents with variable length. Therefore, during the preprocessing step, the texts are converted to a more manageable representation.</a:t>
            </a:r>
          </a:p>
          <a:p>
            <a:r>
              <a:rPr lang="en-US" sz="7200" dirty="0"/>
              <a:t>One common approach for extracting features from text is to use the bag of words model: a model where for each document, a complaint narrative in our case, the presence (and often the frequency) of words is taken into consideration, but the order in which they occur is ignored.</a:t>
            </a:r>
          </a:p>
          <a:p>
            <a:r>
              <a:rPr lang="en-US" sz="7200" dirty="0"/>
              <a:t>Specifically, for each term in our dataset, we will calculate a measure called Term Frequency, Inverse Document Frequency, abbreviated to </a:t>
            </a:r>
            <a:r>
              <a:rPr lang="en-US" sz="7200" dirty="0" err="1"/>
              <a:t>tf-idf</a:t>
            </a:r>
            <a:r>
              <a:rPr lang="en-US" sz="7200" dirty="0"/>
              <a:t>. We will use </a:t>
            </a:r>
            <a:r>
              <a:rPr lang="en-US" sz="7200" dirty="0" err="1"/>
              <a:t>sklearn.feature_extraction.text.TfidfVectorizer</a:t>
            </a:r>
            <a:r>
              <a:rPr lang="en-US" sz="7200" dirty="0"/>
              <a:t> to calculate a </a:t>
            </a:r>
            <a:r>
              <a:rPr lang="en-US" sz="7200" dirty="0" err="1"/>
              <a:t>tf-idf</a:t>
            </a:r>
            <a:r>
              <a:rPr lang="en-US" sz="7200" dirty="0"/>
              <a:t> vector for each of consumer complaint narratives:</a:t>
            </a:r>
          </a:p>
          <a:p>
            <a:r>
              <a:rPr lang="en-US" sz="7200" dirty="0" err="1"/>
              <a:t>sublinear_df</a:t>
            </a:r>
            <a:r>
              <a:rPr lang="en-US" sz="7200" dirty="0"/>
              <a:t> is set to True to use a logarithmic form for frequency.</a:t>
            </a:r>
          </a:p>
          <a:p>
            <a:r>
              <a:rPr lang="en-US" sz="7200" dirty="0" err="1"/>
              <a:t>min_df</a:t>
            </a:r>
            <a:r>
              <a:rPr lang="en-US" sz="7200" dirty="0"/>
              <a:t> is the minimum numbers of documents a word must be present in to be kept.</a:t>
            </a:r>
          </a:p>
          <a:p>
            <a:r>
              <a:rPr lang="en-US" sz="7200" dirty="0"/>
              <a:t>norm is set to l2, to ensure all our feature vectors have a </a:t>
            </a:r>
            <a:r>
              <a:rPr lang="en-US" sz="7200" dirty="0" err="1"/>
              <a:t>euclidian</a:t>
            </a:r>
            <a:r>
              <a:rPr lang="en-US" sz="7200" dirty="0"/>
              <a:t> norm of 1.</a:t>
            </a:r>
          </a:p>
          <a:p>
            <a:r>
              <a:rPr lang="en-US" sz="7200" dirty="0" err="1"/>
              <a:t>ngram_range</a:t>
            </a:r>
            <a:r>
              <a:rPr lang="en-US" sz="7200" dirty="0"/>
              <a:t> is set to (1, 2) to indicate that we want to consider both unigrams and bigrams.</a:t>
            </a:r>
          </a:p>
          <a:p>
            <a:r>
              <a:rPr lang="en-US" sz="7200" dirty="0" err="1"/>
              <a:t>stop_words</a:t>
            </a:r>
            <a:r>
              <a:rPr lang="en-US" sz="7200" dirty="0"/>
              <a:t> is set to "</a:t>
            </a:r>
            <a:r>
              <a:rPr lang="en-US" sz="7200" dirty="0" err="1"/>
              <a:t>english</a:t>
            </a:r>
            <a:r>
              <a:rPr lang="en-US" sz="7200" dirty="0"/>
              <a:t>" to remove all common pronouns ("a", "the", ...) to reduce the number of noisy features.</a:t>
            </a:r>
          </a:p>
          <a:p>
            <a:endParaRPr lang="en-US" dirty="0"/>
          </a:p>
        </p:txBody>
      </p:sp>
    </p:spTree>
    <p:extLst>
      <p:ext uri="{BB962C8B-B14F-4D97-AF65-F5344CB8AC3E}">
        <p14:creationId xmlns:p14="http://schemas.microsoft.com/office/powerpoint/2010/main" val="373390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8" y="1395413"/>
            <a:ext cx="62579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083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CountVectorizer</a:t>
            </a:r>
            <a:endParaRPr lang="en-US" dirty="0"/>
          </a:p>
        </p:txBody>
      </p:sp>
      <p:sp>
        <p:nvSpPr>
          <p:cNvPr id="3" name="Content Placeholder 2"/>
          <p:cNvSpPr>
            <a:spLocks noGrp="1"/>
          </p:cNvSpPr>
          <p:nvPr>
            <p:ph idx="1"/>
          </p:nvPr>
        </p:nvSpPr>
        <p:spPr/>
        <p:txBody>
          <a:bodyPr>
            <a:normAutofit lnSpcReduction="10000"/>
          </a:bodyPr>
          <a:lstStyle/>
          <a:p>
            <a:r>
              <a:rPr lang="en-US" dirty="0" err="1"/>
              <a:t>CountVectorizer</a:t>
            </a:r>
            <a:r>
              <a:rPr lang="en-US" dirty="0"/>
              <a:t> is a great tool provided by the </a:t>
            </a:r>
            <a:r>
              <a:rPr lang="en-US" dirty="0" err="1"/>
              <a:t>scikit</a:t>
            </a:r>
            <a:r>
              <a:rPr lang="en-US" dirty="0"/>
              <a:t>-learn library in Python. It is used to transform a given text into a vector on the basis of the frequency (count) of each word that occurs in the entire text</a:t>
            </a:r>
            <a:r>
              <a:rPr lang="en-US" dirty="0" smtClean="0"/>
              <a:t>.</a:t>
            </a:r>
          </a:p>
          <a:p>
            <a:r>
              <a:rPr lang="en-US" dirty="0" smtClean="0"/>
              <a:t>It provides </a:t>
            </a:r>
            <a:r>
              <a:rPr lang="en-US" dirty="0"/>
              <a:t>a simple way to both tokenize a collection of text documents and build a vocabulary of known words, but also to encode new documents using that vocabulary.</a:t>
            </a:r>
            <a:endParaRPr lang="en-US" dirty="0"/>
          </a:p>
        </p:txBody>
      </p:sp>
    </p:spTree>
    <p:extLst>
      <p:ext uri="{BB962C8B-B14F-4D97-AF65-F5344CB8AC3E}">
        <p14:creationId xmlns:p14="http://schemas.microsoft.com/office/powerpoint/2010/main" val="1786922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 have used SMOTE oversampling technique in this case</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 </a:t>
            </a:r>
            <a:r>
              <a:rPr lang="en-US" dirty="0"/>
              <a:t> It </a:t>
            </a:r>
            <a:r>
              <a:rPr lang="en-US" dirty="0" smtClean="0"/>
              <a:t>consists of </a:t>
            </a:r>
            <a:r>
              <a:rPr lang="en-US" dirty="0"/>
              <a:t>synthesizing elements for the minority class, based on those that already exist. It works randomly picking a point from the minority class and computing the k-nearest </a:t>
            </a:r>
            <a:r>
              <a:rPr lang="en-US" dirty="0" err="1"/>
              <a:t>neighbours</a:t>
            </a:r>
            <a:r>
              <a:rPr lang="en-US" dirty="0"/>
              <a:t> for this point. The synthetic points are added between the chosen point and its </a:t>
            </a:r>
            <a:r>
              <a:rPr lang="en-US" dirty="0" err="1"/>
              <a:t>neighbours</a:t>
            </a:r>
            <a:r>
              <a:rPr lang="en-US" dirty="0"/>
              <a:t>.</a:t>
            </a:r>
          </a:p>
        </p:txBody>
      </p:sp>
    </p:spTree>
    <p:extLst>
      <p:ext uri="{BB962C8B-B14F-4D97-AF65-F5344CB8AC3E}">
        <p14:creationId xmlns:p14="http://schemas.microsoft.com/office/powerpoint/2010/main" val="348393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476</Words>
  <Application>Microsoft Office PowerPoint</Application>
  <PresentationFormat>On-screen Show (4:3)</PresentationFormat>
  <Paragraphs>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Imbalanced Classes </vt:lpstr>
      <vt:lpstr>Challenges due to Imbalanced Dataset</vt:lpstr>
      <vt:lpstr>PowerPoint Presentation</vt:lpstr>
      <vt:lpstr>Approach to solve</vt:lpstr>
      <vt:lpstr>Text Representation</vt:lpstr>
      <vt:lpstr>PowerPoint Presentation</vt:lpstr>
      <vt:lpstr>CountVectorizer</vt:lpstr>
      <vt:lpstr>I have used SMOTE oversampling technique in this case </vt:lpstr>
      <vt:lpstr>We can use sklearn.feature_selection.chi2 to find the terms that are the most correlated with each of the Target:</vt:lpstr>
      <vt:lpstr>PowerPoint Presentation</vt:lpstr>
      <vt:lpstr>Cross-Validation</vt:lpstr>
      <vt:lpstr>Weighting of classes</vt:lpstr>
      <vt:lpstr>Testing Accuracy with different models</vt:lpstr>
      <vt:lpstr>PowerPoint Presentation</vt:lpstr>
      <vt:lpstr>Classification Report</vt:lpstr>
      <vt:lpstr>Limitation/Other approach</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Imbalanced Classes   We see that the number of complaints are more biased towards Debt collection, Credit reporting and Mortgage. </dc:title>
  <dc:creator>Owner</dc:creator>
  <cp:lastModifiedBy>Owner</cp:lastModifiedBy>
  <cp:revision>13</cp:revision>
  <dcterms:created xsi:type="dcterms:W3CDTF">2021-05-25T09:56:36Z</dcterms:created>
  <dcterms:modified xsi:type="dcterms:W3CDTF">2021-06-04T05:13:41Z</dcterms:modified>
</cp:coreProperties>
</file>