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5" r:id="rId4"/>
    <p:sldId id="259" r:id="rId5"/>
    <p:sldId id="266" r:id="rId6"/>
    <p:sldId id="267" r:id="rId7"/>
    <p:sldId id="268" r:id="rId8"/>
    <p:sldId id="260" r:id="rId9"/>
    <p:sldId id="269" r:id="rId10"/>
    <p:sldId id="264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0" autoAdjust="0"/>
  </p:normalViewPr>
  <p:slideViewPr>
    <p:cSldViewPr>
      <p:cViewPr varScale="1">
        <p:scale>
          <a:sx n="62" d="100"/>
          <a:sy n="62" d="100"/>
        </p:scale>
        <p:origin x="-93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1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1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8732-AD56-4A25-831D-C0F9C12CF5E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AF67-F20A-42CB-9459-8F3BAD5E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6774"/>
            <a:ext cx="9137267" cy="597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81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Limitation/Other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model created </a:t>
            </a:r>
            <a:r>
              <a:rPr lang="en-US" dirty="0"/>
              <a:t>is not the best choice for in-depth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limitaton</a:t>
            </a:r>
            <a:r>
              <a:rPr lang="en-US" dirty="0" smtClean="0"/>
              <a:t> of the dataset is </a:t>
            </a:r>
            <a:r>
              <a:rPr lang="en-US" dirty="0" err="1" smtClean="0"/>
              <a:t>that</a:t>
            </a:r>
            <a:r>
              <a:rPr lang="en-US" dirty="0" err="1" smtClean="0"/>
              <a:t>the</a:t>
            </a:r>
            <a:r>
              <a:rPr lang="en-US" dirty="0" smtClean="0"/>
              <a:t> number of text per target is imbalanced. Target is more biased towards </a:t>
            </a:r>
            <a:r>
              <a:rPr lang="en-US" dirty="0" err="1" smtClean="0"/>
              <a:t>FinTech</a:t>
            </a:r>
            <a:r>
              <a:rPr lang="en-US" dirty="0" smtClean="0"/>
              <a:t> as compared to the others.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could have used NLP also using </a:t>
            </a:r>
            <a:r>
              <a:rPr lang="en-US" dirty="0" err="1" smtClean="0"/>
              <a:t>tensorflow</a:t>
            </a:r>
            <a:r>
              <a:rPr lang="en-US" dirty="0" smtClean="0"/>
              <a:t> to </a:t>
            </a:r>
            <a:r>
              <a:rPr lang="en-US" dirty="0" err="1" smtClean="0"/>
              <a:t>clasify</a:t>
            </a:r>
            <a:r>
              <a:rPr lang="en-US" dirty="0" smtClean="0"/>
              <a:t> this multi class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using Natural Language Processing (NLP), text classifiers can automatically analyze text and then assign a set of pre-defined tags or categories based on its content</a:t>
            </a:r>
            <a:r>
              <a:rPr lang="en-US" dirty="0" smtClean="0"/>
              <a:t>.</a:t>
            </a:r>
          </a:p>
          <a:p>
            <a:r>
              <a:rPr lang="en-US"/>
              <a:t>It includes text classification, vector semantic and word embedding, probabilistic language model, sequential labeling, and speech reorganization.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444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Imbalanced Classes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990600"/>
            <a:ext cx="6181725" cy="1676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We see that the number of </a:t>
            </a:r>
            <a:r>
              <a:rPr lang="en-US" dirty="0" smtClean="0"/>
              <a:t>text </a:t>
            </a:r>
            <a:r>
              <a:rPr lang="en-US" dirty="0"/>
              <a:t>per </a:t>
            </a:r>
            <a:r>
              <a:rPr lang="en-US" dirty="0" smtClean="0"/>
              <a:t>target </a:t>
            </a:r>
            <a:r>
              <a:rPr lang="en-US" dirty="0"/>
              <a:t>is imbalanced. </a:t>
            </a:r>
            <a:r>
              <a:rPr lang="en-US" dirty="0" smtClean="0"/>
              <a:t>Target is </a:t>
            </a:r>
            <a:r>
              <a:rPr lang="en-US" dirty="0"/>
              <a:t>more biased towards </a:t>
            </a:r>
            <a:r>
              <a:rPr lang="en-US" dirty="0" err="1" smtClean="0"/>
              <a:t>FinTech</a:t>
            </a:r>
            <a:r>
              <a:rPr lang="en-US" dirty="0" smtClean="0"/>
              <a:t> as compared to the others.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00325"/>
            <a:ext cx="51625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08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br>
              <a:rPr lang="en-US" dirty="0"/>
            </a:br>
            <a:r>
              <a:rPr lang="en-US" sz="6400" dirty="0"/>
              <a:t>The classifiers and learning algorithms can not directly process the text documents in their original form, as most of them expect numerical feature vectors with a fixed size rather than the raw text documents with variable length. Therefore, during the preprocessing step, the texts are converted to a more manageable representation.</a:t>
            </a:r>
          </a:p>
          <a:p>
            <a:r>
              <a:rPr lang="en-US" sz="6400" dirty="0"/>
              <a:t>One common approach for extracting features from text is to use the bag of words model: a model where for each document, a complaint narrative in our case, the presence (and often the frequency) of words is taken into consideration, but the order in which they occur is ignored.</a:t>
            </a:r>
          </a:p>
          <a:p>
            <a:r>
              <a:rPr lang="en-US" sz="6400" dirty="0"/>
              <a:t>Specifically, for each term in our dataset, we will calculate a measure called Term Frequency, Inverse Document Frequency, abbreviated to </a:t>
            </a:r>
            <a:r>
              <a:rPr lang="en-US" sz="6400" dirty="0" err="1"/>
              <a:t>tf-idf</a:t>
            </a:r>
            <a:r>
              <a:rPr lang="en-US" sz="6400" dirty="0"/>
              <a:t>. We will use </a:t>
            </a:r>
            <a:r>
              <a:rPr lang="en-US" sz="6400" dirty="0" err="1"/>
              <a:t>sklearn.feature_extraction.text.TfidfVectorizer</a:t>
            </a:r>
            <a:r>
              <a:rPr lang="en-US" sz="6400" dirty="0"/>
              <a:t> to calculate a </a:t>
            </a:r>
            <a:r>
              <a:rPr lang="en-US" sz="6400" dirty="0" err="1"/>
              <a:t>tf-idf</a:t>
            </a:r>
            <a:r>
              <a:rPr lang="en-US" sz="6400" dirty="0"/>
              <a:t> vector for each of consumer complaint narratives:</a:t>
            </a:r>
          </a:p>
          <a:p>
            <a:r>
              <a:rPr lang="en-US" sz="6400" dirty="0" err="1"/>
              <a:t>sublinear_df</a:t>
            </a:r>
            <a:r>
              <a:rPr lang="en-US" sz="6400" dirty="0"/>
              <a:t> is set to True to use a logarithmic form for frequency.</a:t>
            </a:r>
          </a:p>
          <a:p>
            <a:r>
              <a:rPr lang="en-US" sz="6400" dirty="0" err="1"/>
              <a:t>min_df</a:t>
            </a:r>
            <a:r>
              <a:rPr lang="en-US" sz="6400" dirty="0"/>
              <a:t> is the minimum numbers of documents a word must be present in to be kept.</a:t>
            </a:r>
          </a:p>
          <a:p>
            <a:r>
              <a:rPr lang="en-US" sz="6400" dirty="0"/>
              <a:t>norm is set to l2, to ensure all our feature vectors have a </a:t>
            </a:r>
            <a:r>
              <a:rPr lang="en-US" sz="6400" dirty="0" err="1"/>
              <a:t>euclidian</a:t>
            </a:r>
            <a:r>
              <a:rPr lang="en-US" sz="6400" dirty="0"/>
              <a:t> norm of 1.</a:t>
            </a:r>
          </a:p>
          <a:p>
            <a:r>
              <a:rPr lang="en-US" sz="6400" dirty="0" err="1"/>
              <a:t>ngram_range</a:t>
            </a:r>
            <a:r>
              <a:rPr lang="en-US" sz="6400" dirty="0"/>
              <a:t> is set to (1, 2) to indicate that we want to consider both unigrams and bigrams.</a:t>
            </a:r>
          </a:p>
          <a:p>
            <a:r>
              <a:rPr lang="en-US" sz="6400" dirty="0" err="1"/>
              <a:t>stop_words</a:t>
            </a:r>
            <a:r>
              <a:rPr lang="en-US" sz="6400" dirty="0"/>
              <a:t> is set to "</a:t>
            </a:r>
            <a:r>
              <a:rPr lang="en-US" sz="6400" dirty="0" err="1"/>
              <a:t>english</a:t>
            </a:r>
            <a:r>
              <a:rPr lang="en-US" sz="6400" dirty="0"/>
              <a:t>" to remove all common pronouns ("a", "the", ...) to reduce the number of noisy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0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95413"/>
            <a:ext cx="62579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08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/>
              <a:t>We can use </a:t>
            </a:r>
            <a:r>
              <a:rPr lang="en-US" sz="2800" dirty="0" smtClean="0"/>
              <a:t>sklearn.feature_selection.chi2</a:t>
            </a:r>
            <a:r>
              <a:rPr lang="en-US" sz="2800" dirty="0"/>
              <a:t> to find the terms that are the most correlated with each of the </a:t>
            </a:r>
            <a:r>
              <a:rPr lang="en-US" sz="2800" dirty="0" smtClean="0"/>
              <a:t>Target: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# '</a:t>
            </a:r>
            <a:r>
              <a:rPr lang="en-US" dirty="0" err="1" smtClean="0"/>
              <a:t>Bigdata</a:t>
            </a:r>
            <a:r>
              <a:rPr lang="en-US" dirty="0" smtClean="0"/>
              <a:t>': . Most correlated unigrams: . </a:t>
            </a:r>
            <a:r>
              <a:rPr lang="en-US" dirty="0" err="1" smtClean="0"/>
              <a:t>ncbi</a:t>
            </a:r>
            <a:r>
              <a:rPr lang="en-US" dirty="0" smtClean="0"/>
              <a:t> . retrieved . Most correlated bigrams: . </a:t>
            </a:r>
            <a:r>
              <a:rPr lang="en-US" dirty="0" err="1" smtClean="0"/>
              <a:t>pmid</a:t>
            </a:r>
            <a:r>
              <a:rPr lang="en-US" dirty="0" smtClean="0"/>
              <a:t> </a:t>
            </a:r>
            <a:r>
              <a:rPr lang="en-US" dirty="0" err="1" smtClean="0"/>
              <a:t>pubmed</a:t>
            </a:r>
            <a:r>
              <a:rPr lang="en-US" dirty="0" smtClean="0"/>
              <a:t> . retrieved </a:t>
            </a:r>
            <a:r>
              <a:rPr lang="en-US" dirty="0" err="1" smtClean="0"/>
              <a:t>october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# '</a:t>
            </a:r>
            <a:r>
              <a:rPr lang="en-US" dirty="0" err="1" smtClean="0"/>
              <a:t>Blockchain</a:t>
            </a:r>
            <a:r>
              <a:rPr lang="en-US" dirty="0" smtClean="0"/>
              <a:t>': . Most correlated unigrams: . chit . permissioned . Most correlated bigrams: . draft discussion . paper strategy </a:t>
            </a:r>
          </a:p>
          <a:p>
            <a:r>
              <a:rPr lang="en-US" dirty="0" smtClean="0"/>
              <a:t># 'Cyber Security': . Most correlated unigrams: . para . security . Most correlated bigrams: . information security . security digital </a:t>
            </a:r>
          </a:p>
          <a:p>
            <a:r>
              <a:rPr lang="en-US" dirty="0" smtClean="0"/>
              <a:t># 'Data Security': . Most correlated unigrams: . privacy . protection . Most correlated bigrams: . personal data . data protection </a:t>
            </a:r>
          </a:p>
          <a:p>
            <a:r>
              <a:rPr lang="en-US" dirty="0" smtClean="0"/>
              <a:t># '</a:t>
            </a:r>
            <a:r>
              <a:rPr lang="en-US" dirty="0" err="1" smtClean="0"/>
              <a:t>FinTech</a:t>
            </a:r>
            <a:r>
              <a:rPr lang="en-US" dirty="0" smtClean="0"/>
              <a:t>': . Most correlated unigrams: . start . data . Most correlated bigrams: . financial advisory . advisory group # '</a:t>
            </a:r>
            <a:r>
              <a:rPr lang="en-US" dirty="0" err="1" smtClean="0"/>
              <a:t>Microservices</a:t>
            </a:r>
            <a:r>
              <a:rPr lang="en-US" dirty="0" smtClean="0"/>
              <a:t>': . Most correlated unigrams: . application . architecture . Most correlated bigrams: . cloud native . architectural style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9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# '</a:t>
            </a:r>
            <a:r>
              <a:rPr lang="en-US" dirty="0" err="1" smtClean="0"/>
              <a:t>Neobanks</a:t>
            </a:r>
            <a:r>
              <a:rPr lang="en-US" dirty="0" smtClean="0"/>
              <a:t>': . Most correlated unigrams: . valuation . starling . Most correlated bigrams: . sanction scanner . starling bank</a:t>
            </a:r>
          </a:p>
          <a:p>
            <a:r>
              <a:rPr lang="en-US" dirty="0" smtClean="0"/>
              <a:t> # '</a:t>
            </a:r>
            <a:r>
              <a:rPr lang="en-US" dirty="0" err="1" smtClean="0"/>
              <a:t>Reg</a:t>
            </a:r>
            <a:r>
              <a:rPr lang="en-US" dirty="0" smtClean="0"/>
              <a:t> Tech': . Most correlated unigrams: . regulators . </a:t>
            </a:r>
            <a:r>
              <a:rPr lang="en-US" dirty="0" err="1" smtClean="0"/>
              <a:t>regtech</a:t>
            </a:r>
            <a:r>
              <a:rPr lang="en-US" dirty="0" smtClean="0"/>
              <a:t> . Most correlated bigrams: . financial services . financial institutions </a:t>
            </a:r>
          </a:p>
          <a:p>
            <a:r>
              <a:rPr lang="en-US" dirty="0" smtClean="0"/>
              <a:t># '</a:t>
            </a:r>
            <a:r>
              <a:rPr lang="en-US" dirty="0" err="1" smtClean="0"/>
              <a:t>Robo</a:t>
            </a:r>
            <a:r>
              <a:rPr lang="en-US" dirty="0" smtClean="0"/>
              <a:t> Advising': . Most correlated unigrams: . advisor . advisory . Most correlated bigrams: . assets management . initial trust</a:t>
            </a:r>
          </a:p>
          <a:p>
            <a:endParaRPr lang="en-US" dirty="0" smtClean="0"/>
          </a:p>
          <a:p>
            <a:r>
              <a:rPr lang="en-US" dirty="0" smtClean="0"/>
              <a:t> # 'Stock Trading': . Most correlated unigrams: . volatility . stock . Most correlated bigrams: . stock exchange . stock market</a:t>
            </a:r>
          </a:p>
          <a:p>
            <a:r>
              <a:rPr lang="en-US" dirty="0" smtClean="0"/>
              <a:t> # 'credit reporting': . Most correlated unigrams: . alternative . credit . Most correlated bigrams: . tech credit . credit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3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Accuracy with different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845476" cy="465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15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model_name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LinearSVC</a:t>
            </a:r>
            <a:r>
              <a:rPr lang="en-US" b="1" dirty="0"/>
              <a:t>: </a:t>
            </a:r>
            <a:r>
              <a:rPr lang="en-US" dirty="0"/>
              <a:t>0.822890</a:t>
            </a:r>
            <a:br>
              <a:rPr lang="en-US" dirty="0"/>
            </a:br>
            <a:r>
              <a:rPr lang="en-US" b="1" dirty="0" err="1"/>
              <a:t>LogisticRegression</a:t>
            </a:r>
            <a:r>
              <a:rPr lang="en-US" b="1" dirty="0"/>
              <a:t>:</a:t>
            </a:r>
            <a:r>
              <a:rPr lang="en-US" dirty="0"/>
              <a:t> 0.792927</a:t>
            </a:r>
            <a:br>
              <a:rPr lang="en-US" dirty="0"/>
            </a:br>
            <a:r>
              <a:rPr lang="en-US" b="1" dirty="0" err="1"/>
              <a:t>MultinomialNB</a:t>
            </a:r>
            <a:r>
              <a:rPr lang="en-US" b="1" dirty="0"/>
              <a:t>:</a:t>
            </a:r>
            <a:r>
              <a:rPr lang="en-US" dirty="0"/>
              <a:t> 0.688519</a:t>
            </a:r>
            <a:br>
              <a:rPr lang="en-US" dirty="0"/>
            </a:br>
            <a:r>
              <a:rPr lang="en-US" b="1" dirty="0" err="1"/>
              <a:t>RandomForestClassifier</a:t>
            </a:r>
            <a:r>
              <a:rPr lang="en-US" b="1" dirty="0"/>
              <a:t>:</a:t>
            </a:r>
            <a:r>
              <a:rPr lang="en-US" dirty="0"/>
              <a:t> 0.443826</a:t>
            </a:r>
            <a:br>
              <a:rPr lang="en-US" dirty="0"/>
            </a:br>
            <a:r>
              <a:rPr lang="en-US" dirty="0"/>
              <a:t>Name: accuracy,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r>
              <a:rPr lang="en-US" dirty="0" err="1"/>
              <a:t>LinearSVC</a:t>
            </a:r>
            <a:r>
              <a:rPr lang="en-US" dirty="0"/>
              <a:t> and Logistic Regression perform better than the other two classifiers, with </a:t>
            </a:r>
            <a:r>
              <a:rPr lang="en-US" dirty="0" err="1"/>
              <a:t>LinearSVC</a:t>
            </a:r>
            <a:r>
              <a:rPr lang="en-US" dirty="0"/>
              <a:t> having a slight advantage with a median accuracy of around 82%.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1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86954"/>
            <a:ext cx="6131679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13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337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Imbalanced Classes </vt:lpstr>
      <vt:lpstr>Text Representation</vt:lpstr>
      <vt:lpstr>PowerPoint Presentation</vt:lpstr>
      <vt:lpstr>We can use sklearn.feature_selection.chi2 to find the terms that are the most correlated with each of the Target:</vt:lpstr>
      <vt:lpstr>PowerPoint Presentation</vt:lpstr>
      <vt:lpstr>Testing Accuracy with different models</vt:lpstr>
      <vt:lpstr>PowerPoint Presentation</vt:lpstr>
      <vt:lpstr>Classification Report</vt:lpstr>
      <vt:lpstr>Limitation/Other approach</vt:lpstr>
      <vt:lpstr>NLP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Imbalanced Classes   We see that the number of complaints are more biased towards Debt collection, Credit reporting and Mortgage. </dc:title>
  <dc:creator>Owner</dc:creator>
  <cp:lastModifiedBy>Owner</cp:lastModifiedBy>
  <cp:revision>5</cp:revision>
  <dcterms:created xsi:type="dcterms:W3CDTF">2021-05-25T09:56:36Z</dcterms:created>
  <dcterms:modified xsi:type="dcterms:W3CDTF">2021-05-25T10:48:58Z</dcterms:modified>
</cp:coreProperties>
</file>