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embeddedFontLst>
    <p:embeddedFont>
      <p:font typeface="Merriweather" panose="00000500000000000000"/>
      <p:regular r:id="rId20"/>
    </p:embeddedFont>
    <p:embeddedFont>
      <p:font typeface="Roboto" panose="0200000000000000000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2"/>
        <p:cNvGrpSpPr/>
        <p:nvPr/>
      </p:nvGrpSpPr>
      <p:grpSpPr>
        <a:xfrm>
          <a:off x="0" y="0"/>
          <a:ext cx="0" cy="0"/>
          <a:chOff x="0" y="0"/>
          <a:chExt cx="0" cy="0"/>
        </a:xfrm>
      </p:grpSpPr>
      <p:sp>
        <p:nvSpPr>
          <p:cNvPr id="53" name="Google Shape;53;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The max flow algorithm in the visualization is :-</a:t>
            </a:r>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p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2ff696de30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ff696de30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Google Shape;84;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chemeClr val="dk1"/>
        </a:solidFill>
        <a:effectLst/>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_AND_TWO_COLUMNS">
  <p:cSld name="TITLE_AND_TWO_COLUMNS">
    <p:spTree>
      <p:nvGrpSpPr>
        <p:cNvPr id="14"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3"/>
          <p:cNvSpPr txBox="1"/>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18" name="Google Shape;18;p3"/>
          <p:cNvSpPr txBox="1"/>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19" name="Google Shape;19;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_ONLY">
  <p:cSld name="TITLE_ONLY">
    <p:spTree>
      <p:nvGrpSpPr>
        <p:cNvPr id="20"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4"/>
          <p:cNvSpPr txBox="1"/>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4" name="Shape 24"/>
        <p:cNvGrpSpPr/>
        <p:nvPr/>
      </p:nvGrpSpPr>
      <p:grpSpPr>
        <a:xfrm>
          <a:off x="0" y="0"/>
          <a:ext cx="0" cy="0"/>
          <a:chOff x="0" y="0"/>
          <a:chExt cx="0" cy="0"/>
        </a:xfrm>
      </p:grpSpPr>
      <p:sp>
        <p:nvSpPr>
          <p:cNvPr id="25" name="Google Shape;25;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_HEADER">
  <p:cSld name="SECTION_HEADER">
    <p:bg>
      <p:bgPr>
        <a:solidFill>
          <a:schemeClr val="accent3"/>
        </a:solidFill>
        <a:effectLst/>
      </p:bgPr>
    </p:bg>
    <p:spTree>
      <p:nvGrpSpPr>
        <p:cNvPr id="26" name="Shape 26"/>
        <p:cNvGrpSpPr/>
        <p:nvPr/>
      </p:nvGrpSpPr>
      <p:grpSpPr>
        <a:xfrm>
          <a:off x="0" y="0"/>
          <a:ext cx="0" cy="0"/>
          <a:chOff x="0" y="0"/>
          <a:chExt cx="0" cy="0"/>
        </a:xfrm>
      </p:grpSpPr>
      <p:sp>
        <p:nvSpPr>
          <p:cNvPr id="27" name="Google Shape;27;p6"/>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8" name="Google Shape;28;p6"/>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9" name="Google Shape;29;p6"/>
          <p:cNvSpPr txBox="1"/>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0" name="Google Shape;30;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matchingName="TITLE_AND_BODY">
  <p:cSld name="TITLE_AND_BODY">
    <p:spTree>
      <p:nvGrpSpPr>
        <p:cNvPr id="31" name="Shape 31"/>
        <p:cNvGrpSpPr/>
        <p:nvPr/>
      </p:nvGrpSpPr>
      <p:grpSpPr>
        <a:xfrm>
          <a:off x="0" y="0"/>
          <a:ext cx="0" cy="0"/>
          <a:chOff x="0" y="0"/>
          <a:chExt cx="0" cy="0"/>
        </a:xfrm>
      </p:grpSpPr>
      <p:sp>
        <p:nvSpPr>
          <p:cNvPr id="32" name="Google Shape;32;p7"/>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7"/>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4" name="Google Shape;34;p7"/>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5" name="Google Shape;35;p7"/>
          <p:cNvSpPr txBox="1"/>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6" name="Google Shape;36;p7"/>
          <p:cNvSpPr txBox="1"/>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37" name="Google Shape;37;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8"/>
          <p:cNvSpPr txBox="1"/>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1" name="Google Shape;41;p8"/>
          <p:cNvSpPr txBox="1"/>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2" name="Google Shape;42;p8"/>
          <p:cNvSpPr txBox="1"/>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43" name="Google Shape;43;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44" name="Shape 44"/>
        <p:cNvGrpSpPr/>
        <p:nvPr/>
      </p:nvGrpSpPr>
      <p:grpSpPr>
        <a:xfrm>
          <a:off x="0" y="0"/>
          <a:ext cx="0" cy="0"/>
          <a:chOff x="0" y="0"/>
          <a:chExt cx="0" cy="0"/>
        </a:xfrm>
      </p:grpSpPr>
      <p:sp>
        <p:nvSpPr>
          <p:cNvPr id="45" name="Google Shape;45;p9"/>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9"/>
          <p:cNvSpPr txBox="1"/>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panose="00000500000000000000"/>
              <a:buNone/>
              <a:defRPr>
                <a:solidFill>
                  <a:schemeClr val="lt1"/>
                </a:solidFill>
                <a:latin typeface="Merriweather" panose="00000500000000000000"/>
                <a:ea typeface="Merriweather" panose="00000500000000000000"/>
                <a:cs typeface="Merriweather" panose="00000500000000000000"/>
                <a:sym typeface="Merriweather" panose="00000500000000000000"/>
              </a:defRPr>
            </a:lvl1pPr>
          </a:lstStyle>
          <a:p/>
        </p:txBody>
      </p:sp>
      <p:sp>
        <p:nvSpPr>
          <p:cNvPr id="47" name="Google Shape;47;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_NUMBER">
  <p:cSld name="BIG_NUMBER">
    <p:bg>
      <p:bgPr>
        <a:solidFill>
          <a:schemeClr val="dk1"/>
        </a:solidFill>
        <a:effectLst/>
      </p:bgPr>
    </p:bg>
    <p:spTree>
      <p:nvGrpSpPr>
        <p:cNvPr id="48" name="Shape 48"/>
        <p:cNvGrpSpPr/>
        <p:nvPr/>
      </p:nvGrpSpPr>
      <p:grpSpPr>
        <a:xfrm>
          <a:off x="0" y="0"/>
          <a:ext cx="0" cy="0"/>
          <a:chOff x="0" y="0"/>
          <a:chExt cx="0" cy="0"/>
        </a:xfrm>
      </p:grpSpPr>
      <p:sp>
        <p:nvSpPr>
          <p:cNvPr id="49" name="Google Shape;49;p10"/>
          <p:cNvSpPr txBox="1"/>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10"/>
          <p:cNvSpPr txBox="1"/>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1" name="Google Shape;51;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1pPr>
            <a:lvl2pPr marR="0" lvl="1"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2pPr>
            <a:lvl3pPr marR="0" lvl="2"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3pPr>
            <a:lvl4pPr marR="0" lvl="3"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4pPr>
            <a:lvl5pPr marR="0" lvl="4"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5pPr>
            <a:lvl6pPr marR="0" lvl="5"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6pPr>
            <a:lvl7pPr marR="0" lvl="6"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7pPr>
            <a:lvl8pPr marR="0" lvl="7"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8pPr>
            <a:lvl9pPr marR="0" lvl="8"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panose="02000000000000000000"/>
              <a:buChar char="●"/>
              <a:defRPr sz="13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298450" algn="l" rtl="0">
              <a:lnSpc>
                <a:spcPct val="115000"/>
              </a:lnSpc>
              <a:spcBef>
                <a:spcPts val="1600"/>
              </a:spcBef>
              <a:spcAft>
                <a:spcPts val="160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5" name="Shape 55"/>
        <p:cNvGrpSpPr/>
        <p:nvPr/>
      </p:nvGrpSpPr>
      <p:grpSpPr>
        <a:xfrm>
          <a:off x="0" y="0"/>
          <a:ext cx="0" cy="0"/>
          <a:chOff x="0" y="0"/>
          <a:chExt cx="0" cy="0"/>
        </a:xfrm>
      </p:grpSpPr>
      <p:pic>
        <p:nvPicPr>
          <p:cNvPr id="56" name="Google Shape;56;p11"/>
          <p:cNvPicPr preferRelativeResize="0"/>
          <p:nvPr/>
        </p:nvPicPr>
        <p:blipFill rotWithShape="1">
          <a:blip r:embed="rId1"/>
          <a:srcRect/>
          <a:stretch>
            <a:fillRect/>
          </a:stretch>
        </p:blipFill>
        <p:spPr>
          <a:xfrm>
            <a:off x="313525" y="410250"/>
            <a:ext cx="718975" cy="1160800"/>
          </a:xfrm>
          <a:prstGeom prst="rect">
            <a:avLst/>
          </a:prstGeom>
          <a:noFill/>
          <a:ln>
            <a:noFill/>
          </a:ln>
        </p:spPr>
      </p:pic>
      <p:sp>
        <p:nvSpPr>
          <p:cNvPr id="57" name="Google Shape;57;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58" name="Google Shape;58;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59" name="Google Shape;59;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60" name="Google Shape;60;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61" name="Google Shape;61;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62" name="Google Shape;62;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63" name="Google Shape;63;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64" name="Google Shape;64;p11"/>
          <p:cNvSpPr txBox="1"/>
          <p:nvPr/>
        </p:nvSpPr>
        <p:spPr>
          <a:xfrm>
            <a:off x="4313300" y="1965800"/>
            <a:ext cx="4467000" cy="8535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Roboto" panose="02000000000000000000"/>
                <a:ea typeface="Roboto" panose="02000000000000000000"/>
                <a:cs typeface="Roboto" panose="02000000000000000000"/>
                <a:sym typeface="Roboto" panose="02000000000000000000"/>
              </a:rPr>
              <a:t>Mentor Name: Kajal Jewani</a:t>
            </a: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65" name="Google Shape;65;p11"/>
          <p:cNvSpPr txBox="1"/>
          <p:nvPr/>
        </p:nvSpPr>
        <p:spPr>
          <a:xfrm>
            <a:off x="1184750" y="1139650"/>
            <a:ext cx="7615500" cy="43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panose="020B0604020202020204"/>
              <a:buNone/>
            </a:pPr>
            <a:r>
              <a:rPr lang="en-GB" sz="1700" b="0" i="0" u="none" strike="noStrike" cap="none">
                <a:solidFill>
                  <a:srgbClr val="000000"/>
                </a:solidFill>
                <a:highlight>
                  <a:srgbClr val="FFFFFF"/>
                </a:highlight>
                <a:latin typeface="Roboto" panose="02000000000000000000"/>
                <a:ea typeface="Roboto" panose="02000000000000000000"/>
                <a:cs typeface="Roboto" panose="02000000000000000000"/>
                <a:sym typeface="Roboto" panose="02000000000000000000"/>
              </a:rPr>
              <a:t>Title: </a:t>
            </a:r>
            <a:endParaRPr sz="1700" b="0" i="0" u="none" strike="noStrike" cap="none">
              <a:solidFill>
                <a:srgbClr val="000000"/>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66" name="Google Shape;66;p11"/>
          <p:cNvSpPr txBox="1"/>
          <p:nvPr/>
        </p:nvSpPr>
        <p:spPr>
          <a:xfrm>
            <a:off x="313525" y="2442350"/>
            <a:ext cx="3761400" cy="1473835"/>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980000"/>
                </a:solidFill>
                <a:latin typeface="Arial" panose="020B0604020202020204"/>
                <a:ea typeface="Arial" panose="020B0604020202020204"/>
                <a:cs typeface="Arial" panose="020B0604020202020204"/>
                <a:sym typeface="Arial" panose="020B0604020202020204"/>
              </a:rPr>
              <a:t>Domain:</a:t>
            </a:r>
            <a:endParaRPr sz="1400" b="0" i="0" u="none" strike="noStrike" cap="none">
              <a:solidFill>
                <a:srgbClr val="98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98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980000"/>
                </a:solidFill>
                <a:latin typeface="Arial" panose="020B0604020202020204"/>
                <a:ea typeface="Arial" panose="020B0604020202020204"/>
                <a:cs typeface="Arial" panose="020B0604020202020204"/>
                <a:sym typeface="Arial" panose="020B0604020202020204"/>
              </a:rPr>
              <a:t>Group Members:</a:t>
            </a:r>
            <a:endParaRPr sz="1400" b="0" i="0" u="none" strike="noStrike" cap="none">
              <a:solidFill>
                <a:srgbClr val="98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980000"/>
                </a:solidFill>
                <a:latin typeface="Arial" panose="020B0604020202020204"/>
                <a:ea typeface="Arial" panose="020B0604020202020204"/>
                <a:cs typeface="Arial" panose="020B0604020202020204"/>
                <a:sym typeface="Arial" panose="020B0604020202020204"/>
              </a:rPr>
              <a:t>Member1 :V</a:t>
            </a:r>
            <a:r>
              <a:rPr lang="en-GB">
                <a:solidFill>
                  <a:srgbClr val="980000"/>
                </a:solidFill>
              </a:rPr>
              <a:t>anshika Wadhw</a:t>
            </a:r>
            <a:r>
              <a:rPr lang="en-IN" altLang="en-GB">
                <a:solidFill>
                  <a:srgbClr val="980000"/>
                </a:solidFill>
              </a:rPr>
              <a:t>a</a:t>
            </a:r>
            <a:r>
              <a:rPr lang="en-GB">
                <a:solidFill>
                  <a:srgbClr val="980000"/>
                </a:solidFill>
              </a:rPr>
              <a:t>ni</a:t>
            </a:r>
            <a:endParaRPr sz="1400" b="0" i="0" u="none" strike="noStrike" cap="none">
              <a:solidFill>
                <a:srgbClr val="98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980000"/>
                </a:solidFill>
                <a:latin typeface="Arial" panose="020B0604020202020204"/>
                <a:ea typeface="Arial" panose="020B0604020202020204"/>
                <a:cs typeface="Arial" panose="020B0604020202020204"/>
                <a:sym typeface="Arial" panose="020B0604020202020204"/>
              </a:rPr>
              <a:t>Member2: Tisha Premchandani</a:t>
            </a:r>
            <a:endParaRPr sz="1400" b="0" i="0" u="none" strike="noStrike" cap="none">
              <a:solidFill>
                <a:srgbClr val="98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980000"/>
              </a:solidFill>
              <a:latin typeface="Arial" panose="020B0604020202020204"/>
              <a:ea typeface="Arial" panose="020B0604020202020204"/>
              <a:cs typeface="Arial" panose="020B0604020202020204"/>
              <a:sym typeface="Arial" panose="020B0604020202020204"/>
            </a:endParaRPr>
          </a:p>
        </p:txBody>
      </p:sp>
      <p:sp>
        <p:nvSpPr>
          <p:cNvPr id="67" name="Google Shape;67;p11"/>
          <p:cNvSpPr txBox="1"/>
          <p:nvPr/>
        </p:nvSpPr>
        <p:spPr>
          <a:xfrm>
            <a:off x="1204700" y="272603"/>
            <a:ext cx="7575600" cy="169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Vivekanand Education Society’s Institute Of Technology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GB"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828800" marR="0" lvl="0" indent="457200" algn="l" rtl="0">
              <a:lnSpc>
                <a:spcPct val="100000"/>
              </a:lnSpc>
              <a:spcBef>
                <a:spcPts val="0"/>
              </a:spcBef>
              <a:spcAft>
                <a:spcPts val="0"/>
              </a:spcAft>
              <a:buClr>
                <a:srgbClr val="000000"/>
              </a:buClr>
              <a:buSzPts val="1900"/>
              <a:buFont typeface="Arial" panose="020B0604020202020204"/>
              <a:buNone/>
            </a:pPr>
            <a:r>
              <a:rPr lang="en-GB" sz="1900">
                <a:latin typeface="Times New Roman" panose="02020603050405020304"/>
                <a:ea typeface="Times New Roman" panose="02020603050405020304"/>
                <a:cs typeface="Times New Roman" panose="02020603050405020304"/>
                <a:sym typeface="Times New Roman" panose="02020603050405020304"/>
              </a:rPr>
              <a:t>DSA mini </a:t>
            </a:r>
            <a:r>
              <a:rPr lang="en-GB" sz="19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Project </a:t>
            </a:r>
            <a:endParaRPr sz="19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828800" marR="0" lvl="0" indent="457200" algn="l" rtl="0">
              <a:lnSpc>
                <a:spcPct val="100000"/>
              </a:lnSpc>
              <a:spcBef>
                <a:spcPts val="0"/>
              </a:spcBef>
              <a:spcAft>
                <a:spcPts val="0"/>
              </a:spcAft>
              <a:buClr>
                <a:srgbClr val="000000"/>
              </a:buClr>
              <a:buSzPts val="1900"/>
              <a:buFont typeface="Arial" panose="020B0604020202020204"/>
              <a:buNone/>
            </a:pPr>
            <a:r>
              <a:rPr lang="en-GB" sz="1900">
                <a:latin typeface="Times New Roman" panose="02020603050405020304"/>
                <a:ea typeface="Times New Roman" panose="02020603050405020304"/>
                <a:cs typeface="Times New Roman" panose="02020603050405020304"/>
                <a:sym typeface="Times New Roman" panose="02020603050405020304"/>
              </a:rPr>
              <a:t>A.Y. 2024-25</a:t>
            </a:r>
            <a:endParaRPr sz="19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GB" sz="2000">
                <a:latin typeface="Times New Roman" panose="02020603050405020304"/>
                <a:ea typeface="Times New Roman" panose="02020603050405020304"/>
                <a:cs typeface="Times New Roman" panose="02020603050405020304"/>
                <a:sym typeface="Times New Roman" panose="02020603050405020304"/>
              </a:rPr>
              <a:t>Sustainability Goal :</a:t>
            </a:r>
            <a:endParaRPr sz="200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GB">
                <a:solidFill>
                  <a:srgbClr val="FFFF00"/>
                </a:solidFill>
              </a:rPr>
              <a:t>Implementation</a:t>
            </a:r>
            <a:endParaRPr>
              <a:solidFill>
                <a:srgbClr val="FFFF00"/>
              </a:solidFill>
            </a:endParaRPr>
          </a:p>
        </p:txBody>
      </p:sp>
      <p:pic>
        <p:nvPicPr>
          <p:cNvPr id="134" name="Google Shape;134;p20"/>
          <p:cNvPicPr preferRelativeResize="0"/>
          <p:nvPr/>
        </p:nvPicPr>
        <p:blipFill rotWithShape="1">
          <a:blip r:embed="rId1"/>
          <a:srcRect/>
          <a:stretch>
            <a:fillRect/>
          </a:stretch>
        </p:blipFill>
        <p:spPr>
          <a:xfrm>
            <a:off x="412975" y="96050"/>
            <a:ext cx="681075" cy="1099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GB" b="1">
                <a:solidFill>
                  <a:srgbClr val="FFFF00"/>
                </a:solidFill>
              </a:rPr>
              <a:t>Gantt Chart</a:t>
            </a:r>
            <a:endParaRPr b="1">
              <a:solidFill>
                <a:srgbClr val="FFFF00"/>
              </a:solidFill>
            </a:endParaRPr>
          </a:p>
          <a:p>
            <a:pPr marL="0" lvl="0" indent="0" algn="l" rtl="0">
              <a:lnSpc>
                <a:spcPct val="100000"/>
              </a:lnSpc>
              <a:spcBef>
                <a:spcPts val="0"/>
              </a:spcBef>
              <a:spcAft>
                <a:spcPts val="0"/>
              </a:spcAft>
              <a:buSzPts val="2800"/>
              <a:buNone/>
            </a:pPr>
            <a:endParaRPr b="1">
              <a:solidFill>
                <a:srgbClr val="FFFF00"/>
              </a:solidFill>
            </a:endParaRPr>
          </a:p>
        </p:txBody>
      </p:sp>
      <p:pic>
        <p:nvPicPr>
          <p:cNvPr id="140" name="Google Shape;140;p21"/>
          <p:cNvPicPr preferRelativeResize="0"/>
          <p:nvPr/>
        </p:nvPicPr>
        <p:blipFill rotWithShape="1">
          <a:blip r:embed="rId1"/>
          <a:srcRect/>
          <a:stretch>
            <a:fillRect/>
          </a:stretch>
        </p:blipFill>
        <p:spPr>
          <a:xfrm>
            <a:off x="412975" y="96050"/>
            <a:ext cx="681075" cy="109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solidFill>
                  <a:srgbClr val="FFFF00"/>
                </a:solidFill>
              </a:rPr>
              <a:t>Conclusion</a:t>
            </a:r>
            <a:endParaRPr>
              <a:solidFill>
                <a:srgbClr val="FFFF00"/>
              </a:solidFill>
            </a:endParaRPr>
          </a:p>
        </p:txBody>
      </p:sp>
      <p:sp>
        <p:nvSpPr>
          <p:cNvPr id="146" name="Google Shape;146;p22"/>
          <p:cNvSpPr txBox="1"/>
          <p:nvPr/>
        </p:nvSpPr>
        <p:spPr>
          <a:xfrm>
            <a:off x="3274175" y="1050550"/>
            <a:ext cx="6717900" cy="78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pic>
        <p:nvPicPr>
          <p:cNvPr id="147" name="Google Shape;147;p22"/>
          <p:cNvPicPr preferRelativeResize="0"/>
          <p:nvPr/>
        </p:nvPicPr>
        <p:blipFill rotWithShape="1">
          <a:blip r:embed="rId1"/>
          <a:srcRect/>
          <a:stretch>
            <a:fillRect/>
          </a:stretch>
        </p:blipFill>
        <p:spPr>
          <a:xfrm>
            <a:off x="412975" y="89123"/>
            <a:ext cx="681075" cy="1099625"/>
          </a:xfrm>
          <a:prstGeom prst="rect">
            <a:avLst/>
          </a:prstGeom>
          <a:noFill/>
          <a:ln>
            <a:noFill/>
          </a:ln>
        </p:spPr>
      </p:pic>
      <p:sp>
        <p:nvSpPr>
          <p:cNvPr id="148" name="Google Shape;148;p22"/>
          <p:cNvSpPr txBox="1"/>
          <p:nvPr/>
        </p:nvSpPr>
        <p:spPr>
          <a:xfrm>
            <a:off x="504725" y="1554825"/>
            <a:ext cx="82767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t>The </a:t>
            </a:r>
            <a:r>
              <a:rPr lang="en-GB" sz="1600" b="1"/>
              <a:t>Job Scheduling using Priority Queue</a:t>
            </a:r>
            <a:r>
              <a:rPr lang="en-GB" sz="1600"/>
              <a:t> project demonstrates the effective use of data structures, particularly the priority queue, to manage task scheduling in an optimized and efficient manner. By prioritizing tasks based on urgency and execution requirements, the system ensures that critical jobs are processed first, leading to better resource allocation and reduced wait times. The implementation of dynamic job insertion and real-time scheduling simulation further highlights the practicality and relevance of priority-based scheduling in real-world systems. This project also provides a foundation for further enhancements, such as incorporating preemptive scheduling or multi-level queues, making it a valuable study in optimizing system performance.</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solidFill>
                  <a:srgbClr val="FFFF00"/>
                </a:solidFill>
              </a:rPr>
              <a:t>References</a:t>
            </a:r>
            <a:endParaRPr>
              <a:solidFill>
                <a:srgbClr val="FFFF00"/>
              </a:solidFill>
            </a:endParaRPr>
          </a:p>
        </p:txBody>
      </p:sp>
      <p:pic>
        <p:nvPicPr>
          <p:cNvPr id="154" name="Google Shape;154;p23"/>
          <p:cNvPicPr preferRelativeResize="0"/>
          <p:nvPr/>
        </p:nvPicPr>
        <p:blipFill rotWithShape="1">
          <a:blip r:embed="rId1"/>
          <a:srcRect/>
          <a:stretch>
            <a:fillRect/>
          </a:stretch>
        </p:blipFill>
        <p:spPr>
          <a:xfrm>
            <a:off x="412975" y="89123"/>
            <a:ext cx="681075" cy="109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2"/>
          <p:cNvSpPr txBox="1"/>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12"/>
          <p:cNvSpPr txBox="1"/>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74" name="Google Shape;74;p12"/>
          <p:cNvPicPr preferRelativeResize="0"/>
          <p:nvPr/>
        </p:nvPicPr>
        <p:blipFill>
          <a:blip r:embed="rId1"/>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3"/>
          <p:cNvSpPr txBox="1"/>
          <p:nvPr>
            <p:ph type="title"/>
          </p:nvPr>
        </p:nvSpPr>
        <p:spPr>
          <a:xfrm>
            <a:off x="311700" y="364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solidFill>
                  <a:srgbClr val="FFFF00"/>
                </a:solidFill>
              </a:rPr>
              <a:t>Content</a:t>
            </a:r>
            <a:endParaRPr>
              <a:solidFill>
                <a:srgbClr val="FFFF00"/>
              </a:solidFill>
            </a:endParaRPr>
          </a:p>
        </p:txBody>
      </p:sp>
      <p:sp>
        <p:nvSpPr>
          <p:cNvPr id="80" name="Google Shape;80;p13"/>
          <p:cNvSpPr txBox="1"/>
          <p:nvPr>
            <p:ph type="body" idx="1"/>
          </p:nvPr>
        </p:nvSpPr>
        <p:spPr>
          <a:xfrm>
            <a:off x="311725" y="1291450"/>
            <a:ext cx="4130700" cy="38520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Introduction to the Project</a:t>
            </a:r>
            <a:endParaRPr sz="1100" b="1">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chemeClr val="dk1"/>
              </a:buClr>
              <a:buSzPts val="1300"/>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Problem Statement</a:t>
            </a:r>
            <a:endParaRPr sz="1100" b="1">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chemeClr val="dk1"/>
              </a:buClr>
              <a:buSzPts val="1300"/>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Objectives of the Project</a:t>
            </a:r>
            <a:endParaRPr sz="1100" b="1">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chemeClr val="dk1"/>
              </a:buClr>
              <a:buSzPts val="1300"/>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Scope of the Project</a:t>
            </a:r>
            <a:endParaRPr sz="1100" b="1">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chemeClr val="dk1"/>
              </a:buClr>
              <a:buSzPts val="1300"/>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Requirements of the System (Hardware, Software)</a:t>
            </a:r>
            <a:endParaRPr sz="1100" b="1">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chemeClr val="dk1"/>
              </a:buClr>
              <a:buSzPts val="1300"/>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ER Diagram of the Proposed System</a:t>
            </a:r>
            <a:endParaRPr sz="1100" b="1">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chemeClr val="dk1"/>
              </a:buClr>
              <a:buSzPts val="1300"/>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Data Structure &amp; Concepts Used</a:t>
            </a:r>
            <a:endParaRPr sz="1100" b="1">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chemeClr val="dk1"/>
              </a:buClr>
              <a:buSzPts val="1300"/>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Algorithm Explanation</a:t>
            </a:r>
            <a:endParaRPr sz="1100" b="1">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chemeClr val="dk1"/>
              </a:buClr>
              <a:buSzPts val="1300"/>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Time and Space Complexity</a:t>
            </a:r>
            <a:endParaRPr sz="1100" b="1">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chemeClr val="dk1"/>
              </a:buClr>
              <a:buSzPts val="1300"/>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Front End</a:t>
            </a:r>
            <a:endParaRPr sz="1100" b="1">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chemeClr val="dk1"/>
              </a:buClr>
              <a:buSzPts val="1300"/>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Implementation</a:t>
            </a:r>
            <a:endParaRPr sz="1100" b="1">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chemeClr val="dk1"/>
              </a:buClr>
              <a:buSzPts val="1300"/>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Gantt Chart</a:t>
            </a:r>
            <a:endParaRPr sz="11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None/>
            </a:pPr>
            <a:endParaRPr>
              <a:solidFill>
                <a:schemeClr val="dk1"/>
              </a:solidFill>
            </a:endParaRPr>
          </a:p>
          <a:p>
            <a:pPr marL="457200" lvl="0" indent="-228600" algn="l" rtl="0">
              <a:lnSpc>
                <a:spcPct val="115000"/>
              </a:lnSpc>
              <a:spcBef>
                <a:spcPts val="0"/>
              </a:spcBef>
              <a:spcAft>
                <a:spcPts val="0"/>
              </a:spcAft>
              <a:buSzPts val="1300"/>
              <a:buNone/>
            </a:pPr>
          </a:p>
          <a:p>
            <a:pPr marL="457200" lvl="0" indent="-311150" algn="l" rtl="0">
              <a:lnSpc>
                <a:spcPct val="115000"/>
              </a:lnSpc>
              <a:spcBef>
                <a:spcPts val="0"/>
              </a:spcBef>
              <a:spcAft>
                <a:spcPts val="0"/>
              </a:spcAft>
              <a:buSzPts val="1300"/>
              <a:buNone/>
            </a:pPr>
          </a:p>
          <a:p>
            <a:pPr marL="457200" lvl="0" indent="-228600" algn="l" rtl="0">
              <a:lnSpc>
                <a:spcPct val="115000"/>
              </a:lnSpc>
              <a:spcBef>
                <a:spcPts val="0"/>
              </a:spcBef>
              <a:spcAft>
                <a:spcPts val="0"/>
              </a:spcAft>
              <a:buSzPts val="1300"/>
              <a:buNone/>
            </a:pPr>
          </a:p>
        </p:txBody>
      </p:sp>
      <p:pic>
        <p:nvPicPr>
          <p:cNvPr id="81" name="Google Shape;81;p13"/>
          <p:cNvPicPr preferRelativeResize="0"/>
          <p:nvPr/>
        </p:nvPicPr>
        <p:blipFill rotWithShape="1">
          <a:blip r:embed="rId1"/>
          <a:srcRect/>
          <a:stretch>
            <a:fillRect/>
          </a:stretch>
        </p:blipFill>
        <p:spPr>
          <a:xfrm>
            <a:off x="412975" y="96050"/>
            <a:ext cx="681075" cy="1099625"/>
          </a:xfrm>
          <a:prstGeom prst="rect">
            <a:avLst/>
          </a:prstGeom>
          <a:noFill/>
          <a:ln>
            <a:noFill/>
          </a:ln>
        </p:spPr>
      </p:pic>
      <p:sp>
        <p:nvSpPr>
          <p:cNvPr id="82" name="Google Shape;82;p13"/>
          <p:cNvSpPr txBox="1"/>
          <p:nvPr/>
        </p:nvSpPr>
        <p:spPr>
          <a:xfrm>
            <a:off x="4572000" y="1524000"/>
            <a:ext cx="3000000" cy="152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100" b="1"/>
              <a:t>13. </a:t>
            </a:r>
            <a:r>
              <a:rPr lang="en-GB" sz="1100" b="1"/>
              <a:t>Test Cases</a:t>
            </a:r>
            <a:endParaRPr sz="1100" b="1"/>
          </a:p>
          <a:p>
            <a:pPr marL="0" lvl="0" indent="0" algn="l" rtl="0">
              <a:lnSpc>
                <a:spcPct val="115000"/>
              </a:lnSpc>
              <a:spcBef>
                <a:spcPts val="0"/>
              </a:spcBef>
              <a:spcAft>
                <a:spcPts val="0"/>
              </a:spcAft>
              <a:buNone/>
            </a:pPr>
            <a:r>
              <a:rPr lang="en-GB" sz="1100" b="1"/>
              <a:t>14.Challenges and Solutions</a:t>
            </a:r>
            <a:endParaRPr sz="1100" b="1"/>
          </a:p>
          <a:p>
            <a:pPr marL="0" lvl="0" indent="0" algn="l" rtl="0">
              <a:lnSpc>
                <a:spcPct val="115000"/>
              </a:lnSpc>
              <a:spcBef>
                <a:spcPts val="0"/>
              </a:spcBef>
              <a:spcAft>
                <a:spcPts val="0"/>
              </a:spcAft>
              <a:buNone/>
            </a:pPr>
            <a:r>
              <a:rPr lang="en-GB" sz="1100" b="1"/>
              <a:t>15. Future Scope</a:t>
            </a:r>
            <a:endParaRPr sz="1100" b="1"/>
          </a:p>
          <a:p>
            <a:pPr marL="0" lvl="0" indent="0" algn="l" rtl="0">
              <a:lnSpc>
                <a:spcPct val="115000"/>
              </a:lnSpc>
              <a:spcBef>
                <a:spcPts val="0"/>
              </a:spcBef>
              <a:spcAft>
                <a:spcPts val="0"/>
              </a:spcAft>
              <a:buNone/>
            </a:pPr>
            <a:r>
              <a:rPr lang="en-GB" sz="1100" b="1"/>
              <a:t>16. Code</a:t>
            </a:r>
            <a:endParaRPr sz="1100" b="1"/>
          </a:p>
          <a:p>
            <a:pPr marL="0" lvl="0" indent="0" algn="l" rtl="0">
              <a:lnSpc>
                <a:spcPct val="115000"/>
              </a:lnSpc>
              <a:spcBef>
                <a:spcPts val="0"/>
              </a:spcBef>
              <a:spcAft>
                <a:spcPts val="0"/>
              </a:spcAft>
              <a:buNone/>
            </a:pPr>
            <a:r>
              <a:rPr lang="en-GB" sz="1100" b="1"/>
              <a:t>17. Out</a:t>
            </a:r>
            <a:r>
              <a:rPr lang="en-GB" sz="1100" b="1"/>
              <a:t>p</a:t>
            </a:r>
            <a:r>
              <a:rPr lang="en-GB" sz="1100" b="1"/>
              <a:t>ut Screenshots</a:t>
            </a:r>
            <a:endParaRPr sz="1100" b="1"/>
          </a:p>
          <a:p>
            <a:pPr marL="0" lvl="0" indent="0" algn="l" rtl="0">
              <a:lnSpc>
                <a:spcPct val="115000"/>
              </a:lnSpc>
              <a:spcBef>
                <a:spcPts val="0"/>
              </a:spcBef>
              <a:spcAft>
                <a:spcPts val="0"/>
              </a:spcAft>
              <a:buNone/>
            </a:pPr>
            <a:r>
              <a:rPr lang="en-GB" sz="1100" b="1"/>
              <a:t>18. Conclusion</a:t>
            </a:r>
            <a:endParaRPr sz="1100" b="1"/>
          </a:p>
          <a:p>
            <a:pPr marL="0" lvl="0" indent="0" algn="l" rtl="0">
              <a:lnSpc>
                <a:spcPct val="115000"/>
              </a:lnSpc>
              <a:spcBef>
                <a:spcPts val="0"/>
              </a:spcBef>
              <a:spcAft>
                <a:spcPts val="0"/>
              </a:spcAft>
              <a:buNone/>
            </a:pPr>
            <a:r>
              <a:rPr lang="en-GB" sz="1100" b="1"/>
              <a:t>19. References (in IEEE Format)</a:t>
            </a:r>
            <a:endParaRPr sz="11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6" name="Shape 86"/>
        <p:cNvGrpSpPr/>
        <p:nvPr/>
      </p:nvGrpSpPr>
      <p:grpSpPr>
        <a:xfrm>
          <a:off x="0" y="0"/>
          <a:ext cx="0" cy="0"/>
          <a:chOff x="0" y="0"/>
          <a:chExt cx="0" cy="0"/>
        </a:xfrm>
      </p:grpSpPr>
      <p:sp>
        <p:nvSpPr>
          <p:cNvPr id="87" name="Google Shape;87;p14"/>
          <p:cNvSpPr txBox="1"/>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solidFill>
                  <a:srgbClr val="FFFF00"/>
                </a:solidFill>
              </a:rPr>
              <a:t>Introduction to Project</a:t>
            </a:r>
            <a:endParaRPr>
              <a:solidFill>
                <a:srgbClr val="FFFF00"/>
              </a:solidFill>
            </a:endParaRPr>
          </a:p>
          <a:p>
            <a:pPr marL="0" lvl="0" indent="0" algn="l" rtl="0">
              <a:lnSpc>
                <a:spcPct val="100000"/>
              </a:lnSpc>
              <a:spcBef>
                <a:spcPts val="0"/>
              </a:spcBef>
              <a:spcAft>
                <a:spcPts val="0"/>
              </a:spcAft>
              <a:buSzPts val="2800"/>
              <a:buNone/>
            </a:pPr>
          </a:p>
          <a:p>
            <a:pPr marL="0" lvl="0" indent="0" algn="l" rtl="0">
              <a:lnSpc>
                <a:spcPct val="100000"/>
              </a:lnSpc>
              <a:spcBef>
                <a:spcPts val="0"/>
              </a:spcBef>
              <a:spcAft>
                <a:spcPts val="0"/>
              </a:spcAft>
              <a:buSzPts val="2800"/>
              <a:buNone/>
            </a:pPr>
          </a:p>
        </p:txBody>
      </p:sp>
      <p:sp>
        <p:nvSpPr>
          <p:cNvPr id="88" name="Google Shape;88;p14"/>
          <p:cNvSpPr txBox="1"/>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GB" sz="1800">
                <a:solidFill>
                  <a:schemeClr val="lt1"/>
                </a:solidFill>
                <a:latin typeface="Times New Roman" panose="02020603050405020304"/>
                <a:ea typeface="Times New Roman" panose="02020603050405020304"/>
                <a:cs typeface="Times New Roman" panose="02020603050405020304"/>
                <a:sym typeface="Times New Roman" panose="02020603050405020304"/>
              </a:rPr>
              <a:t>r Rates</a:t>
            </a:r>
            <a:endParaRPr sz="1400">
              <a:solidFill>
                <a:srgbClr val="000000"/>
              </a:solidFill>
              <a:latin typeface="Merriweather" panose="00000500000000000000"/>
              <a:ea typeface="Merriweather" panose="00000500000000000000"/>
              <a:cs typeface="Merriweather" panose="00000500000000000000"/>
              <a:sym typeface="Merriweather" panose="00000500000000000000"/>
            </a:endParaRPr>
          </a:p>
        </p:txBody>
      </p:sp>
      <p:sp>
        <p:nvSpPr>
          <p:cNvPr id="89" name="Google Shape;89;p14"/>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90" name="Google Shape;90;p14"/>
          <p:cNvSpPr txBox="1"/>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a:solidFill>
                  <a:srgbClr val="000000"/>
                </a:solidFill>
                <a:latin typeface="Arial" panose="020B0604020202020204"/>
                <a:ea typeface="Arial" panose="020B0604020202020204"/>
                <a:cs typeface="Arial" panose="020B0604020202020204"/>
                <a:sym typeface="Arial" panose="020B0604020202020204"/>
              </a:rPr>
              <a:t>Job Scheduling</a:t>
            </a:r>
            <a:r>
              <a:rPr lang="en-GB" sz="1500">
                <a:solidFill>
                  <a:srgbClr val="000000"/>
                </a:solidFill>
                <a:latin typeface="Arial" panose="020B0604020202020204"/>
                <a:ea typeface="Arial" panose="020B0604020202020204"/>
                <a:cs typeface="Arial" panose="020B0604020202020204"/>
                <a:sym typeface="Arial" panose="020B0604020202020204"/>
              </a:rPr>
              <a:t>: In job scheduling, tasks are assigned to system resources (like CPU) for execution. Using a priority-based approach, jobs with higher priority (based on criteria like arrival time or urgency) are executed before lower-priority jobs to improve system efficiency.</a:t>
            </a:r>
            <a:endParaRPr sz="15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sz="15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GB" sz="1500" b="1">
                <a:solidFill>
                  <a:srgbClr val="000000"/>
                </a:solidFill>
                <a:latin typeface="Arial" panose="020B0604020202020204"/>
                <a:ea typeface="Arial" panose="020B0604020202020204"/>
                <a:cs typeface="Arial" panose="020B0604020202020204"/>
                <a:sym typeface="Arial" panose="020B0604020202020204"/>
              </a:rPr>
              <a:t>Priority Queue</a:t>
            </a:r>
            <a:r>
              <a:rPr lang="en-GB" sz="1500">
                <a:solidFill>
                  <a:srgbClr val="000000"/>
                </a:solidFill>
                <a:latin typeface="Arial" panose="020B0604020202020204"/>
                <a:ea typeface="Arial" panose="020B0604020202020204"/>
                <a:cs typeface="Arial" panose="020B0604020202020204"/>
                <a:sym typeface="Arial" panose="020B0604020202020204"/>
              </a:rPr>
              <a:t>: A priority queue is a data structure where elements (jobs) are dequeued based on their priority, rather than arrival order. It ensures efficient scheduling by always processing the job with the highest priority, often implemented using a heap for optimal performance.</a:t>
            </a:r>
            <a:endParaRPr sz="15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sz="15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GB" sz="1500" b="1">
                <a:solidFill>
                  <a:srgbClr val="000000"/>
                </a:solidFill>
                <a:latin typeface="Arial" panose="020B0604020202020204"/>
                <a:ea typeface="Arial" panose="020B0604020202020204"/>
                <a:cs typeface="Arial" panose="020B0604020202020204"/>
                <a:sym typeface="Arial" panose="020B0604020202020204"/>
              </a:rPr>
              <a:t>Project Overview</a:t>
            </a:r>
            <a:r>
              <a:rPr lang="en-GB" sz="1500">
                <a:solidFill>
                  <a:srgbClr val="000000"/>
                </a:solidFill>
                <a:latin typeface="Arial" panose="020B0604020202020204"/>
                <a:ea typeface="Arial" panose="020B0604020202020204"/>
                <a:cs typeface="Arial" panose="020B0604020202020204"/>
                <a:sym typeface="Arial" panose="020B0604020202020204"/>
              </a:rPr>
              <a:t>: The project involves building a job scheduling system using a priority queue to manage job execution. Jobs will be dynamically added, prioritized based on factors like execution time and urgency, and executed in an optimal sequence.</a:t>
            </a:r>
            <a:endParaRPr sz="1500">
              <a:solidFill>
                <a:srgbClr val="000000"/>
              </a:solidFill>
              <a:latin typeface="Arial" panose="020B0604020202020204"/>
              <a:ea typeface="Arial" panose="020B0604020202020204"/>
              <a:cs typeface="Arial" panose="020B0604020202020204"/>
              <a:sym typeface="Arial" panose="020B0604020202020204"/>
            </a:endParaRPr>
          </a:p>
        </p:txBody>
      </p:sp>
      <p:pic>
        <p:nvPicPr>
          <p:cNvPr id="91" name="Google Shape;91;p14"/>
          <p:cNvPicPr preferRelativeResize="0"/>
          <p:nvPr/>
        </p:nvPicPr>
        <p:blipFill rotWithShape="1">
          <a:blip r:embed="rId1"/>
          <a:srcRect/>
          <a:stretch>
            <a:fillRect/>
          </a:stretch>
        </p:blipFill>
        <p:spPr>
          <a:xfrm>
            <a:off x="412975" y="96050"/>
            <a:ext cx="681075" cy="109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GB">
                <a:solidFill>
                  <a:srgbClr val="FFFF00"/>
                </a:solidFill>
              </a:rPr>
              <a:t>Problem Statement</a:t>
            </a:r>
            <a:endParaRPr>
              <a:solidFill>
                <a:srgbClr val="FFFF00"/>
              </a:solidFill>
            </a:endParaRPr>
          </a:p>
          <a:p>
            <a:pPr marL="0" lvl="0" indent="0" algn="l" rtl="0">
              <a:lnSpc>
                <a:spcPct val="100000"/>
              </a:lnSpc>
              <a:spcBef>
                <a:spcPts val="0"/>
              </a:spcBef>
              <a:spcAft>
                <a:spcPts val="0"/>
              </a:spcAft>
              <a:buSzPts val="2800"/>
              <a:buNone/>
            </a:pPr>
          </a:p>
          <a:p>
            <a:pPr marL="0" lvl="0" indent="0" algn="l" rtl="0">
              <a:lnSpc>
                <a:spcPct val="100000"/>
              </a:lnSpc>
              <a:spcBef>
                <a:spcPts val="0"/>
              </a:spcBef>
              <a:spcAft>
                <a:spcPts val="0"/>
              </a:spcAft>
              <a:buSzPts val="2800"/>
              <a:buNone/>
            </a:pPr>
          </a:p>
        </p:txBody>
      </p:sp>
      <p:sp>
        <p:nvSpPr>
          <p:cNvPr id="97" name="Google Shape;97;p15"/>
          <p:cNvSpPr txBox="1"/>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GB" sz="1800">
                <a:solidFill>
                  <a:schemeClr val="lt1"/>
                </a:solidFill>
                <a:latin typeface="Times New Roman" panose="02020603050405020304"/>
                <a:ea typeface="Times New Roman" panose="02020603050405020304"/>
                <a:cs typeface="Times New Roman" panose="02020603050405020304"/>
                <a:sym typeface="Times New Roman" panose="02020603050405020304"/>
              </a:rPr>
              <a:t>r Rates</a:t>
            </a:r>
            <a:endParaRPr sz="1400">
              <a:solidFill>
                <a:srgbClr val="000000"/>
              </a:solidFill>
              <a:latin typeface="Merriweather" panose="00000500000000000000"/>
              <a:ea typeface="Merriweather" panose="00000500000000000000"/>
              <a:cs typeface="Merriweather" panose="00000500000000000000"/>
              <a:sym typeface="Merriweather" panose="00000500000000000000"/>
            </a:endParaRPr>
          </a:p>
        </p:txBody>
      </p:sp>
      <p:sp>
        <p:nvSpPr>
          <p:cNvPr id="98" name="Google Shape;98;p15"/>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99" name="Google Shape;99;p15"/>
          <p:cNvSpPr txBox="1"/>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rgbClr val="000000"/>
                </a:solidFill>
                <a:latin typeface="Arial" panose="020B0604020202020204"/>
                <a:ea typeface="Arial" panose="020B0604020202020204"/>
                <a:cs typeface="Arial" panose="020B0604020202020204"/>
                <a:sym typeface="Arial" panose="020B0604020202020204"/>
              </a:rPr>
              <a:t>Design and implement a </a:t>
            </a:r>
            <a:r>
              <a:rPr lang="en-GB" sz="1400" b="1">
                <a:solidFill>
                  <a:srgbClr val="000000"/>
                </a:solidFill>
                <a:latin typeface="Arial" panose="020B0604020202020204"/>
                <a:ea typeface="Arial" panose="020B0604020202020204"/>
                <a:cs typeface="Arial" panose="020B0604020202020204"/>
                <a:sym typeface="Arial" panose="020B0604020202020204"/>
              </a:rPr>
              <a:t>Job Scheduling System</a:t>
            </a:r>
            <a:r>
              <a:rPr lang="en-GB" sz="1400">
                <a:solidFill>
                  <a:srgbClr val="000000"/>
                </a:solidFill>
                <a:latin typeface="Arial" panose="020B0604020202020204"/>
                <a:ea typeface="Arial" panose="020B0604020202020204"/>
                <a:cs typeface="Arial" panose="020B0604020202020204"/>
                <a:sym typeface="Arial" panose="020B0604020202020204"/>
              </a:rPr>
              <a:t> using a </a:t>
            </a:r>
            <a:r>
              <a:rPr lang="en-GB" sz="1400" b="1">
                <a:solidFill>
                  <a:srgbClr val="000000"/>
                </a:solidFill>
                <a:latin typeface="Arial" panose="020B0604020202020204"/>
                <a:ea typeface="Arial" panose="020B0604020202020204"/>
                <a:cs typeface="Arial" panose="020B0604020202020204"/>
                <a:sym typeface="Arial" panose="020B0604020202020204"/>
              </a:rPr>
              <a:t>Priority Queue</a:t>
            </a:r>
            <a:r>
              <a:rPr lang="en-GB" sz="1400">
                <a:solidFill>
                  <a:srgbClr val="000000"/>
                </a:solidFill>
                <a:latin typeface="Arial" panose="020B0604020202020204"/>
                <a:ea typeface="Arial" panose="020B0604020202020204"/>
                <a:cs typeface="Arial" panose="020B0604020202020204"/>
                <a:sym typeface="Arial" panose="020B0604020202020204"/>
              </a:rPr>
              <a:t> that simulates the execution of jobs based on their priority. Each job will have attributes such as </a:t>
            </a:r>
            <a:r>
              <a:rPr lang="en-GB" sz="1400" b="1">
                <a:solidFill>
                  <a:srgbClr val="000000"/>
                </a:solidFill>
                <a:latin typeface="Arial" panose="020B0604020202020204"/>
                <a:ea typeface="Arial" panose="020B0604020202020204"/>
                <a:cs typeface="Arial" panose="020B0604020202020204"/>
                <a:sym typeface="Arial" panose="020B0604020202020204"/>
              </a:rPr>
              <a:t>job ID</a:t>
            </a:r>
            <a:r>
              <a:rPr lang="en-GB" sz="1400">
                <a:solidFill>
                  <a:srgbClr val="000000"/>
                </a:solidFill>
                <a:latin typeface="Arial" panose="020B0604020202020204"/>
                <a:ea typeface="Arial" panose="020B0604020202020204"/>
                <a:cs typeface="Arial" panose="020B0604020202020204"/>
                <a:sym typeface="Arial" panose="020B0604020202020204"/>
              </a:rPr>
              <a:t>, </a:t>
            </a:r>
            <a:r>
              <a:rPr lang="en-GB" sz="1400" b="1">
                <a:solidFill>
                  <a:srgbClr val="000000"/>
                </a:solidFill>
                <a:latin typeface="Arial" panose="020B0604020202020204"/>
                <a:ea typeface="Arial" panose="020B0604020202020204"/>
                <a:cs typeface="Arial" panose="020B0604020202020204"/>
                <a:sym typeface="Arial" panose="020B0604020202020204"/>
              </a:rPr>
              <a:t>arrival time</a:t>
            </a:r>
            <a:r>
              <a:rPr lang="en-GB" sz="1400">
                <a:solidFill>
                  <a:srgbClr val="000000"/>
                </a:solidFill>
                <a:latin typeface="Arial" panose="020B0604020202020204"/>
                <a:ea typeface="Arial" panose="020B0604020202020204"/>
                <a:cs typeface="Arial" panose="020B0604020202020204"/>
                <a:sym typeface="Arial" panose="020B0604020202020204"/>
              </a:rPr>
              <a:t>, </a:t>
            </a:r>
            <a:r>
              <a:rPr lang="en-GB" sz="1400" b="1">
                <a:solidFill>
                  <a:srgbClr val="000000"/>
                </a:solidFill>
                <a:latin typeface="Arial" panose="020B0604020202020204"/>
                <a:ea typeface="Arial" panose="020B0604020202020204"/>
                <a:cs typeface="Arial" panose="020B0604020202020204"/>
                <a:sym typeface="Arial" panose="020B0604020202020204"/>
              </a:rPr>
              <a:t>execution time</a:t>
            </a:r>
            <a:r>
              <a:rPr lang="en-GB" sz="1400">
                <a:solidFill>
                  <a:srgbClr val="000000"/>
                </a:solidFill>
                <a:latin typeface="Arial" panose="020B0604020202020204"/>
                <a:ea typeface="Arial" panose="020B0604020202020204"/>
                <a:cs typeface="Arial" panose="020B0604020202020204"/>
                <a:sym typeface="Arial" panose="020B0604020202020204"/>
              </a:rPr>
              <a:t>, and </a:t>
            </a:r>
            <a:r>
              <a:rPr lang="en-GB" sz="1400" b="1">
                <a:solidFill>
                  <a:srgbClr val="000000"/>
                </a:solidFill>
                <a:latin typeface="Arial" panose="020B0604020202020204"/>
                <a:ea typeface="Arial" panose="020B0604020202020204"/>
                <a:cs typeface="Arial" panose="020B0604020202020204"/>
                <a:sym typeface="Arial" panose="020B0604020202020204"/>
              </a:rPr>
              <a:t>priority</a:t>
            </a:r>
            <a:r>
              <a:rPr lang="en-GB" sz="1400">
                <a:solidFill>
                  <a:srgbClr val="000000"/>
                </a:solidFill>
                <a:latin typeface="Arial" panose="020B0604020202020204"/>
                <a:ea typeface="Arial" panose="020B0604020202020204"/>
                <a:cs typeface="Arial" panose="020B0604020202020204"/>
                <a:sym typeface="Arial" panose="020B0604020202020204"/>
              </a:rPr>
              <a:t>. The system should ensure that jobs with higher priority are executed before lower-priority jobs, and it should support dynamic job insertion. The project aims to optimize task scheduling, ensuring efficient use of system resources, and providing minimal waiting time for high-priority tasks.</a:t>
            </a:r>
            <a:endParaRPr sz="14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sz="14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400" b="1">
                <a:solidFill>
                  <a:srgbClr val="000000"/>
                </a:solidFill>
                <a:latin typeface="Arial" panose="020B0604020202020204"/>
                <a:ea typeface="Arial" panose="020B0604020202020204"/>
                <a:cs typeface="Arial" panose="020B0604020202020204"/>
                <a:sym typeface="Arial" panose="020B0604020202020204"/>
              </a:rPr>
              <a:t>Key Requirements:</a:t>
            </a:r>
            <a:endParaRPr sz="1400" b="1">
              <a:solidFill>
                <a:srgbClr val="000000"/>
              </a:solidFill>
              <a:latin typeface="Arial" panose="020B0604020202020204"/>
              <a:ea typeface="Arial" panose="020B0604020202020204"/>
              <a:cs typeface="Arial" panose="020B0604020202020204"/>
              <a:sym typeface="Arial" panose="020B0604020202020204"/>
            </a:endParaRPr>
          </a:p>
          <a:p>
            <a:pPr marL="457200" lvl="0" indent="-317500" algn="l" rtl="0">
              <a:spcBef>
                <a:spcPts val="1200"/>
              </a:spcBef>
              <a:spcAft>
                <a:spcPts val="0"/>
              </a:spcAft>
              <a:buClr>
                <a:srgbClr val="000000"/>
              </a:buClr>
              <a:buSzPts val="1400"/>
              <a:buFont typeface="Arial" panose="020B0604020202020204"/>
              <a:buAutoNum type="arabicPeriod"/>
            </a:pPr>
            <a:r>
              <a:rPr lang="en-GB" sz="1400">
                <a:solidFill>
                  <a:srgbClr val="000000"/>
                </a:solidFill>
                <a:latin typeface="Arial" panose="020B0604020202020204"/>
                <a:ea typeface="Arial" panose="020B0604020202020204"/>
                <a:cs typeface="Arial" panose="020B0604020202020204"/>
                <a:sym typeface="Arial" panose="020B0604020202020204"/>
              </a:rPr>
              <a:t>Implement a priority queue to manage job scheduling.</a:t>
            </a:r>
            <a:endParaRPr sz="1400">
              <a:solidFill>
                <a:srgbClr val="000000"/>
              </a:solidFill>
              <a:latin typeface="Arial" panose="020B0604020202020204"/>
              <a:ea typeface="Arial" panose="020B0604020202020204"/>
              <a:cs typeface="Arial" panose="020B0604020202020204"/>
              <a:sym typeface="Arial" panose="020B0604020202020204"/>
            </a:endParaRPr>
          </a:p>
          <a:p>
            <a:pPr marL="457200" lvl="0" indent="-317500" algn="l" rtl="0">
              <a:spcBef>
                <a:spcPts val="0"/>
              </a:spcBef>
              <a:spcAft>
                <a:spcPts val="0"/>
              </a:spcAft>
              <a:buClr>
                <a:srgbClr val="000000"/>
              </a:buClr>
              <a:buSzPts val="1400"/>
              <a:buFont typeface="Arial" panose="020B0604020202020204"/>
              <a:buAutoNum type="arabicPeriod"/>
            </a:pPr>
            <a:r>
              <a:rPr lang="en-GB" sz="1400">
                <a:solidFill>
                  <a:srgbClr val="000000"/>
                </a:solidFill>
                <a:latin typeface="Arial" panose="020B0604020202020204"/>
                <a:ea typeface="Arial" panose="020B0604020202020204"/>
                <a:cs typeface="Arial" panose="020B0604020202020204"/>
                <a:sym typeface="Arial" panose="020B0604020202020204"/>
              </a:rPr>
              <a:t>Schedule jobs based on priority, with higher-priority jobs executed first.</a:t>
            </a:r>
            <a:endParaRPr sz="1400">
              <a:solidFill>
                <a:srgbClr val="000000"/>
              </a:solidFill>
              <a:latin typeface="Arial" panose="020B0604020202020204"/>
              <a:ea typeface="Arial" panose="020B0604020202020204"/>
              <a:cs typeface="Arial" panose="020B0604020202020204"/>
              <a:sym typeface="Arial" panose="020B0604020202020204"/>
            </a:endParaRPr>
          </a:p>
          <a:p>
            <a:pPr marL="457200" lvl="0" indent="-317500" algn="l" rtl="0">
              <a:spcBef>
                <a:spcPts val="0"/>
              </a:spcBef>
              <a:spcAft>
                <a:spcPts val="0"/>
              </a:spcAft>
              <a:buClr>
                <a:srgbClr val="000000"/>
              </a:buClr>
              <a:buSzPts val="1400"/>
              <a:buFont typeface="Arial" panose="020B0604020202020204"/>
              <a:buAutoNum type="arabicPeriod"/>
            </a:pPr>
            <a:r>
              <a:rPr lang="en-GB" sz="1400">
                <a:solidFill>
                  <a:srgbClr val="000000"/>
                </a:solidFill>
                <a:latin typeface="Arial" panose="020B0604020202020204"/>
                <a:ea typeface="Arial" panose="020B0604020202020204"/>
                <a:cs typeface="Arial" panose="020B0604020202020204"/>
                <a:sym typeface="Arial" panose="020B0604020202020204"/>
              </a:rPr>
              <a:t>Support dynamic job insertion and efficient handling of multiple jobs.</a:t>
            </a:r>
            <a:endParaRPr sz="1400">
              <a:solidFill>
                <a:srgbClr val="000000"/>
              </a:solidFill>
              <a:latin typeface="Arial" panose="020B0604020202020204"/>
              <a:ea typeface="Arial" panose="020B0604020202020204"/>
              <a:cs typeface="Arial" panose="020B0604020202020204"/>
              <a:sym typeface="Arial" panose="020B0604020202020204"/>
            </a:endParaRPr>
          </a:p>
          <a:p>
            <a:pPr marL="457200" lvl="0" indent="-317500" algn="l" rtl="0">
              <a:spcBef>
                <a:spcPts val="0"/>
              </a:spcBef>
              <a:spcAft>
                <a:spcPts val="0"/>
              </a:spcAft>
              <a:buClr>
                <a:srgbClr val="000000"/>
              </a:buClr>
              <a:buSzPts val="1400"/>
              <a:buFont typeface="Arial" panose="020B0604020202020204"/>
              <a:buAutoNum type="arabicPeriod"/>
            </a:pPr>
            <a:r>
              <a:rPr lang="en-GB" sz="1400">
                <a:solidFill>
                  <a:srgbClr val="000000"/>
                </a:solidFill>
                <a:latin typeface="Arial" panose="020B0604020202020204"/>
                <a:ea typeface="Arial" panose="020B0604020202020204"/>
                <a:cs typeface="Arial" panose="020B0604020202020204"/>
                <a:sym typeface="Arial" panose="020B0604020202020204"/>
              </a:rPr>
              <a:t>Simulate job execution, updating the queue as new jobs arrive.</a:t>
            </a:r>
            <a:endParaRPr sz="14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sz="1100">
              <a:solidFill>
                <a:srgbClr val="000000"/>
              </a:solidFill>
              <a:latin typeface="Arial" panose="020B0604020202020204"/>
              <a:ea typeface="Arial" panose="020B0604020202020204"/>
              <a:cs typeface="Arial" panose="020B0604020202020204"/>
              <a:sym typeface="Arial" panose="020B0604020202020204"/>
            </a:endParaRPr>
          </a:p>
        </p:txBody>
      </p:sp>
      <p:pic>
        <p:nvPicPr>
          <p:cNvPr id="100" name="Google Shape;100;p15"/>
          <p:cNvPicPr preferRelativeResize="0"/>
          <p:nvPr/>
        </p:nvPicPr>
        <p:blipFill rotWithShape="1">
          <a:blip r:embed="rId1"/>
          <a:srcRect/>
          <a:stretch>
            <a:fillRect/>
          </a:stretch>
        </p:blipFill>
        <p:spPr>
          <a:xfrm>
            <a:off x="412975" y="96050"/>
            <a:ext cx="681075" cy="109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GB">
                <a:solidFill>
                  <a:srgbClr val="FFFF00"/>
                </a:solidFill>
              </a:rPr>
              <a:t>Objectives of the project</a:t>
            </a:r>
            <a:endParaRPr>
              <a:solidFill>
                <a:srgbClr val="FFFF00"/>
              </a:solidFill>
            </a:endParaRPr>
          </a:p>
          <a:p>
            <a:pPr marL="0" lvl="0" indent="0" algn="l" rtl="0">
              <a:lnSpc>
                <a:spcPct val="100000"/>
              </a:lnSpc>
              <a:spcBef>
                <a:spcPts val="0"/>
              </a:spcBef>
              <a:spcAft>
                <a:spcPts val="0"/>
              </a:spcAft>
              <a:buSzPts val="2800"/>
              <a:buNone/>
            </a:pPr>
          </a:p>
          <a:p>
            <a:pPr marL="0" lvl="0" indent="0" algn="l" rtl="0">
              <a:lnSpc>
                <a:spcPct val="100000"/>
              </a:lnSpc>
              <a:spcBef>
                <a:spcPts val="0"/>
              </a:spcBef>
              <a:spcAft>
                <a:spcPts val="0"/>
              </a:spcAft>
              <a:buSzPts val="2800"/>
              <a:buNone/>
            </a:pPr>
          </a:p>
        </p:txBody>
      </p:sp>
      <p:sp>
        <p:nvSpPr>
          <p:cNvPr id="106" name="Google Shape;106;p16"/>
          <p:cNvSpPr txBox="1"/>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GB" sz="1500" b="1">
                <a:solidFill>
                  <a:srgbClr val="000000"/>
                </a:solidFill>
                <a:latin typeface="Arial" panose="020B0604020202020204"/>
                <a:ea typeface="Arial" panose="020B0604020202020204"/>
                <a:cs typeface="Arial" panose="020B0604020202020204"/>
                <a:sym typeface="Arial" panose="020B0604020202020204"/>
              </a:rPr>
              <a:t>Objectives :</a:t>
            </a:r>
            <a:endParaRPr sz="1500" b="1">
              <a:solidFill>
                <a:srgbClr val="000000"/>
              </a:solidFill>
              <a:latin typeface="Arial" panose="020B0604020202020204"/>
              <a:ea typeface="Arial" panose="020B0604020202020204"/>
              <a:cs typeface="Arial" panose="020B0604020202020204"/>
              <a:sym typeface="Arial" panose="020B0604020202020204"/>
            </a:endParaRPr>
          </a:p>
          <a:p>
            <a:pPr marL="457200" lvl="0" indent="-323850" algn="l" rtl="0">
              <a:spcBef>
                <a:spcPts val="1200"/>
              </a:spcBef>
              <a:spcAft>
                <a:spcPts val="0"/>
              </a:spcAft>
              <a:buClr>
                <a:srgbClr val="000000"/>
              </a:buClr>
              <a:buSzPts val="1500"/>
              <a:buFont typeface="Arial" panose="020B0604020202020204"/>
              <a:buAutoNum type="arabicPeriod"/>
            </a:pPr>
            <a:r>
              <a:rPr lang="en-GB" sz="1500" b="1">
                <a:solidFill>
                  <a:srgbClr val="000000"/>
                </a:solidFill>
                <a:latin typeface="Arial" panose="020B0604020202020204"/>
                <a:ea typeface="Arial" panose="020B0604020202020204"/>
                <a:cs typeface="Arial" panose="020B0604020202020204"/>
                <a:sym typeface="Arial" panose="020B0604020202020204"/>
              </a:rPr>
              <a:t>Efficient Job Scheduling</a:t>
            </a:r>
            <a:r>
              <a:rPr lang="en-GB" sz="1500">
                <a:solidFill>
                  <a:srgbClr val="000000"/>
                </a:solidFill>
                <a:latin typeface="Arial" panose="020B0604020202020204"/>
                <a:ea typeface="Arial" panose="020B0604020202020204"/>
                <a:cs typeface="Arial" panose="020B0604020202020204"/>
                <a:sym typeface="Arial" panose="020B0604020202020204"/>
              </a:rPr>
              <a:t>: Develop a system that prioritizes and schedules jobs based on their urgency and importance using a priority queue, ensuring optimal resource allocation and reduced wait times for high-priority tasks.</a:t>
            </a:r>
            <a:endParaRPr sz="1500">
              <a:solidFill>
                <a:srgbClr val="000000"/>
              </a:solidFill>
              <a:latin typeface="Arial" panose="020B0604020202020204"/>
              <a:ea typeface="Arial" panose="020B0604020202020204"/>
              <a:cs typeface="Arial" panose="020B0604020202020204"/>
              <a:sym typeface="Arial" panose="020B0604020202020204"/>
            </a:endParaRPr>
          </a:p>
          <a:p>
            <a:pPr marL="457200" lvl="0" indent="-323850" algn="l" rtl="0">
              <a:spcBef>
                <a:spcPts val="0"/>
              </a:spcBef>
              <a:spcAft>
                <a:spcPts val="0"/>
              </a:spcAft>
              <a:buClr>
                <a:srgbClr val="000000"/>
              </a:buClr>
              <a:buSzPts val="1500"/>
              <a:buFont typeface="Arial" panose="020B0604020202020204"/>
              <a:buAutoNum type="arabicPeriod"/>
            </a:pPr>
            <a:r>
              <a:rPr lang="en-GB" sz="1500" b="1">
                <a:solidFill>
                  <a:srgbClr val="000000"/>
                </a:solidFill>
                <a:latin typeface="Arial" panose="020B0604020202020204"/>
                <a:ea typeface="Arial" panose="020B0604020202020204"/>
                <a:cs typeface="Arial" panose="020B0604020202020204"/>
                <a:sym typeface="Arial" panose="020B0604020202020204"/>
              </a:rPr>
              <a:t>Dynamic Job Management</a:t>
            </a:r>
            <a:r>
              <a:rPr lang="en-GB" sz="1500">
                <a:solidFill>
                  <a:srgbClr val="000000"/>
                </a:solidFill>
                <a:latin typeface="Arial" panose="020B0604020202020204"/>
                <a:ea typeface="Arial" panose="020B0604020202020204"/>
                <a:cs typeface="Arial" panose="020B0604020202020204"/>
                <a:sym typeface="Arial" panose="020B0604020202020204"/>
              </a:rPr>
              <a:t>: Enable the system to dynamically add, remove, and reorder jobs in real-time, allowing for the seamless handling of multiple tasks with varying priorities.</a:t>
            </a:r>
            <a:endParaRPr sz="1500">
              <a:solidFill>
                <a:srgbClr val="000000"/>
              </a:solidFill>
              <a:latin typeface="Arial" panose="020B0604020202020204"/>
              <a:ea typeface="Arial" panose="020B0604020202020204"/>
              <a:cs typeface="Arial" panose="020B0604020202020204"/>
              <a:sym typeface="Arial" panose="020B0604020202020204"/>
            </a:endParaRPr>
          </a:p>
          <a:p>
            <a:pPr marL="457200" lvl="0" indent="-323850" algn="l" rtl="0">
              <a:spcBef>
                <a:spcPts val="0"/>
              </a:spcBef>
              <a:spcAft>
                <a:spcPts val="0"/>
              </a:spcAft>
              <a:buClr>
                <a:srgbClr val="000000"/>
              </a:buClr>
              <a:buSzPts val="1500"/>
              <a:buFont typeface="Arial" panose="020B0604020202020204"/>
              <a:buAutoNum type="arabicPeriod"/>
            </a:pPr>
            <a:r>
              <a:rPr lang="en-GB" sz="1500" b="1">
                <a:solidFill>
                  <a:srgbClr val="000000"/>
                </a:solidFill>
                <a:latin typeface="Arial" panose="020B0604020202020204"/>
                <a:ea typeface="Arial" panose="020B0604020202020204"/>
                <a:cs typeface="Arial" panose="020B0604020202020204"/>
                <a:sym typeface="Arial" panose="020B0604020202020204"/>
              </a:rPr>
              <a:t>Simulation and Optimization</a:t>
            </a:r>
            <a:r>
              <a:rPr lang="en-GB" sz="1500">
                <a:solidFill>
                  <a:srgbClr val="000000"/>
                </a:solidFill>
                <a:latin typeface="Arial" panose="020B0604020202020204"/>
                <a:ea typeface="Arial" panose="020B0604020202020204"/>
                <a:cs typeface="Arial" panose="020B0604020202020204"/>
                <a:sym typeface="Arial" panose="020B0604020202020204"/>
              </a:rPr>
              <a:t>: Simulate job execution and evaluate the performance of the scheduling algorithm in terms of job completion time, CPU utilization, and overall system efficiency, providing insights into the effectiveness of priority-based scheduling strategies.</a:t>
            </a:r>
            <a:endParaRPr sz="1500">
              <a:solidFill>
                <a:srgbClr val="000000"/>
              </a:solidFill>
              <a:latin typeface="Arial" panose="020B0604020202020204"/>
              <a:ea typeface="Arial" panose="020B0604020202020204"/>
              <a:cs typeface="Arial" panose="020B0604020202020204"/>
              <a:sym typeface="Arial" panose="020B0604020202020204"/>
            </a:endParaRPr>
          </a:p>
        </p:txBody>
      </p:sp>
      <p:sp>
        <p:nvSpPr>
          <p:cNvPr id="107" name="Google Shape;107;p16"/>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pic>
        <p:nvPicPr>
          <p:cNvPr id="108" name="Google Shape;108;p16"/>
          <p:cNvPicPr preferRelativeResize="0"/>
          <p:nvPr/>
        </p:nvPicPr>
        <p:blipFill rotWithShape="1">
          <a:blip r:embed="rId1"/>
          <a:srcRect/>
          <a:stretch>
            <a:fillRect/>
          </a:stretch>
        </p:blipFill>
        <p:spPr>
          <a:xfrm>
            <a:off x="412975" y="96050"/>
            <a:ext cx="681075" cy="1099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25" y="222650"/>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GB">
                <a:solidFill>
                  <a:srgbClr val="FFFF00"/>
                </a:solidFill>
              </a:rPr>
              <a:t>    Requirements of the system (Hardware, software)</a:t>
            </a:r>
            <a:endParaRPr>
              <a:solidFill>
                <a:srgbClr val="FFFF00"/>
              </a:solidFill>
            </a:endParaRPr>
          </a:p>
          <a:p>
            <a:pPr marL="0" lvl="0" indent="0" algn="ctr" rtl="0">
              <a:lnSpc>
                <a:spcPct val="100000"/>
              </a:lnSpc>
              <a:spcBef>
                <a:spcPts val="0"/>
              </a:spcBef>
              <a:spcAft>
                <a:spcPts val="0"/>
              </a:spcAft>
              <a:buSzPts val="2800"/>
              <a:buNone/>
            </a:pPr>
            <a:endParaRPr>
              <a:solidFill>
                <a:srgbClr val="FFFF00"/>
              </a:solidFill>
            </a:endParaRPr>
          </a:p>
        </p:txBody>
      </p:sp>
      <p:sp>
        <p:nvSpPr>
          <p:cNvPr id="114" name="Google Shape;114;p17"/>
          <p:cNvSpPr txBox="1"/>
          <p:nvPr/>
        </p:nvSpPr>
        <p:spPr>
          <a:xfrm>
            <a:off x="230050" y="1304825"/>
            <a:ext cx="8397600" cy="383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1200" b="1"/>
              <a:t>Hardware Requirements:</a:t>
            </a:r>
            <a:endParaRPr sz="1200" b="1"/>
          </a:p>
          <a:p>
            <a:pPr marL="457200" lvl="0" indent="-304800" algn="l" rtl="0">
              <a:lnSpc>
                <a:spcPct val="115000"/>
              </a:lnSpc>
              <a:spcBef>
                <a:spcPts val="1200"/>
              </a:spcBef>
              <a:spcAft>
                <a:spcPts val="0"/>
              </a:spcAft>
              <a:buSzPts val="1200"/>
              <a:buChar char="●"/>
            </a:pPr>
            <a:r>
              <a:rPr lang="en-GB" sz="1200" b="1"/>
              <a:t>Processor</a:t>
            </a:r>
            <a:r>
              <a:rPr lang="en-GB" sz="1200"/>
              <a:t>: Intel i3 or higher</a:t>
            </a:r>
            <a:endParaRPr sz="1200"/>
          </a:p>
          <a:p>
            <a:pPr marL="457200" lvl="0" indent="-304800" algn="l" rtl="0">
              <a:lnSpc>
                <a:spcPct val="115000"/>
              </a:lnSpc>
              <a:spcBef>
                <a:spcPts val="0"/>
              </a:spcBef>
              <a:spcAft>
                <a:spcPts val="0"/>
              </a:spcAft>
              <a:buSzPts val="1200"/>
              <a:buChar char="●"/>
            </a:pPr>
            <a:r>
              <a:rPr lang="en-GB" sz="1200" b="1"/>
              <a:t>RAM</a:t>
            </a:r>
            <a:r>
              <a:rPr lang="en-GB" sz="1200"/>
              <a:t>: 4GB (8GB recommended)</a:t>
            </a:r>
            <a:endParaRPr sz="1200"/>
          </a:p>
          <a:p>
            <a:pPr marL="457200" lvl="0" indent="-304800" algn="l" rtl="0">
              <a:lnSpc>
                <a:spcPct val="115000"/>
              </a:lnSpc>
              <a:spcBef>
                <a:spcPts val="0"/>
              </a:spcBef>
              <a:spcAft>
                <a:spcPts val="0"/>
              </a:spcAft>
              <a:buSzPts val="1200"/>
              <a:buChar char="●"/>
            </a:pPr>
            <a:r>
              <a:rPr lang="en-GB" sz="1200" b="1"/>
              <a:t>Storage</a:t>
            </a:r>
            <a:r>
              <a:rPr lang="en-GB" sz="1200"/>
              <a:t>: 100MB for project files</a:t>
            </a:r>
            <a:endParaRPr sz="1200"/>
          </a:p>
          <a:p>
            <a:pPr marL="457200" lvl="0" indent="-304800" algn="l" rtl="0">
              <a:lnSpc>
                <a:spcPct val="115000"/>
              </a:lnSpc>
              <a:spcBef>
                <a:spcPts val="0"/>
              </a:spcBef>
              <a:spcAft>
                <a:spcPts val="0"/>
              </a:spcAft>
              <a:buSzPts val="1200"/>
              <a:buChar char="●"/>
            </a:pPr>
            <a:r>
              <a:rPr lang="en-GB" sz="1200" b="1"/>
              <a:t>Display</a:t>
            </a:r>
            <a:r>
              <a:rPr lang="en-GB" sz="1200"/>
              <a:t>: 1366x768 or higher</a:t>
            </a:r>
            <a:endParaRPr sz="1200"/>
          </a:p>
          <a:p>
            <a:pPr marL="457200" lvl="0" indent="-304800" algn="l" rtl="0">
              <a:lnSpc>
                <a:spcPct val="115000"/>
              </a:lnSpc>
              <a:spcBef>
                <a:spcPts val="0"/>
              </a:spcBef>
              <a:spcAft>
                <a:spcPts val="0"/>
              </a:spcAft>
              <a:buSzPts val="1200"/>
              <a:buChar char="●"/>
            </a:pPr>
            <a:r>
              <a:rPr lang="en-GB" sz="1200" b="1"/>
              <a:t>Network</a:t>
            </a:r>
            <a:r>
              <a:rPr lang="en-GB" sz="1200"/>
              <a:t>: Internet (optional for collaboration)</a:t>
            </a:r>
            <a:endParaRPr sz="1200"/>
          </a:p>
          <a:p>
            <a:pPr marL="0" lvl="0" indent="0" algn="l" rtl="0">
              <a:lnSpc>
                <a:spcPct val="115000"/>
              </a:lnSpc>
              <a:spcBef>
                <a:spcPts val="1200"/>
              </a:spcBef>
              <a:spcAft>
                <a:spcPts val="0"/>
              </a:spcAft>
              <a:buNone/>
            </a:pPr>
            <a:r>
              <a:rPr lang="en-GB" sz="1200" b="1"/>
              <a:t>Software Requirements:</a:t>
            </a:r>
            <a:endParaRPr sz="1200" b="1"/>
          </a:p>
          <a:p>
            <a:pPr marL="457200" lvl="0" indent="-304800" algn="l" rtl="0">
              <a:lnSpc>
                <a:spcPct val="115000"/>
              </a:lnSpc>
              <a:spcBef>
                <a:spcPts val="1200"/>
              </a:spcBef>
              <a:spcAft>
                <a:spcPts val="0"/>
              </a:spcAft>
              <a:buSzPts val="1200"/>
              <a:buChar char="●"/>
            </a:pPr>
            <a:r>
              <a:rPr lang="en-GB" sz="1200" b="1"/>
              <a:t>OS</a:t>
            </a:r>
            <a:r>
              <a:rPr lang="en-GB" sz="1200"/>
              <a:t>: Windows 10+</a:t>
            </a:r>
            <a:endParaRPr sz="1200"/>
          </a:p>
          <a:p>
            <a:pPr marL="457200" lvl="0" indent="-304800" algn="l" rtl="0">
              <a:lnSpc>
                <a:spcPct val="115000"/>
              </a:lnSpc>
              <a:spcBef>
                <a:spcPts val="0"/>
              </a:spcBef>
              <a:spcAft>
                <a:spcPts val="0"/>
              </a:spcAft>
              <a:buSzPts val="1200"/>
              <a:buChar char="●"/>
            </a:pPr>
            <a:r>
              <a:rPr lang="en-GB" sz="1200" b="1"/>
              <a:t>Programming Language</a:t>
            </a:r>
            <a:r>
              <a:rPr lang="en-GB" sz="1200"/>
              <a:t>: </a:t>
            </a:r>
            <a:r>
              <a:rPr lang="en-IN" altLang="en-GB" sz="1200"/>
              <a:t>C Programming</a:t>
            </a:r>
            <a:endParaRPr sz="1200"/>
          </a:p>
          <a:p>
            <a:pPr marL="457200" lvl="0" indent="-304800" algn="l" rtl="0">
              <a:lnSpc>
                <a:spcPct val="115000"/>
              </a:lnSpc>
              <a:spcBef>
                <a:spcPts val="0"/>
              </a:spcBef>
              <a:spcAft>
                <a:spcPts val="0"/>
              </a:spcAft>
              <a:buSzPts val="1200"/>
              <a:buChar char="●"/>
            </a:pPr>
            <a:r>
              <a:rPr lang="en-GB" sz="1200" b="1"/>
              <a:t>IDE</a:t>
            </a:r>
            <a:r>
              <a:rPr lang="en-GB" sz="1200"/>
              <a:t>:  VS Code.</a:t>
            </a:r>
            <a:endParaRPr sz="1200"/>
          </a:p>
          <a:p>
            <a:pPr marL="457200" lvl="0" indent="-304800" algn="l" rtl="0">
              <a:lnSpc>
                <a:spcPct val="115000"/>
              </a:lnSpc>
              <a:spcBef>
                <a:spcPts val="0"/>
              </a:spcBef>
              <a:spcAft>
                <a:spcPts val="0"/>
              </a:spcAft>
              <a:buSzPts val="1200"/>
              <a:buChar char="●"/>
            </a:pPr>
            <a:r>
              <a:rPr lang="en-GB" sz="1200" b="1"/>
              <a:t>Compiler</a:t>
            </a:r>
            <a:r>
              <a:rPr lang="en-GB" sz="1200"/>
              <a:t>: g++/gcc for C</a:t>
            </a:r>
            <a:endParaRPr sz="1200"/>
          </a:p>
          <a:p>
            <a:pPr marL="457200" lvl="0" indent="-304800" algn="l" rtl="0">
              <a:lnSpc>
                <a:spcPct val="115000"/>
              </a:lnSpc>
              <a:spcBef>
                <a:spcPts val="0"/>
              </a:spcBef>
              <a:spcAft>
                <a:spcPts val="0"/>
              </a:spcAft>
              <a:buSzPts val="1200"/>
              <a:buChar char="●"/>
            </a:pPr>
            <a:r>
              <a:rPr lang="en-GB" sz="1200" b="1"/>
              <a:t>Version Control</a:t>
            </a:r>
            <a:r>
              <a:rPr lang="en-GB" sz="1200"/>
              <a:t>: Git (GitHub, GitLab)</a:t>
            </a:r>
            <a:endParaRPr sz="1200"/>
          </a:p>
          <a:p>
            <a:pPr marL="0" lvl="0" indent="0" algn="l" rtl="0">
              <a:lnSpc>
                <a:spcPct val="115000"/>
              </a:lnSpc>
              <a:spcBef>
                <a:spcPts val="1200"/>
              </a:spcBef>
              <a:spcAft>
                <a:spcPts val="0"/>
              </a:spcAft>
              <a:buNone/>
            </a:pPr>
            <a:endParaRPr sz="1200"/>
          </a:p>
          <a:p>
            <a:pPr marL="0" marR="0" lvl="0" indent="0" algn="l" rtl="0">
              <a:lnSpc>
                <a:spcPct val="100000"/>
              </a:lnSpc>
              <a:spcBef>
                <a:spcPts val="1200"/>
              </a:spcBef>
              <a:spcAft>
                <a:spcPts val="0"/>
              </a:spcAft>
              <a:buClr>
                <a:srgbClr val="000000"/>
              </a:buClr>
              <a:buSzPts val="2800"/>
              <a:buFont typeface="Arial" panose="020B0604020202020204"/>
              <a:buNone/>
            </a:pPr>
            <a:endParaRPr sz="2800" b="1">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chemeClr val="lt1"/>
                </a:solidFill>
                <a:latin typeface="Merriweather" panose="00000500000000000000"/>
                <a:ea typeface="Merriweather" panose="00000500000000000000"/>
                <a:cs typeface="Merriweather" panose="00000500000000000000"/>
                <a:sym typeface="Merriweather" panose="00000500000000000000"/>
              </a:rPr>
              <a:t>lem Statement</a:t>
            </a:r>
            <a:endParaRPr sz="2800" b="0" i="0" u="none" strike="noStrike" cap="none">
              <a:solidFill>
                <a:schemeClr val="lt1"/>
              </a:solidFill>
              <a:latin typeface="Merriweather" panose="00000500000000000000"/>
              <a:ea typeface="Merriweather" panose="00000500000000000000"/>
              <a:cs typeface="Merriweather" panose="00000500000000000000"/>
              <a:sym typeface="Merriweather" panose="00000500000000000000"/>
            </a:endParaRPr>
          </a:p>
          <a:p>
            <a:pPr marL="0" marR="0" lvl="0" indent="0" algn="l"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chemeClr val="lt1"/>
                </a:solidFill>
                <a:latin typeface="Merriweather" panose="00000500000000000000"/>
                <a:ea typeface="Merriweather" panose="00000500000000000000"/>
                <a:cs typeface="Merriweather" panose="00000500000000000000"/>
                <a:sym typeface="Merriweather" panose="00000500000000000000"/>
              </a:rPr>
              <a:t>Problem Statement</a:t>
            </a:r>
            <a:endParaRPr sz="2800" b="0" i="0" u="none" strike="noStrike" cap="none">
              <a:solidFill>
                <a:schemeClr val="lt1"/>
              </a:solidFill>
              <a:latin typeface="Merriweather" panose="00000500000000000000"/>
              <a:ea typeface="Merriweather" panose="00000500000000000000"/>
              <a:cs typeface="Merriweather" panose="00000500000000000000"/>
              <a:sym typeface="Merriweather" panose="00000500000000000000"/>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pic>
        <p:nvPicPr>
          <p:cNvPr id="115" name="Google Shape;115;p17"/>
          <p:cNvPicPr preferRelativeResize="0"/>
          <p:nvPr/>
        </p:nvPicPr>
        <p:blipFill rotWithShape="1">
          <a:blip r:embed="rId1"/>
          <a:srcRect/>
          <a:stretch>
            <a:fillRect/>
          </a:stretch>
        </p:blipFill>
        <p:spPr>
          <a:xfrm>
            <a:off x="412975" y="96050"/>
            <a:ext cx="681075" cy="109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GB">
                <a:solidFill>
                  <a:srgbClr val="FFFF00"/>
                </a:solidFill>
              </a:rPr>
              <a:t>ER diagram of the proposed system</a:t>
            </a:r>
            <a:endParaRPr>
              <a:solidFill>
                <a:srgbClr val="FFFF00"/>
              </a:solidFill>
            </a:endParaRPr>
          </a:p>
        </p:txBody>
      </p:sp>
      <p:sp>
        <p:nvSpPr>
          <p:cNvPr id="121" name="Google Shape;121;p18"/>
          <p:cNvSpPr txBox="1"/>
          <p:nvPr/>
        </p:nvSpPr>
        <p:spPr>
          <a:xfrm>
            <a:off x="405075" y="1773650"/>
            <a:ext cx="8427300" cy="311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pic>
        <p:nvPicPr>
          <p:cNvPr id="122" name="Google Shape;122;p18"/>
          <p:cNvPicPr preferRelativeResize="0"/>
          <p:nvPr/>
        </p:nvPicPr>
        <p:blipFill rotWithShape="1">
          <a:blip r:embed="rId1"/>
          <a:srcRect/>
          <a:stretch>
            <a:fillRect/>
          </a:stretch>
        </p:blipFill>
        <p:spPr>
          <a:xfrm>
            <a:off x="412975" y="96050"/>
            <a:ext cx="681075" cy="109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solidFill>
                  <a:srgbClr val="FFFF00"/>
                </a:solidFill>
              </a:rPr>
              <a:t>Front End</a:t>
            </a:r>
            <a:endParaRPr>
              <a:solidFill>
                <a:srgbClr val="FFFF00"/>
              </a:solidFill>
            </a:endParaRPr>
          </a:p>
        </p:txBody>
      </p:sp>
      <p:pic>
        <p:nvPicPr>
          <p:cNvPr id="128" name="Google Shape;128;p19"/>
          <p:cNvPicPr preferRelativeResize="0"/>
          <p:nvPr/>
        </p:nvPicPr>
        <p:blipFill rotWithShape="1">
          <a:blip r:embed="rId1"/>
          <a:srcRect/>
          <a:stretch>
            <a:fillRect/>
          </a:stretch>
        </p:blipFill>
        <p:spPr>
          <a:xfrm>
            <a:off x="412975" y="96050"/>
            <a:ext cx="681075" cy="1099625"/>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4281</Words>
  <Application>WPS Presentation</Application>
  <PresentationFormat/>
  <Paragraphs>116</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Arial</vt:lpstr>
      <vt:lpstr>Merriweather</vt:lpstr>
      <vt:lpstr>Roboto</vt:lpstr>
      <vt:lpstr>Times New Roman</vt:lpstr>
      <vt:lpstr>Microsoft YaHei</vt:lpstr>
      <vt:lpstr>Arial Unicode MS</vt:lpstr>
      <vt:lpstr>Paradigm</vt:lpstr>
      <vt:lpstr>PowerPoint 演示文稿</vt:lpstr>
      <vt:lpstr>PowerPoint 演示文稿</vt:lpstr>
      <vt:lpstr>Content</vt:lpstr>
      <vt:lpstr>Introduction to Project</vt:lpstr>
      <vt:lpstr>Problem Statement</vt:lpstr>
      <vt:lpstr>Objectives of the project</vt:lpstr>
      <vt:lpstr>    Requirements of the system (Hardware, software)</vt:lpstr>
      <vt:lpstr>ER diagram of the proposed system</vt:lpstr>
      <vt:lpstr>Front End</vt:lpstr>
      <vt:lpstr>Implementation</vt:lpstr>
      <vt:lpstr>Gantt Chart</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VANSHIKA WADHWANI</cp:lastModifiedBy>
  <cp:revision>1</cp:revision>
  <dcterms:created xsi:type="dcterms:W3CDTF">2024-10-11T04:51:46Z</dcterms:created>
  <dcterms:modified xsi:type="dcterms:W3CDTF">2024-10-11T04:51:46Z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74B66B59ABB64D49BF9DC2F418E01CC6_12</vt:lpwstr>
  </property>
  <property fmtid="{D5CDD505-2E9C-101B-9397-08002B2CF9AE}" pid="3" name="KSOProductBuildVer">
    <vt:lpwstr>1033-12.2.0.18283</vt:lpwstr>
  </property>
</Properties>
</file>