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Roboto Mono"/>
      <p:regular r:id="rId31"/>
      <p:bold r:id="rId32"/>
      <p:italic r:id="rId33"/>
      <p:boldItalic r:id="rId34"/>
    </p:embeddedFon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RobotoMono-italic.fntdata"/><Relationship Id="rId10" Type="http://schemas.openxmlformats.org/officeDocument/2006/relationships/slide" Target="slides/slide5.xml"/><Relationship Id="rId32" Type="http://schemas.openxmlformats.org/officeDocument/2006/relationships/font" Target="fonts/RobotoMono-bold.fntdata"/><Relationship Id="rId13" Type="http://schemas.openxmlformats.org/officeDocument/2006/relationships/slide" Target="slides/slide8.xml"/><Relationship Id="rId35" Type="http://schemas.openxmlformats.org/officeDocument/2006/relationships/font" Target="fonts/Merriweather-regular.fntdata"/><Relationship Id="rId12" Type="http://schemas.openxmlformats.org/officeDocument/2006/relationships/slide" Target="slides/slide7.xml"/><Relationship Id="rId34" Type="http://schemas.openxmlformats.org/officeDocument/2006/relationships/font" Target="fonts/RobotoMono-boldItalic.fntdata"/><Relationship Id="rId15" Type="http://schemas.openxmlformats.org/officeDocument/2006/relationships/slide" Target="slides/slide10.xml"/><Relationship Id="rId37" Type="http://schemas.openxmlformats.org/officeDocument/2006/relationships/font" Target="fonts/Merriweather-italic.fntdata"/><Relationship Id="rId14" Type="http://schemas.openxmlformats.org/officeDocument/2006/relationships/slide" Target="slides/slide9.xml"/><Relationship Id="rId36" Type="http://schemas.openxmlformats.org/officeDocument/2006/relationships/font" Target="fonts/Merriweather-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erriweather-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max flow algorithm in the visualization is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0a697d756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0a697d756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a697d756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a697d756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a535e1d1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0a535e1d1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0a535e1d1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0a535e1d1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0a535e1d1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0a535e1d1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0a535e1d1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0a535e1d1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0a697d756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0a697d756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0a697d756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0a697d756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ff696de3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ff696de3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a697d756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0a697d756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a697d756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a697d756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14" name="Shape 14"/>
        <p:cNvGrpSpPr/>
        <p:nvPr/>
      </p:nvGrpSpPr>
      <p:grpSpPr>
        <a:xfrm>
          <a:off x="0" y="0"/>
          <a:ext cx="0" cy="0"/>
          <a:chOff x="0" y="0"/>
          <a:chExt cx="0" cy="0"/>
        </a:xfrm>
      </p:grpSpPr>
      <p:sp>
        <p:nvSpPr>
          <p:cNvPr id="15" name="Google Shape;15;p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3"/>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8" name="Google Shape;18;p3"/>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20" name="Shape 20"/>
        <p:cNvGrpSpPr/>
        <p:nvPr/>
      </p:nvGrpSpPr>
      <p:grpSpPr>
        <a:xfrm>
          <a:off x="0" y="0"/>
          <a:ext cx="0" cy="0"/>
          <a:chOff x="0" y="0"/>
          <a:chExt cx="0" cy="0"/>
        </a:xfrm>
      </p:grpSpPr>
      <p:sp>
        <p:nvSpPr>
          <p:cNvPr id="21" name="Google Shape;21;p4"/>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3" name="Google Shape;2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bg>
      <p:bgPr>
        <a:solidFill>
          <a:schemeClr val="accent3"/>
        </a:solidFill>
      </p:bgPr>
    </p:bg>
    <p:spTree>
      <p:nvGrpSpPr>
        <p:cNvPr id="26" name="Shape 26"/>
        <p:cNvGrpSpPr/>
        <p:nvPr/>
      </p:nvGrpSpPr>
      <p:grpSpPr>
        <a:xfrm>
          <a:off x="0" y="0"/>
          <a:ext cx="0" cy="0"/>
          <a:chOff x="0" y="0"/>
          <a:chExt cx="0" cy="0"/>
        </a:xfrm>
      </p:grpSpPr>
      <p:sp>
        <p:nvSpPr>
          <p:cNvPr id="27" name="Google Shape;27;p6"/>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8" name="Google Shape;28;p6"/>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9" name="Google Shape;29;p6"/>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30" name="Google Shape;3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31" name="Shape 31"/>
        <p:cNvGrpSpPr/>
        <p:nvPr/>
      </p:nvGrpSpPr>
      <p:grpSpPr>
        <a:xfrm>
          <a:off x="0" y="0"/>
          <a:ext cx="0" cy="0"/>
          <a:chOff x="0" y="0"/>
          <a:chExt cx="0" cy="0"/>
        </a:xfrm>
      </p:grpSpPr>
      <p:sp>
        <p:nvSpPr>
          <p:cNvPr id="32" name="Google Shape;32;p7"/>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7"/>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34" name="Google Shape;34;p7"/>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5" name="Google Shape;35;p7"/>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6" name="Google Shape;36;p7"/>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7" name="Google Shape;3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38" name="Shape 38"/>
        <p:cNvGrpSpPr/>
        <p:nvPr/>
      </p:nvGrpSpPr>
      <p:grpSpPr>
        <a:xfrm>
          <a:off x="0" y="0"/>
          <a:ext cx="0" cy="0"/>
          <a:chOff x="0" y="0"/>
          <a:chExt cx="0" cy="0"/>
        </a:xfrm>
      </p:grpSpPr>
      <p:sp>
        <p:nvSpPr>
          <p:cNvPr id="39" name="Google Shape;39;p8"/>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8"/>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1" name="Google Shape;41;p8"/>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2" name="Google Shape;42;p8"/>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3" name="Google Shape;4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44" name="Shape 44"/>
        <p:cNvGrpSpPr/>
        <p:nvPr/>
      </p:nvGrpSpPr>
      <p:grpSpPr>
        <a:xfrm>
          <a:off x="0" y="0"/>
          <a:ext cx="0" cy="0"/>
          <a:chOff x="0" y="0"/>
          <a:chExt cx="0" cy="0"/>
        </a:xfrm>
      </p:grpSpPr>
      <p:sp>
        <p:nvSpPr>
          <p:cNvPr id="45" name="Google Shape;45;p9"/>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9"/>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47" name="Google Shape;4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bg>
      <p:bgPr>
        <a:solidFill>
          <a:schemeClr val="dk1"/>
        </a:solidFill>
      </p:bgPr>
    </p:bg>
    <p:spTree>
      <p:nvGrpSpPr>
        <p:cNvPr id="48" name="Shape 48"/>
        <p:cNvGrpSpPr/>
        <p:nvPr/>
      </p:nvGrpSpPr>
      <p:grpSpPr>
        <a:xfrm>
          <a:off x="0" y="0"/>
          <a:ext cx="0" cy="0"/>
          <a:chOff x="0" y="0"/>
          <a:chExt cx="0" cy="0"/>
        </a:xfrm>
      </p:grpSpPr>
      <p:sp>
        <p:nvSpPr>
          <p:cNvPr id="49" name="Google Shape;49;p10"/>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0" name="Google Shape;50;p10"/>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51" name="Google Shape;5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1600"/>
              </a:spcBef>
              <a:spcAft>
                <a:spcPts val="160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github.com/vanshika3105/rep31/blob/8e7299c455afa54eb89b36f0dfd6a06fd4e6b679/jobschedulingfinal.c"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1"/>
          <p:cNvPicPr preferRelativeResize="0"/>
          <p:nvPr/>
        </p:nvPicPr>
        <p:blipFill rotWithShape="1">
          <a:blip r:embed="rId3">
            <a:alphaModFix/>
          </a:blip>
          <a:srcRect b="0" l="0" r="0" t="0"/>
          <a:stretch/>
        </p:blipFill>
        <p:spPr>
          <a:xfrm>
            <a:off x="313525" y="410250"/>
            <a:ext cx="718975" cy="1160800"/>
          </a:xfrm>
          <a:prstGeom prst="rect">
            <a:avLst/>
          </a:prstGeom>
          <a:noFill/>
          <a:ln>
            <a:noFill/>
          </a:ln>
        </p:spPr>
      </p:pic>
      <p:sp>
        <p:nvSpPr>
          <p:cNvPr id="57" name="Google Shape;57;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58" name="Google Shape;58;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59" name="Google Shape;59;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60" name="Google Shape;60;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61" name="Google Shape;61;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62" name="Google Shape;62;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63" name="Google Shape;63;p11"/>
          <p:cNvSpPr txBox="1"/>
          <p:nvPr/>
        </p:nvSpPr>
        <p:spPr>
          <a:xfrm>
            <a:off x="1181725" y="157105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64" name="Google Shape;64;p11"/>
          <p:cNvSpPr txBox="1"/>
          <p:nvPr/>
        </p:nvSpPr>
        <p:spPr>
          <a:xfrm>
            <a:off x="4358125" y="2110400"/>
            <a:ext cx="4467000" cy="853500"/>
          </a:xfrm>
          <a:prstGeom prst="rect">
            <a:avLst/>
          </a:prstGeom>
          <a:no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Roboto"/>
                <a:ea typeface="Roboto"/>
                <a:cs typeface="Roboto"/>
                <a:sym typeface="Roboto"/>
              </a:rPr>
              <a:t>Mentor Name: Mrs</a:t>
            </a:r>
            <a:r>
              <a:rPr lang="en">
                <a:solidFill>
                  <a:schemeClr val="dk1"/>
                </a:solidFill>
                <a:latin typeface="Roboto"/>
                <a:ea typeface="Roboto"/>
                <a:cs typeface="Roboto"/>
                <a:sym typeface="Roboto"/>
              </a:rPr>
              <a:t>. Kajal Jewani</a:t>
            </a:r>
            <a:endParaRPr b="0" i="0" sz="1400" u="none" cap="none" strike="noStrike">
              <a:solidFill>
                <a:schemeClr val="dk1"/>
              </a:solidFill>
              <a:latin typeface="Roboto"/>
              <a:ea typeface="Roboto"/>
              <a:cs typeface="Roboto"/>
              <a:sym typeface="Roboto"/>
            </a:endParaRPr>
          </a:p>
        </p:txBody>
      </p:sp>
      <p:sp>
        <p:nvSpPr>
          <p:cNvPr id="65" name="Google Shape;65;p11"/>
          <p:cNvSpPr txBox="1"/>
          <p:nvPr/>
        </p:nvSpPr>
        <p:spPr>
          <a:xfrm>
            <a:off x="914400" y="1512425"/>
            <a:ext cx="8392200" cy="43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highlight>
                  <a:srgbClr val="FFFFFF"/>
                </a:highlight>
                <a:latin typeface="Roboto"/>
                <a:ea typeface="Roboto"/>
                <a:cs typeface="Roboto"/>
                <a:sym typeface="Roboto"/>
              </a:rPr>
              <a:t>Title: Jo</a:t>
            </a:r>
            <a:r>
              <a:rPr b="1" lang="en" sz="1700">
                <a:highlight>
                  <a:srgbClr val="FFFFFF"/>
                </a:highlight>
                <a:latin typeface="Roboto"/>
                <a:ea typeface="Roboto"/>
                <a:cs typeface="Roboto"/>
                <a:sym typeface="Roboto"/>
              </a:rPr>
              <a:t>b Scheduling Using Priority Queue</a:t>
            </a:r>
            <a:r>
              <a:rPr lang="en" sz="1700">
                <a:highlight>
                  <a:srgbClr val="FFFFFF"/>
                </a:highlight>
                <a:latin typeface="Roboto"/>
                <a:ea typeface="Roboto"/>
                <a:cs typeface="Roboto"/>
                <a:sym typeface="Roboto"/>
              </a:rPr>
              <a:t>    </a:t>
            </a:r>
            <a:endParaRPr b="0" i="0" sz="1700" u="none" cap="none" strike="noStrike">
              <a:solidFill>
                <a:srgbClr val="000000"/>
              </a:solidFill>
              <a:highlight>
                <a:srgbClr val="FFFFFF"/>
              </a:highlight>
              <a:latin typeface="Roboto"/>
              <a:ea typeface="Roboto"/>
              <a:cs typeface="Roboto"/>
              <a:sym typeface="Roboto"/>
            </a:endParaRPr>
          </a:p>
        </p:txBody>
      </p:sp>
      <p:sp>
        <p:nvSpPr>
          <p:cNvPr id="66" name="Google Shape;66;p11"/>
          <p:cNvSpPr txBox="1"/>
          <p:nvPr/>
        </p:nvSpPr>
        <p:spPr>
          <a:xfrm>
            <a:off x="367000" y="2110400"/>
            <a:ext cx="3761400" cy="1262100"/>
          </a:xfrm>
          <a:prstGeom prst="rect">
            <a:avLst/>
          </a:prstGeom>
          <a:noFill/>
          <a:ln cap="flat" cmpd="sng" w="9525">
            <a:solidFill>
              <a:srgbClr val="98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8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80000"/>
                </a:solidFill>
                <a:latin typeface="Arial"/>
                <a:ea typeface="Arial"/>
                <a:cs typeface="Arial"/>
                <a:sym typeface="Arial"/>
              </a:rPr>
              <a:t>Group Members:</a:t>
            </a:r>
            <a:endParaRPr b="0" i="0" sz="1400" u="none" cap="none" strike="noStrike">
              <a:solidFill>
                <a:srgbClr val="98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80000"/>
                </a:solidFill>
                <a:latin typeface="Arial"/>
                <a:ea typeface="Arial"/>
                <a:cs typeface="Arial"/>
                <a:sym typeface="Arial"/>
              </a:rPr>
              <a:t>Member1 :Van</a:t>
            </a:r>
            <a:r>
              <a:rPr lang="en">
                <a:solidFill>
                  <a:srgbClr val="980000"/>
                </a:solidFill>
              </a:rPr>
              <a:t>shika Wadhwani(64)</a:t>
            </a:r>
            <a:endParaRPr b="0" i="0" sz="1400" u="none" cap="none" strike="noStrike">
              <a:solidFill>
                <a:srgbClr val="98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80000"/>
                </a:solidFill>
                <a:latin typeface="Arial"/>
                <a:ea typeface="Arial"/>
                <a:cs typeface="Arial"/>
                <a:sym typeface="Arial"/>
              </a:rPr>
              <a:t>Member2:Tisha Premchandani(50)</a:t>
            </a:r>
            <a:endParaRPr b="0" i="0" sz="1400" u="none" cap="none" strike="noStrike">
              <a:solidFill>
                <a:srgbClr val="98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80000"/>
              </a:solidFill>
              <a:latin typeface="Arial"/>
              <a:ea typeface="Arial"/>
              <a:cs typeface="Arial"/>
              <a:sym typeface="Arial"/>
            </a:endParaRPr>
          </a:p>
        </p:txBody>
      </p:sp>
      <p:sp>
        <p:nvSpPr>
          <p:cNvPr id="67" name="Google Shape;67;p11"/>
          <p:cNvSpPr txBox="1"/>
          <p:nvPr/>
        </p:nvSpPr>
        <p:spPr>
          <a:xfrm>
            <a:off x="1734450" y="185150"/>
            <a:ext cx="6885600" cy="116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Times New Roman"/>
                <a:ea typeface="Times New Roman"/>
                <a:cs typeface="Times New Roman"/>
                <a:sym typeface="Times New Roman"/>
              </a:rPr>
              <a:t>Vivekanand Education Society’s Institute Of Technology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Times New Roman"/>
                <a:ea typeface="Times New Roman"/>
                <a:cs typeface="Times New Roman"/>
                <a:sym typeface="Times New Roman"/>
              </a:rPr>
              <a:t>Department Of Information Technology</a:t>
            </a:r>
            <a:endParaRPr b="0" i="0" sz="2000" u="none" cap="none" strike="noStrike">
              <a:solidFill>
                <a:srgbClr val="000000"/>
              </a:solidFill>
              <a:latin typeface="Times New Roman"/>
              <a:ea typeface="Times New Roman"/>
              <a:cs typeface="Times New Roman"/>
              <a:sym typeface="Times New Roman"/>
            </a:endParaRPr>
          </a:p>
          <a:p>
            <a:pPr indent="457200" lvl="0" marL="1828800" marR="0" rtl="0" algn="l">
              <a:lnSpc>
                <a:spcPct val="100000"/>
              </a:lnSpc>
              <a:spcBef>
                <a:spcPts val="0"/>
              </a:spcBef>
              <a:spcAft>
                <a:spcPts val="0"/>
              </a:spcAft>
              <a:buClr>
                <a:srgbClr val="000000"/>
              </a:buClr>
              <a:buSzPts val="1900"/>
              <a:buFont typeface="Arial"/>
              <a:buNone/>
            </a:pPr>
            <a:r>
              <a:rPr lang="en" sz="1900">
                <a:latin typeface="Times New Roman"/>
                <a:ea typeface="Times New Roman"/>
                <a:cs typeface="Times New Roman"/>
                <a:sym typeface="Times New Roman"/>
              </a:rPr>
              <a:t>DSA mini </a:t>
            </a:r>
            <a:r>
              <a:rPr b="0" i="0" lang="en" sz="1900" u="none" cap="none" strike="noStrike">
                <a:solidFill>
                  <a:srgbClr val="000000"/>
                </a:solidFill>
                <a:latin typeface="Times New Roman"/>
                <a:ea typeface="Times New Roman"/>
                <a:cs typeface="Times New Roman"/>
                <a:sym typeface="Times New Roman"/>
              </a:rPr>
              <a:t>Project </a:t>
            </a:r>
            <a:endParaRPr b="0" i="0" sz="1900" u="none" cap="none" strike="noStrike">
              <a:solidFill>
                <a:srgbClr val="000000"/>
              </a:solidFill>
              <a:latin typeface="Times New Roman"/>
              <a:ea typeface="Times New Roman"/>
              <a:cs typeface="Times New Roman"/>
              <a:sym typeface="Times New Roman"/>
            </a:endParaRPr>
          </a:p>
          <a:p>
            <a:pPr indent="457200" lvl="0" marL="1828800" marR="0" rtl="0" algn="l">
              <a:lnSpc>
                <a:spcPct val="100000"/>
              </a:lnSpc>
              <a:spcBef>
                <a:spcPts val="0"/>
              </a:spcBef>
              <a:spcAft>
                <a:spcPts val="0"/>
              </a:spcAft>
              <a:buClr>
                <a:srgbClr val="000000"/>
              </a:buClr>
              <a:buSzPts val="1900"/>
              <a:buFont typeface="Arial"/>
              <a:buNone/>
            </a:pPr>
            <a:r>
              <a:rPr lang="en" sz="1900">
                <a:latin typeface="Times New Roman"/>
                <a:ea typeface="Times New Roman"/>
                <a:cs typeface="Times New Roman"/>
                <a:sym typeface="Times New Roman"/>
              </a:rPr>
              <a:t>A.Y. 2024-2</a:t>
            </a:r>
            <a:r>
              <a:rPr lang="en" sz="1900">
                <a:latin typeface="Times New Roman"/>
                <a:ea typeface="Times New Roman"/>
                <a:cs typeface="Times New Roman"/>
                <a:sym typeface="Times New Roman"/>
              </a:rPr>
              <a:t>5</a:t>
            </a:r>
            <a:endParaRPr sz="19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i="0" sz="2000" u="none" cap="none" strike="noStrike">
              <a:solidFill>
                <a:srgbClr val="000000"/>
              </a:solidFill>
              <a:latin typeface="Times New Roman"/>
              <a:ea typeface="Times New Roman"/>
              <a:cs typeface="Times New Roman"/>
              <a:sym typeface="Times New Roman"/>
            </a:endParaRPr>
          </a:p>
        </p:txBody>
      </p:sp>
      <p:pic>
        <p:nvPicPr>
          <p:cNvPr id="68" name="Google Shape;68;p11"/>
          <p:cNvPicPr preferRelativeResize="0"/>
          <p:nvPr/>
        </p:nvPicPr>
        <p:blipFill>
          <a:blip r:embed="rId4">
            <a:alphaModFix/>
          </a:blip>
          <a:stretch>
            <a:fillRect/>
          </a:stretch>
        </p:blipFill>
        <p:spPr>
          <a:xfrm>
            <a:off x="6966875" y="3343975"/>
            <a:ext cx="1813572" cy="1200025"/>
          </a:xfrm>
          <a:prstGeom prst="rect">
            <a:avLst/>
          </a:prstGeom>
          <a:noFill/>
          <a:ln>
            <a:noFill/>
          </a:ln>
        </p:spPr>
      </p:pic>
      <p:sp>
        <p:nvSpPr>
          <p:cNvPr id="69" name="Google Shape;69;p11"/>
          <p:cNvSpPr txBox="1"/>
          <p:nvPr/>
        </p:nvSpPr>
        <p:spPr>
          <a:xfrm>
            <a:off x="4911650" y="3728438"/>
            <a:ext cx="3868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Sustainability Goal:</a:t>
            </a:r>
            <a:endParaRPr sz="160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a:solidFill>
                  <a:srgbClr val="FFFF00"/>
                </a:solidFill>
              </a:rPr>
              <a:t>Implementation</a:t>
            </a:r>
            <a:endParaRPr>
              <a:solidFill>
                <a:srgbClr val="FFFF00"/>
              </a:solidFill>
            </a:endParaRPr>
          </a:p>
        </p:txBody>
      </p:sp>
      <p:pic>
        <p:nvPicPr>
          <p:cNvPr id="138" name="Google Shape;138;p20"/>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
        <p:nvSpPr>
          <p:cNvPr id="139" name="Google Shape;139;p20"/>
          <p:cNvSpPr txBox="1"/>
          <p:nvPr/>
        </p:nvSpPr>
        <p:spPr>
          <a:xfrm>
            <a:off x="412975" y="1368750"/>
            <a:ext cx="8419200" cy="3186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AutoNum type="arabicPeriod"/>
            </a:pPr>
            <a:r>
              <a:rPr b="1" lang="en" sz="1500"/>
              <a:t>Input Process Data</a:t>
            </a:r>
            <a:r>
              <a:rPr lang="en" sz="1500"/>
              <a:t>: Collect number of processes and their Arrival Time (AT), Burst Time (BT), and Priority.</a:t>
            </a:r>
            <a:endParaRPr sz="1500"/>
          </a:p>
          <a:p>
            <a:pPr indent="-323850" lvl="0" marL="457200" rtl="0" algn="l">
              <a:spcBef>
                <a:spcPts val="0"/>
              </a:spcBef>
              <a:spcAft>
                <a:spcPts val="0"/>
              </a:spcAft>
              <a:buSzPts val="1500"/>
              <a:buAutoNum type="arabicPeriod"/>
            </a:pPr>
            <a:r>
              <a:rPr b="1" lang="en" sz="1500"/>
              <a:t>Sort by Arrival Time</a:t>
            </a:r>
            <a:r>
              <a:rPr lang="en" sz="1500"/>
              <a:t>: Arrange processes in order of their arrival.</a:t>
            </a:r>
            <a:endParaRPr sz="1500"/>
          </a:p>
          <a:p>
            <a:pPr indent="-323850" lvl="0" marL="457200" rtl="0" algn="l">
              <a:spcBef>
                <a:spcPts val="0"/>
              </a:spcBef>
              <a:spcAft>
                <a:spcPts val="0"/>
              </a:spcAft>
              <a:buSzPts val="1500"/>
              <a:buAutoNum type="arabicPeriod"/>
            </a:pPr>
            <a:r>
              <a:rPr b="1" lang="en" sz="1500"/>
              <a:t>Initialize Variables</a:t>
            </a:r>
            <a:r>
              <a:rPr lang="en" sz="1500"/>
              <a:t>: Set time to 0, track completed processes, and prepare Gantt chart.</a:t>
            </a:r>
            <a:endParaRPr sz="1500"/>
          </a:p>
          <a:p>
            <a:pPr indent="-323850" lvl="0" marL="457200" rtl="0" algn="l">
              <a:spcBef>
                <a:spcPts val="0"/>
              </a:spcBef>
              <a:spcAft>
                <a:spcPts val="0"/>
              </a:spcAft>
              <a:buSzPts val="1500"/>
              <a:buAutoNum type="arabicPeriod"/>
            </a:pPr>
            <a:r>
              <a:rPr b="1" lang="en" sz="1500"/>
              <a:t>Find Highest Priority Process</a:t>
            </a:r>
            <a:r>
              <a:rPr lang="en" sz="1500"/>
              <a:t>: At each time step, select the highest-priority process that has arrived and is not yet completed.</a:t>
            </a:r>
            <a:endParaRPr sz="1500"/>
          </a:p>
          <a:p>
            <a:pPr indent="-323850" lvl="0" marL="457200" rtl="0" algn="l">
              <a:spcBef>
                <a:spcPts val="0"/>
              </a:spcBef>
              <a:spcAft>
                <a:spcPts val="0"/>
              </a:spcAft>
              <a:buSzPts val="1500"/>
              <a:buAutoNum type="arabicPeriod"/>
            </a:pPr>
            <a:r>
              <a:rPr b="1" lang="en" sz="1500"/>
              <a:t>Execute Process</a:t>
            </a:r>
            <a:r>
              <a:rPr lang="en" sz="1500"/>
              <a:t>: Reduce the remaining Burst Time (BT_left) of the selected process by 1 and record in Gantt chart.</a:t>
            </a:r>
            <a:endParaRPr sz="1500"/>
          </a:p>
          <a:p>
            <a:pPr indent="-323850" lvl="0" marL="457200" rtl="0" algn="l">
              <a:spcBef>
                <a:spcPts val="0"/>
              </a:spcBef>
              <a:spcAft>
                <a:spcPts val="0"/>
              </a:spcAft>
              <a:buSzPts val="1500"/>
              <a:buAutoNum type="arabicPeriod"/>
            </a:pPr>
            <a:r>
              <a:rPr b="1" lang="en" sz="1500"/>
              <a:t>Process Completion</a:t>
            </a:r>
            <a:r>
              <a:rPr lang="en" sz="1500"/>
              <a:t>: When BT_left becomes 0, mark the process as completed and calculate its Completion Time (CT).</a:t>
            </a:r>
            <a:endParaRPr sz="1500"/>
          </a:p>
          <a:p>
            <a:pPr indent="-323850" lvl="0" marL="457200" rtl="0" algn="l">
              <a:spcBef>
                <a:spcPts val="0"/>
              </a:spcBef>
              <a:spcAft>
                <a:spcPts val="0"/>
              </a:spcAft>
              <a:buSzPts val="1500"/>
              <a:buAutoNum type="arabicPeriod"/>
            </a:pPr>
            <a:r>
              <a:rPr b="1" lang="en" sz="1500"/>
              <a:t>Calculate Metrics</a:t>
            </a:r>
            <a:r>
              <a:rPr lang="en" sz="1500"/>
              <a:t>: After all processes are completed, calculate Turnaround Time (TAT), Waiting Time (WT), and Response Time (RT).</a:t>
            </a:r>
            <a:endParaRPr sz="1500"/>
          </a:p>
          <a:p>
            <a:pPr indent="-323850" lvl="0" marL="457200" rtl="0" algn="l">
              <a:spcBef>
                <a:spcPts val="0"/>
              </a:spcBef>
              <a:spcAft>
                <a:spcPts val="0"/>
              </a:spcAft>
              <a:buSzPts val="1500"/>
              <a:buAutoNum type="arabicPeriod"/>
            </a:pPr>
            <a:r>
              <a:rPr b="1" lang="en" sz="1500"/>
              <a:t>Display Results</a:t>
            </a:r>
            <a:r>
              <a:rPr lang="en" sz="1500"/>
              <a:t>: Show the Gantt Chart, process metrics, and average TAT, WT, and RT.</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b="1" lang="en">
                <a:solidFill>
                  <a:srgbClr val="FFFF00"/>
                </a:solidFill>
              </a:rPr>
              <a:t>FLOWCHART</a:t>
            </a:r>
            <a:endParaRPr b="1">
              <a:solidFill>
                <a:srgbClr val="FFFF00"/>
              </a:solidFill>
            </a:endParaRPr>
          </a:p>
          <a:p>
            <a:pPr indent="0" lvl="0" marL="0" rtl="0" algn="l">
              <a:lnSpc>
                <a:spcPct val="100000"/>
              </a:lnSpc>
              <a:spcBef>
                <a:spcPts val="0"/>
              </a:spcBef>
              <a:spcAft>
                <a:spcPts val="0"/>
              </a:spcAft>
              <a:buSzPts val="2800"/>
              <a:buNone/>
            </a:pPr>
            <a:r>
              <a:t/>
            </a:r>
            <a:endParaRPr b="1">
              <a:solidFill>
                <a:srgbClr val="FFFF00"/>
              </a:solidFill>
            </a:endParaRPr>
          </a:p>
        </p:txBody>
      </p:sp>
      <p:pic>
        <p:nvPicPr>
          <p:cNvPr id="145" name="Google Shape;145;p21"/>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pic>
        <p:nvPicPr>
          <p:cNvPr id="146" name="Google Shape;146;p21"/>
          <p:cNvPicPr preferRelativeResize="0"/>
          <p:nvPr/>
        </p:nvPicPr>
        <p:blipFill>
          <a:blip r:embed="rId4">
            <a:alphaModFix/>
          </a:blip>
          <a:stretch>
            <a:fillRect/>
          </a:stretch>
        </p:blipFill>
        <p:spPr>
          <a:xfrm>
            <a:off x="152400" y="1348075"/>
            <a:ext cx="8839200" cy="362633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00"/>
                </a:solidFill>
              </a:rPr>
              <a:t>Data structure and Concepts used</a:t>
            </a:r>
            <a:endParaRPr>
              <a:solidFill>
                <a:srgbClr val="FFFF00"/>
              </a:solidFill>
            </a:endParaRPr>
          </a:p>
        </p:txBody>
      </p:sp>
      <p:pic>
        <p:nvPicPr>
          <p:cNvPr id="152" name="Google Shape;152;p22"/>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
        <p:nvSpPr>
          <p:cNvPr id="153" name="Google Shape;153;p22"/>
          <p:cNvSpPr txBox="1"/>
          <p:nvPr/>
        </p:nvSpPr>
        <p:spPr>
          <a:xfrm>
            <a:off x="311725" y="1283225"/>
            <a:ext cx="8787900" cy="365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t>In short, the key </a:t>
            </a:r>
            <a:r>
              <a:rPr b="1" lang="en" sz="1200"/>
              <a:t>data structures</a:t>
            </a:r>
            <a:r>
              <a:rPr lang="en" sz="1200"/>
              <a:t> and </a:t>
            </a:r>
            <a:r>
              <a:rPr b="1" lang="en" sz="1200"/>
              <a:t>concepts</a:t>
            </a:r>
            <a:r>
              <a:rPr lang="en" sz="1200"/>
              <a:t> used in the C program for </a:t>
            </a:r>
            <a:r>
              <a:rPr b="1" lang="en" sz="1200"/>
              <a:t>Priority Preemptive Scheduling</a:t>
            </a:r>
            <a:r>
              <a:rPr lang="en" sz="1200"/>
              <a:t> are:</a:t>
            </a:r>
            <a:endParaRPr sz="1200"/>
          </a:p>
          <a:p>
            <a:pPr indent="0" lvl="0" marL="0" rtl="0" algn="l">
              <a:lnSpc>
                <a:spcPct val="115000"/>
              </a:lnSpc>
              <a:spcBef>
                <a:spcPts val="1400"/>
              </a:spcBef>
              <a:spcAft>
                <a:spcPts val="0"/>
              </a:spcAft>
              <a:buNone/>
            </a:pPr>
            <a:r>
              <a:rPr b="1" lang="en"/>
              <a:t>1. Data Structures</a:t>
            </a:r>
            <a:endParaRPr b="1"/>
          </a:p>
          <a:p>
            <a:pPr indent="-304800" lvl="0" marL="457200" rtl="0" algn="l">
              <a:lnSpc>
                <a:spcPct val="115000"/>
              </a:lnSpc>
              <a:spcBef>
                <a:spcPts val="1200"/>
              </a:spcBef>
              <a:spcAft>
                <a:spcPts val="0"/>
              </a:spcAft>
              <a:buSzPts val="1200"/>
              <a:buChar char="●"/>
            </a:pPr>
            <a:r>
              <a:rPr b="1" lang="en" sz="1200">
                <a:solidFill>
                  <a:srgbClr val="188038"/>
                </a:solidFill>
                <a:latin typeface="Roboto Mono"/>
                <a:ea typeface="Roboto Mono"/>
                <a:cs typeface="Roboto Mono"/>
                <a:sym typeface="Roboto Mono"/>
              </a:rPr>
              <a:t>struct process</a:t>
            </a:r>
            <a:r>
              <a:rPr lang="en" sz="1200"/>
              <a:t>: Represents each process with fields like </a:t>
            </a:r>
            <a:r>
              <a:rPr lang="en" sz="1200">
                <a:solidFill>
                  <a:srgbClr val="188038"/>
                </a:solidFill>
                <a:latin typeface="Roboto Mono"/>
                <a:ea typeface="Roboto Mono"/>
                <a:cs typeface="Roboto Mono"/>
                <a:sym typeface="Roboto Mono"/>
              </a:rPr>
              <a:t>p_no</a:t>
            </a:r>
            <a:r>
              <a:rPr lang="en" sz="1200"/>
              <a:t>, </a:t>
            </a:r>
            <a:r>
              <a:rPr lang="en" sz="1200">
                <a:solidFill>
                  <a:srgbClr val="188038"/>
                </a:solidFill>
                <a:latin typeface="Roboto Mono"/>
                <a:ea typeface="Roboto Mono"/>
                <a:cs typeface="Roboto Mono"/>
                <a:sym typeface="Roboto Mono"/>
              </a:rPr>
              <a:t>AT</a:t>
            </a:r>
            <a:r>
              <a:rPr lang="en" sz="1200"/>
              <a:t> (Arrival Time), </a:t>
            </a:r>
            <a:r>
              <a:rPr lang="en" sz="1200">
                <a:solidFill>
                  <a:srgbClr val="188038"/>
                </a:solidFill>
                <a:latin typeface="Roboto Mono"/>
                <a:ea typeface="Roboto Mono"/>
                <a:cs typeface="Roboto Mono"/>
                <a:sym typeface="Roboto Mono"/>
              </a:rPr>
              <a:t>BT</a:t>
            </a:r>
            <a:r>
              <a:rPr lang="en" sz="1200"/>
              <a:t> (Burst Time), </a:t>
            </a:r>
            <a:r>
              <a:rPr lang="en" sz="1200">
                <a:solidFill>
                  <a:srgbClr val="188038"/>
                </a:solidFill>
                <a:latin typeface="Roboto Mono"/>
                <a:ea typeface="Roboto Mono"/>
                <a:cs typeface="Roboto Mono"/>
                <a:sym typeface="Roboto Mono"/>
              </a:rPr>
              <a:t>priority</a:t>
            </a:r>
            <a:r>
              <a:rPr lang="en" sz="1200"/>
              <a:t>, </a:t>
            </a:r>
            <a:r>
              <a:rPr lang="en" sz="1200">
                <a:solidFill>
                  <a:srgbClr val="188038"/>
                </a:solidFill>
                <a:latin typeface="Roboto Mono"/>
                <a:ea typeface="Roboto Mono"/>
                <a:cs typeface="Roboto Mono"/>
                <a:sym typeface="Roboto Mono"/>
              </a:rPr>
              <a:t>BT_left</a:t>
            </a:r>
            <a:r>
              <a:rPr lang="en" sz="1200"/>
              <a:t> (remaining burst time), and metrics like </a:t>
            </a:r>
            <a:r>
              <a:rPr lang="en" sz="1200">
                <a:solidFill>
                  <a:srgbClr val="188038"/>
                </a:solidFill>
                <a:latin typeface="Roboto Mono"/>
                <a:ea typeface="Roboto Mono"/>
                <a:cs typeface="Roboto Mono"/>
                <a:sym typeface="Roboto Mono"/>
              </a:rPr>
              <a:t>CT</a:t>
            </a:r>
            <a:r>
              <a:rPr lang="en" sz="1200"/>
              <a:t> (Completion Time), </a:t>
            </a:r>
            <a:r>
              <a:rPr lang="en" sz="1200">
                <a:solidFill>
                  <a:srgbClr val="188038"/>
                </a:solidFill>
                <a:latin typeface="Roboto Mono"/>
                <a:ea typeface="Roboto Mono"/>
                <a:cs typeface="Roboto Mono"/>
                <a:sym typeface="Roboto Mono"/>
              </a:rPr>
              <a:t>TAT</a:t>
            </a:r>
            <a:r>
              <a:rPr lang="en" sz="1200"/>
              <a:t> (Turnaround Time), </a:t>
            </a:r>
            <a:r>
              <a:rPr lang="en" sz="1200">
                <a:solidFill>
                  <a:srgbClr val="188038"/>
                </a:solidFill>
                <a:latin typeface="Roboto Mono"/>
                <a:ea typeface="Roboto Mono"/>
                <a:cs typeface="Roboto Mono"/>
                <a:sym typeface="Roboto Mono"/>
              </a:rPr>
              <a:t>WT</a:t>
            </a:r>
            <a:r>
              <a:rPr lang="en" sz="1200"/>
              <a:t> (Waiting Time), and </a:t>
            </a:r>
            <a:r>
              <a:rPr lang="en" sz="1200">
                <a:solidFill>
                  <a:srgbClr val="188038"/>
                </a:solidFill>
                <a:latin typeface="Roboto Mono"/>
                <a:ea typeface="Roboto Mono"/>
                <a:cs typeface="Roboto Mono"/>
                <a:sym typeface="Roboto Mono"/>
              </a:rPr>
              <a:t>RT</a:t>
            </a:r>
            <a:r>
              <a:rPr lang="en" sz="1200"/>
              <a:t> (Response Time).</a:t>
            </a:r>
            <a:endParaRPr sz="1200"/>
          </a:p>
          <a:p>
            <a:pPr indent="-304800" lvl="0" marL="457200" rtl="0" algn="l">
              <a:lnSpc>
                <a:spcPct val="115000"/>
              </a:lnSpc>
              <a:spcBef>
                <a:spcPts val="0"/>
              </a:spcBef>
              <a:spcAft>
                <a:spcPts val="0"/>
              </a:spcAft>
              <a:buSzPts val="1200"/>
              <a:buChar char="●"/>
            </a:pPr>
            <a:r>
              <a:rPr b="1" lang="en" sz="1200"/>
              <a:t>Gantt Chart Array</a:t>
            </a:r>
            <a:r>
              <a:rPr lang="en" sz="1200"/>
              <a:t>: A simple array (</a:t>
            </a:r>
            <a:r>
              <a:rPr lang="en" sz="1200">
                <a:solidFill>
                  <a:srgbClr val="188038"/>
                </a:solidFill>
                <a:latin typeface="Roboto Mono"/>
                <a:ea typeface="Roboto Mono"/>
                <a:cs typeface="Roboto Mono"/>
                <a:sym typeface="Roboto Mono"/>
              </a:rPr>
              <a:t>gantt[MAX]</a:t>
            </a:r>
            <a:r>
              <a:rPr lang="en" sz="1200"/>
              <a:t>) used to track process execution over time, including idle states (</a:t>
            </a:r>
            <a:r>
              <a:rPr lang="en" sz="1200">
                <a:solidFill>
                  <a:srgbClr val="188038"/>
                </a:solidFill>
                <a:latin typeface="Roboto Mono"/>
                <a:ea typeface="Roboto Mono"/>
                <a:cs typeface="Roboto Mono"/>
                <a:sym typeface="Roboto Mono"/>
              </a:rPr>
              <a:t>-1</a:t>
            </a:r>
            <a:r>
              <a:rPr lang="en" sz="1200"/>
              <a:t> for idle).</a:t>
            </a:r>
            <a:endParaRPr sz="1200"/>
          </a:p>
          <a:p>
            <a:pPr indent="0" lvl="0" marL="0" rtl="0" algn="l">
              <a:lnSpc>
                <a:spcPct val="115000"/>
              </a:lnSpc>
              <a:spcBef>
                <a:spcPts val="1400"/>
              </a:spcBef>
              <a:spcAft>
                <a:spcPts val="0"/>
              </a:spcAft>
              <a:buNone/>
            </a:pPr>
            <a:r>
              <a:rPr b="1" lang="en"/>
              <a:t>2. Concepts</a:t>
            </a:r>
            <a:endParaRPr b="1"/>
          </a:p>
          <a:p>
            <a:pPr indent="-304800" lvl="0" marL="457200" rtl="0" algn="l">
              <a:lnSpc>
                <a:spcPct val="115000"/>
              </a:lnSpc>
              <a:spcBef>
                <a:spcPts val="1200"/>
              </a:spcBef>
              <a:spcAft>
                <a:spcPts val="0"/>
              </a:spcAft>
              <a:buSzPts val="1200"/>
              <a:buChar char="●"/>
            </a:pPr>
            <a:r>
              <a:rPr b="1" lang="en" sz="1200"/>
              <a:t>Sorting by Arrival Time</a:t>
            </a:r>
            <a:r>
              <a:rPr lang="en" sz="1200"/>
              <a:t>: Processes are sorted by arrival time to simulate realistic execution.</a:t>
            </a:r>
            <a:endParaRPr sz="1200"/>
          </a:p>
          <a:p>
            <a:pPr indent="-304800" lvl="0" marL="457200" rtl="0" algn="l">
              <a:lnSpc>
                <a:spcPct val="115000"/>
              </a:lnSpc>
              <a:spcBef>
                <a:spcPts val="0"/>
              </a:spcBef>
              <a:spcAft>
                <a:spcPts val="0"/>
              </a:spcAft>
              <a:buSzPts val="1200"/>
              <a:buChar char="●"/>
            </a:pPr>
            <a:r>
              <a:rPr b="1" lang="en" sz="1200"/>
              <a:t>Preemption</a:t>
            </a:r>
            <a:r>
              <a:rPr lang="en" sz="1200"/>
              <a:t>: The currently running process is preempted if a new process with a higher priority arrives.</a:t>
            </a:r>
            <a:endParaRPr sz="1200"/>
          </a:p>
          <a:p>
            <a:pPr indent="-304800" lvl="0" marL="457200" rtl="0" algn="l">
              <a:lnSpc>
                <a:spcPct val="115000"/>
              </a:lnSpc>
              <a:spcBef>
                <a:spcPts val="0"/>
              </a:spcBef>
              <a:spcAft>
                <a:spcPts val="0"/>
              </a:spcAft>
              <a:buSzPts val="1200"/>
              <a:buChar char="●"/>
            </a:pPr>
            <a:r>
              <a:rPr b="1" lang="en" sz="1200"/>
              <a:t>Priority Queue-like Scheduling</a:t>
            </a:r>
            <a:r>
              <a:rPr lang="en" sz="1200"/>
              <a:t>: At each time unit, the process with the highest priority is chosen for execution.</a:t>
            </a:r>
            <a:endParaRPr sz="1200"/>
          </a:p>
          <a:p>
            <a:pPr indent="-304800" lvl="0" marL="457200" rtl="0" algn="l">
              <a:lnSpc>
                <a:spcPct val="115000"/>
              </a:lnSpc>
              <a:spcBef>
                <a:spcPts val="0"/>
              </a:spcBef>
              <a:spcAft>
                <a:spcPts val="0"/>
              </a:spcAft>
              <a:buSzPts val="1200"/>
              <a:buChar char="●"/>
            </a:pPr>
            <a:r>
              <a:rPr b="1" lang="en" sz="1200"/>
              <a:t>Metrics Calculation</a:t>
            </a:r>
            <a:r>
              <a:rPr lang="en" sz="1200"/>
              <a:t>: After scheduling, metrics like Turnaround Time (TAT), Waiting Time (WT), and Response Time (RT) are computed for each process.</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00"/>
                </a:solidFill>
              </a:rPr>
              <a:t>Time and Space </a:t>
            </a:r>
            <a:r>
              <a:rPr lang="en">
                <a:solidFill>
                  <a:srgbClr val="FFFF00"/>
                </a:solidFill>
              </a:rPr>
              <a:t>Complexity</a:t>
            </a:r>
            <a:endParaRPr>
              <a:solidFill>
                <a:srgbClr val="FFFF00"/>
              </a:solidFill>
            </a:endParaRPr>
          </a:p>
        </p:txBody>
      </p:sp>
      <p:pic>
        <p:nvPicPr>
          <p:cNvPr id="159" name="Google Shape;159;p23"/>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
        <p:nvSpPr>
          <p:cNvPr id="160" name="Google Shape;160;p23"/>
          <p:cNvSpPr txBox="1"/>
          <p:nvPr/>
        </p:nvSpPr>
        <p:spPr>
          <a:xfrm>
            <a:off x="412975" y="1276775"/>
            <a:ext cx="8419200" cy="332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t>Time Complexity</a:t>
            </a:r>
            <a:endParaRPr b="1" sz="1300"/>
          </a:p>
          <a:p>
            <a:pPr indent="-298450" lvl="0" marL="457200" rtl="0" algn="l">
              <a:lnSpc>
                <a:spcPct val="115000"/>
              </a:lnSpc>
              <a:spcBef>
                <a:spcPts val="1200"/>
              </a:spcBef>
              <a:spcAft>
                <a:spcPts val="0"/>
              </a:spcAft>
              <a:buSzPts val="1100"/>
              <a:buChar char="●"/>
            </a:pPr>
            <a:r>
              <a:rPr b="1" lang="en" sz="1100"/>
              <a:t>Sorting by Arrival Time</a:t>
            </a:r>
            <a:r>
              <a:rPr lang="en" sz="1100"/>
              <a:t>: O(n²) (due to bubble sort).</a:t>
            </a:r>
            <a:endParaRPr sz="1100"/>
          </a:p>
          <a:p>
            <a:pPr indent="-298450" lvl="0" marL="457200" rtl="0" algn="l">
              <a:lnSpc>
                <a:spcPct val="115000"/>
              </a:lnSpc>
              <a:spcBef>
                <a:spcPts val="0"/>
              </a:spcBef>
              <a:spcAft>
                <a:spcPts val="0"/>
              </a:spcAft>
              <a:buSzPts val="1100"/>
              <a:buChar char="●"/>
            </a:pPr>
            <a:r>
              <a:rPr b="1" lang="en" sz="1100"/>
              <a:t>Finding Highest Priority Process</a:t>
            </a:r>
            <a:r>
              <a:rPr lang="en" sz="1100"/>
              <a:t>: O(n * total_Burst_Time) (linear search for each time unit).</a:t>
            </a:r>
            <a:endParaRPr sz="1100"/>
          </a:p>
          <a:p>
            <a:pPr indent="-298450" lvl="0" marL="457200" rtl="0" algn="l">
              <a:lnSpc>
                <a:spcPct val="115000"/>
              </a:lnSpc>
              <a:spcBef>
                <a:spcPts val="0"/>
              </a:spcBef>
              <a:spcAft>
                <a:spcPts val="0"/>
              </a:spcAft>
              <a:buSzPts val="1100"/>
              <a:buChar char="●"/>
            </a:pPr>
            <a:r>
              <a:rPr b="1" lang="en" sz="1100"/>
              <a:t>Metrics Calculation</a:t>
            </a:r>
            <a:r>
              <a:rPr lang="en" sz="1100"/>
              <a:t>: O(n) (calculating TAT, WT, RT).</a:t>
            </a:r>
            <a:endParaRPr sz="1100"/>
          </a:p>
          <a:p>
            <a:pPr indent="0" lvl="0" marL="0" rtl="0" algn="l">
              <a:lnSpc>
                <a:spcPct val="115000"/>
              </a:lnSpc>
              <a:spcBef>
                <a:spcPts val="1200"/>
              </a:spcBef>
              <a:spcAft>
                <a:spcPts val="0"/>
              </a:spcAft>
              <a:buNone/>
            </a:pPr>
            <a:r>
              <a:rPr b="1" lang="en" sz="1100"/>
              <a:t>Overall Time Complexity</a:t>
            </a:r>
            <a:r>
              <a:rPr lang="en" sz="1100"/>
              <a:t>: O(n² + n * total_Burst_Time).</a:t>
            </a:r>
            <a:endParaRPr sz="1100"/>
          </a:p>
          <a:p>
            <a:pPr indent="0" lvl="0" marL="0" rtl="0" algn="l">
              <a:lnSpc>
                <a:spcPct val="115000"/>
              </a:lnSpc>
              <a:spcBef>
                <a:spcPts val="1400"/>
              </a:spcBef>
              <a:spcAft>
                <a:spcPts val="0"/>
              </a:spcAft>
              <a:buNone/>
            </a:pPr>
            <a:r>
              <a:rPr b="1" lang="en" sz="1300"/>
              <a:t>Space Complexity</a:t>
            </a:r>
            <a:endParaRPr b="1" sz="1300"/>
          </a:p>
          <a:p>
            <a:pPr indent="-298450" lvl="0" marL="457200" rtl="0" algn="l">
              <a:lnSpc>
                <a:spcPct val="115000"/>
              </a:lnSpc>
              <a:spcBef>
                <a:spcPts val="1200"/>
              </a:spcBef>
              <a:spcAft>
                <a:spcPts val="0"/>
              </a:spcAft>
              <a:buSzPts val="1100"/>
              <a:buChar char="●"/>
            </a:pPr>
            <a:r>
              <a:rPr b="1" lang="en" sz="1100"/>
              <a:t>Process Storage</a:t>
            </a:r>
            <a:r>
              <a:rPr lang="en" sz="1100"/>
              <a:t>: O(n) (for </a:t>
            </a:r>
            <a:r>
              <a:rPr lang="en" sz="1100">
                <a:solidFill>
                  <a:srgbClr val="188038"/>
                </a:solidFill>
                <a:latin typeface="Roboto Mono"/>
                <a:ea typeface="Roboto Mono"/>
                <a:cs typeface="Roboto Mono"/>
                <a:sym typeface="Roboto Mono"/>
              </a:rPr>
              <a:t>n</a:t>
            </a:r>
            <a:r>
              <a:rPr lang="en" sz="1100"/>
              <a:t> processes).</a:t>
            </a:r>
            <a:endParaRPr sz="1100"/>
          </a:p>
          <a:p>
            <a:pPr indent="-298450" lvl="0" marL="457200" rtl="0" algn="l">
              <a:lnSpc>
                <a:spcPct val="115000"/>
              </a:lnSpc>
              <a:spcBef>
                <a:spcPts val="0"/>
              </a:spcBef>
              <a:spcAft>
                <a:spcPts val="0"/>
              </a:spcAft>
              <a:buSzPts val="1100"/>
              <a:buChar char="●"/>
            </a:pPr>
            <a:r>
              <a:rPr b="1" lang="en" sz="1100"/>
              <a:t>Gantt Chart</a:t>
            </a:r>
            <a:r>
              <a:rPr lang="en" sz="1100"/>
              <a:t>: O(total_Burst_Time) (for execution timeline).</a:t>
            </a:r>
            <a:endParaRPr sz="1100"/>
          </a:p>
          <a:p>
            <a:pPr indent="-298450" lvl="0" marL="457200" rtl="0" algn="l">
              <a:lnSpc>
                <a:spcPct val="115000"/>
              </a:lnSpc>
              <a:spcBef>
                <a:spcPts val="0"/>
              </a:spcBef>
              <a:spcAft>
                <a:spcPts val="0"/>
              </a:spcAft>
              <a:buSzPts val="1100"/>
              <a:buChar char="●"/>
            </a:pPr>
            <a:r>
              <a:rPr b="1" lang="en" sz="1100"/>
              <a:t>Auxiliary Space for Sorting</a:t>
            </a:r>
            <a:r>
              <a:rPr lang="en" sz="1100"/>
              <a:t>: O(1) (in-place sorting).</a:t>
            </a:r>
            <a:endParaRPr sz="1100"/>
          </a:p>
          <a:p>
            <a:pPr indent="0" lvl="0" marL="0" rtl="0" algn="l">
              <a:lnSpc>
                <a:spcPct val="115000"/>
              </a:lnSpc>
              <a:spcBef>
                <a:spcPts val="1200"/>
              </a:spcBef>
              <a:spcAft>
                <a:spcPts val="0"/>
              </a:spcAft>
              <a:buNone/>
            </a:pPr>
            <a:r>
              <a:rPr b="1" lang="en" sz="1100"/>
              <a:t>Overall Space Complexity</a:t>
            </a:r>
            <a:r>
              <a:rPr lang="en" sz="1100"/>
              <a:t>: O(n + total_Burst_Time).</a:t>
            </a:r>
            <a:endParaRPr sz="1100"/>
          </a:p>
          <a:p>
            <a:pPr indent="0" lvl="0" marL="0" rtl="0" algn="l">
              <a:lnSpc>
                <a:spcPct val="115000"/>
              </a:lnSpc>
              <a:spcBef>
                <a:spcPts val="1200"/>
              </a:spcBef>
              <a:spcAft>
                <a:spcPts val="0"/>
              </a:spcAft>
              <a:buNone/>
            </a:pPr>
            <a:r>
              <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00"/>
                </a:solidFill>
              </a:rPr>
              <a:t>Gantt Chart</a:t>
            </a:r>
            <a:endParaRPr>
              <a:solidFill>
                <a:srgbClr val="FFFF00"/>
              </a:solidFill>
            </a:endParaRPr>
          </a:p>
        </p:txBody>
      </p:sp>
      <p:pic>
        <p:nvPicPr>
          <p:cNvPr id="166" name="Google Shape;166;p24"/>
          <p:cNvPicPr preferRelativeResize="0"/>
          <p:nvPr/>
        </p:nvPicPr>
        <p:blipFill>
          <a:blip r:embed="rId3">
            <a:alphaModFix/>
          </a:blip>
          <a:stretch>
            <a:fillRect/>
          </a:stretch>
        </p:blipFill>
        <p:spPr>
          <a:xfrm>
            <a:off x="1693575" y="1269025"/>
            <a:ext cx="6013263" cy="3714074"/>
          </a:xfrm>
          <a:prstGeom prst="rect">
            <a:avLst/>
          </a:prstGeom>
          <a:noFill/>
          <a:ln>
            <a:noFill/>
          </a:ln>
        </p:spPr>
      </p:pic>
      <p:pic>
        <p:nvPicPr>
          <p:cNvPr id="167" name="Google Shape;167;p24"/>
          <p:cNvPicPr preferRelativeResize="0"/>
          <p:nvPr/>
        </p:nvPicPr>
        <p:blipFill rotWithShape="1">
          <a:blip r:embed="rId4">
            <a:alphaModFix/>
          </a:blip>
          <a:srcRect b="0" l="0" r="0" t="0"/>
          <a:stretch/>
        </p:blipFill>
        <p:spPr>
          <a:xfrm>
            <a:off x="412975" y="96050"/>
            <a:ext cx="681075" cy="1099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00"/>
                </a:solidFill>
              </a:rPr>
              <a:t>Future Scope</a:t>
            </a:r>
            <a:endParaRPr>
              <a:solidFill>
                <a:srgbClr val="FFFF00"/>
              </a:solidFill>
            </a:endParaRPr>
          </a:p>
        </p:txBody>
      </p:sp>
      <p:pic>
        <p:nvPicPr>
          <p:cNvPr id="173" name="Google Shape;173;p25"/>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
        <p:nvSpPr>
          <p:cNvPr id="174" name="Google Shape;174;p25"/>
          <p:cNvSpPr txBox="1"/>
          <p:nvPr/>
        </p:nvSpPr>
        <p:spPr>
          <a:xfrm>
            <a:off x="311725" y="1296925"/>
            <a:ext cx="8394900" cy="3632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AutoNum type="arabicPeriod"/>
            </a:pPr>
            <a:r>
              <a:rPr b="1" lang="en" sz="1600"/>
              <a:t>Multi-Core Support</a:t>
            </a:r>
            <a:r>
              <a:rPr lang="en" sz="1600"/>
              <a:t>: Extend for multi-core processors to enable parallel execution.</a:t>
            </a:r>
            <a:endParaRPr sz="1600"/>
          </a:p>
          <a:p>
            <a:pPr indent="-330200" lvl="0" marL="457200" rtl="0" algn="l">
              <a:spcBef>
                <a:spcPts val="0"/>
              </a:spcBef>
              <a:spcAft>
                <a:spcPts val="0"/>
              </a:spcAft>
              <a:buSzPts val="1600"/>
              <a:buAutoNum type="arabicPeriod"/>
            </a:pPr>
            <a:r>
              <a:rPr b="1" lang="en" sz="1600"/>
              <a:t>Dynamic Priority</a:t>
            </a:r>
            <a:r>
              <a:rPr lang="en" sz="1600"/>
              <a:t>: Implement priority adjustments based on process waiting times (aging).</a:t>
            </a:r>
            <a:endParaRPr sz="1600"/>
          </a:p>
          <a:p>
            <a:pPr indent="-330200" lvl="0" marL="457200" rtl="0" algn="l">
              <a:spcBef>
                <a:spcPts val="0"/>
              </a:spcBef>
              <a:spcAft>
                <a:spcPts val="0"/>
              </a:spcAft>
              <a:buSzPts val="1600"/>
              <a:buAutoNum type="arabicPeriod"/>
            </a:pPr>
            <a:r>
              <a:rPr b="1" lang="en" sz="1600"/>
              <a:t>Real-Time Systems</a:t>
            </a:r>
            <a:r>
              <a:rPr lang="en" sz="1600"/>
              <a:t>: Adapt the algorithm for real-time processes with deadlines.</a:t>
            </a:r>
            <a:endParaRPr sz="1600"/>
          </a:p>
          <a:p>
            <a:pPr indent="-330200" lvl="0" marL="457200" rtl="0" algn="l">
              <a:spcBef>
                <a:spcPts val="0"/>
              </a:spcBef>
              <a:spcAft>
                <a:spcPts val="0"/>
              </a:spcAft>
              <a:buSzPts val="1600"/>
              <a:buAutoNum type="arabicPeriod"/>
            </a:pPr>
            <a:r>
              <a:rPr b="1" lang="en" sz="1600"/>
              <a:t>Graphical Interface</a:t>
            </a:r>
            <a:r>
              <a:rPr lang="en" sz="1600"/>
              <a:t>: Develop a UI to visualize process execution and Gantt charts.</a:t>
            </a:r>
            <a:endParaRPr sz="1600"/>
          </a:p>
          <a:p>
            <a:pPr indent="-330200" lvl="0" marL="457200" rtl="0" algn="l">
              <a:spcBef>
                <a:spcPts val="0"/>
              </a:spcBef>
              <a:spcAft>
                <a:spcPts val="0"/>
              </a:spcAft>
              <a:buSzPts val="1600"/>
              <a:buAutoNum type="arabicPeriod"/>
            </a:pPr>
            <a:r>
              <a:rPr b="1" lang="en" sz="1600"/>
              <a:t>Memory and I/O Integration</a:t>
            </a:r>
            <a:r>
              <a:rPr lang="en" sz="1600"/>
              <a:t>: Expand to consider memory and I/O-bound processes.</a:t>
            </a:r>
            <a:endParaRPr sz="1600"/>
          </a:p>
          <a:p>
            <a:pPr indent="-330200" lvl="0" marL="457200" rtl="0" algn="l">
              <a:spcBef>
                <a:spcPts val="0"/>
              </a:spcBef>
              <a:spcAft>
                <a:spcPts val="0"/>
              </a:spcAft>
              <a:buSzPts val="1600"/>
              <a:buAutoNum type="arabicPeriod"/>
            </a:pPr>
            <a:r>
              <a:rPr b="1" lang="en" sz="1600"/>
              <a:t>Algorithm Comparisons</a:t>
            </a:r>
            <a:r>
              <a:rPr lang="en" sz="1600"/>
              <a:t>: Integrate other scheduling algorithms like Round Robin and SJF.</a:t>
            </a:r>
            <a:endParaRPr sz="1600"/>
          </a:p>
          <a:p>
            <a:pPr indent="-330200" lvl="0" marL="457200" rtl="0" algn="l">
              <a:spcBef>
                <a:spcPts val="0"/>
              </a:spcBef>
              <a:spcAft>
                <a:spcPts val="0"/>
              </a:spcAft>
              <a:buSzPts val="1600"/>
              <a:buAutoNum type="arabicPeriod"/>
            </a:pPr>
            <a:r>
              <a:rPr b="1" lang="en" sz="1600"/>
              <a:t>Context Switching</a:t>
            </a:r>
            <a:r>
              <a:rPr lang="en" sz="1600"/>
              <a:t>: Simulate overhead and system interrupts for realistic CPU behavior.</a:t>
            </a:r>
            <a:endParaRPr sz="1600"/>
          </a:p>
          <a:p>
            <a:pPr indent="-330200" lvl="0" marL="457200" rtl="0" algn="l">
              <a:spcBef>
                <a:spcPts val="0"/>
              </a:spcBef>
              <a:spcAft>
                <a:spcPts val="0"/>
              </a:spcAft>
              <a:buSzPts val="1600"/>
              <a:buAutoNum type="arabicPeriod"/>
            </a:pPr>
            <a:r>
              <a:rPr b="1" lang="en" sz="1600"/>
              <a:t>AI-Based Scheduling</a:t>
            </a:r>
            <a:r>
              <a:rPr lang="en" sz="1600"/>
              <a:t>: Use machine learning to optimize scheduling decisions.</a:t>
            </a:r>
            <a:endParaRPr sz="1600"/>
          </a:p>
          <a:p>
            <a:pPr indent="-330200" lvl="0" marL="457200" rtl="0" algn="l">
              <a:spcBef>
                <a:spcPts val="0"/>
              </a:spcBef>
              <a:spcAft>
                <a:spcPts val="0"/>
              </a:spcAft>
              <a:buSzPts val="1600"/>
              <a:buAutoNum type="arabicPeriod"/>
            </a:pPr>
            <a:r>
              <a:rPr b="1" lang="en" sz="1600"/>
              <a:t>Performance Metrics</a:t>
            </a:r>
            <a:r>
              <a:rPr lang="en" sz="1600"/>
              <a:t>: Track additional metrics like CPU utilization and throughput.</a:t>
            </a:r>
            <a:endParaRPr sz="1600"/>
          </a:p>
          <a:p>
            <a:pPr indent="-330200" lvl="0" marL="457200" rtl="0" algn="l">
              <a:spcBef>
                <a:spcPts val="0"/>
              </a:spcBef>
              <a:spcAft>
                <a:spcPts val="0"/>
              </a:spcAft>
              <a:buSzPts val="1600"/>
              <a:buAutoNum type="arabicPeriod"/>
            </a:pPr>
            <a:r>
              <a:rPr b="1" lang="en" sz="1600"/>
              <a:t>Cloud and Distributed Systems</a:t>
            </a:r>
            <a:r>
              <a:rPr lang="en" sz="1600"/>
              <a:t>: Adapt for cloud and distributed computing environments.</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a:t>
            </a:r>
            <a:endParaRPr/>
          </a:p>
        </p:txBody>
      </p:sp>
      <p:sp>
        <p:nvSpPr>
          <p:cNvPr id="180" name="Google Shape;180;p26"/>
          <p:cNvSpPr txBox="1"/>
          <p:nvPr>
            <p:ph idx="1" type="subTitle"/>
          </p:nvPr>
        </p:nvSpPr>
        <p:spPr>
          <a:xfrm>
            <a:off x="311700" y="1469275"/>
            <a:ext cx="5165400" cy="15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to the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https://github.com/TV/rep31/blob/8e7299c455afa54eb89b36f0dfd6a06fd4e6b679/jobschedulingfinal.c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00"/>
                </a:solidFill>
              </a:rPr>
              <a:t>Output Screenshots</a:t>
            </a:r>
            <a:endParaRPr>
              <a:solidFill>
                <a:srgbClr val="FFFF00"/>
              </a:solidFill>
            </a:endParaRPr>
          </a:p>
        </p:txBody>
      </p:sp>
      <p:pic>
        <p:nvPicPr>
          <p:cNvPr id="186" name="Google Shape;186;p27"/>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pic>
        <p:nvPicPr>
          <p:cNvPr id="187" name="Google Shape;187;p27"/>
          <p:cNvPicPr preferRelativeResize="0"/>
          <p:nvPr/>
        </p:nvPicPr>
        <p:blipFill>
          <a:blip r:embed="rId4">
            <a:alphaModFix/>
          </a:blip>
          <a:stretch>
            <a:fillRect/>
          </a:stretch>
        </p:blipFill>
        <p:spPr>
          <a:xfrm>
            <a:off x="472650" y="1512050"/>
            <a:ext cx="8236049" cy="36314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00"/>
                </a:solidFill>
              </a:rPr>
              <a:t>Test Cases</a:t>
            </a:r>
            <a:endParaRPr>
              <a:solidFill>
                <a:srgbClr val="FFFF00"/>
              </a:solidFill>
            </a:endParaRPr>
          </a:p>
        </p:txBody>
      </p:sp>
      <p:pic>
        <p:nvPicPr>
          <p:cNvPr id="193" name="Google Shape;193;p28"/>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
        <p:nvSpPr>
          <p:cNvPr id="194" name="Google Shape;194;p28"/>
          <p:cNvSpPr txBox="1"/>
          <p:nvPr/>
        </p:nvSpPr>
        <p:spPr>
          <a:xfrm>
            <a:off x="412975" y="1298175"/>
            <a:ext cx="8419200" cy="321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300"/>
              <a:t>Test Case: All Processes Arrive at the Same Time</a:t>
            </a:r>
            <a:endParaRPr b="1" sz="1300"/>
          </a:p>
          <a:p>
            <a:pPr indent="0" lvl="0" marL="0" rtl="0" algn="l">
              <a:lnSpc>
                <a:spcPct val="115000"/>
              </a:lnSpc>
              <a:spcBef>
                <a:spcPts val="1200"/>
              </a:spcBef>
              <a:spcAft>
                <a:spcPts val="0"/>
              </a:spcAft>
              <a:buNone/>
            </a:pPr>
            <a:r>
              <a:rPr b="1" lang="en" sz="1100"/>
              <a:t>Input:</a:t>
            </a:r>
            <a:endParaRPr sz="1100"/>
          </a:p>
          <a:p>
            <a:pPr indent="0" lvl="0" marL="0" rtl="0" algn="l">
              <a:spcBef>
                <a:spcPts val="1200"/>
              </a:spcBef>
              <a:spcAft>
                <a:spcPts val="0"/>
              </a:spcAft>
              <a:buNone/>
            </a:pPr>
            <a:r>
              <a:rPr lang="en" sz="1100">
                <a:solidFill>
                  <a:srgbClr val="188038"/>
                </a:solidFill>
                <a:latin typeface="Roboto Mono"/>
                <a:ea typeface="Roboto Mono"/>
                <a:cs typeface="Roboto Mono"/>
                <a:sym typeface="Roboto Mono"/>
              </a:rPr>
              <a:t>Number of processes: 4</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Process 1: AT = 0, BT = 2, Priority = 2</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Process 2: AT = 0, BT = 3, Priority = 1</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Process 3: AT = 0, BT = 4, Priority = 3</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Process 4: AT = 0, BT = 1, Priority = 4</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b="1" lang="en" sz="1100"/>
              <a:t>Expected Output:</a:t>
            </a:r>
            <a:endParaRPr b="1" sz="1100"/>
          </a:p>
          <a:p>
            <a:pPr indent="-298450" lvl="0" marL="457200" rtl="0" algn="l">
              <a:lnSpc>
                <a:spcPct val="115000"/>
              </a:lnSpc>
              <a:spcBef>
                <a:spcPts val="1200"/>
              </a:spcBef>
              <a:spcAft>
                <a:spcPts val="0"/>
              </a:spcAft>
              <a:buSzPts val="1100"/>
              <a:buChar char="●"/>
            </a:pPr>
            <a:r>
              <a:rPr lang="en" sz="1100"/>
              <a:t>Gantt Chart: </a:t>
            </a:r>
            <a:r>
              <a:rPr lang="en" sz="1100">
                <a:solidFill>
                  <a:srgbClr val="188038"/>
                </a:solidFill>
                <a:latin typeface="Roboto Mono"/>
                <a:ea typeface="Roboto Mono"/>
                <a:cs typeface="Roboto Mono"/>
                <a:sym typeface="Roboto Mono"/>
              </a:rPr>
              <a:t>| P2 | P1 | P3 | P4 |</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SzPts val="1100"/>
              <a:buChar char="●"/>
            </a:pPr>
            <a:r>
              <a:rPr lang="en" sz="1100"/>
              <a:t>Completion Times: P1: 5, P2: 2, P3: 9, P4: 6</a:t>
            </a:r>
            <a:endParaRPr sz="1100"/>
          </a:p>
          <a:p>
            <a:pPr indent="-298450" lvl="0" marL="457200" rtl="0" algn="l">
              <a:lnSpc>
                <a:spcPct val="115000"/>
              </a:lnSpc>
              <a:spcBef>
                <a:spcPts val="0"/>
              </a:spcBef>
              <a:spcAft>
                <a:spcPts val="0"/>
              </a:spcAft>
              <a:buSzPts val="1100"/>
              <a:buChar char="●"/>
            </a:pPr>
            <a:r>
              <a:rPr lang="en" sz="1100"/>
              <a:t>Turnaround Times: P1: 5, P2: 2, P3: 9, P4: 6</a:t>
            </a:r>
            <a:endParaRPr sz="1100"/>
          </a:p>
          <a:p>
            <a:pPr indent="-298450" lvl="0" marL="457200" rtl="0" algn="l">
              <a:lnSpc>
                <a:spcPct val="115000"/>
              </a:lnSpc>
              <a:spcBef>
                <a:spcPts val="0"/>
              </a:spcBef>
              <a:spcAft>
                <a:spcPts val="0"/>
              </a:spcAft>
              <a:buSzPts val="1100"/>
              <a:buChar char="●"/>
            </a:pPr>
            <a:r>
              <a:rPr lang="en" sz="1100"/>
              <a:t>Waiting Times: P1: 3, P2: 0, P3: 5, P4: 5</a:t>
            </a:r>
            <a:endParaRPr sz="1100"/>
          </a:p>
          <a:p>
            <a:pPr indent="-298450" lvl="0" marL="457200" rtl="0" algn="l">
              <a:lnSpc>
                <a:spcPct val="115000"/>
              </a:lnSpc>
              <a:spcBef>
                <a:spcPts val="0"/>
              </a:spcBef>
              <a:spcAft>
                <a:spcPts val="0"/>
              </a:spcAft>
              <a:buSzPts val="1100"/>
              <a:buChar char="●"/>
            </a:pPr>
            <a:r>
              <a:rPr lang="en" sz="1100"/>
              <a:t>Average TAT: 5.50, Average WT: 3.00</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00"/>
                </a:solidFill>
              </a:rPr>
              <a:t>Challenges and Solutions</a:t>
            </a:r>
            <a:endParaRPr>
              <a:solidFill>
                <a:srgbClr val="FFFF00"/>
              </a:solidFill>
            </a:endParaRPr>
          </a:p>
        </p:txBody>
      </p:sp>
      <p:pic>
        <p:nvPicPr>
          <p:cNvPr id="200" name="Google Shape;200;p29"/>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
        <p:nvSpPr>
          <p:cNvPr id="201" name="Google Shape;201;p29"/>
          <p:cNvSpPr txBox="1"/>
          <p:nvPr/>
        </p:nvSpPr>
        <p:spPr>
          <a:xfrm>
            <a:off x="474600" y="1291925"/>
            <a:ext cx="8194800" cy="416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t>1. Handling Preemption</a:t>
            </a:r>
            <a:endParaRPr b="1" sz="1300"/>
          </a:p>
          <a:p>
            <a:pPr indent="0" lvl="0" marL="0" rtl="0" algn="l">
              <a:lnSpc>
                <a:spcPct val="115000"/>
              </a:lnSpc>
              <a:spcBef>
                <a:spcPts val="1400"/>
              </a:spcBef>
              <a:spcAft>
                <a:spcPts val="0"/>
              </a:spcAft>
              <a:buNone/>
            </a:pPr>
            <a:r>
              <a:rPr b="1" lang="en" sz="1100"/>
              <a:t>Challenge:</a:t>
            </a:r>
            <a:r>
              <a:rPr lang="en" sz="1100"/>
              <a:t> Effectively managing preemption when a higher-priority process arrives.</a:t>
            </a:r>
            <a:br>
              <a:rPr lang="en" sz="1100"/>
            </a:br>
            <a:r>
              <a:rPr b="1" lang="en" sz="1100"/>
              <a:t>Solution:</a:t>
            </a:r>
            <a:r>
              <a:rPr lang="en" sz="1100"/>
              <a:t> Use a </a:t>
            </a:r>
            <a:r>
              <a:rPr lang="en" sz="1100">
                <a:solidFill>
                  <a:srgbClr val="188038"/>
                </a:solidFill>
                <a:latin typeface="Roboto Mono"/>
                <a:ea typeface="Roboto Mono"/>
                <a:cs typeface="Roboto Mono"/>
                <a:sym typeface="Roboto Mono"/>
              </a:rPr>
              <a:t>BT_left</a:t>
            </a:r>
            <a:r>
              <a:rPr lang="en" sz="1100"/>
              <a:t> variable to track remaining burst time and check for higher-priority processes at each time unit.</a:t>
            </a:r>
            <a:endParaRPr sz="1100"/>
          </a:p>
          <a:p>
            <a:pPr indent="0" lvl="0" marL="0" rtl="0" algn="l">
              <a:lnSpc>
                <a:spcPct val="115000"/>
              </a:lnSpc>
              <a:spcBef>
                <a:spcPts val="1400"/>
              </a:spcBef>
              <a:spcAft>
                <a:spcPts val="0"/>
              </a:spcAft>
              <a:buNone/>
            </a:pPr>
            <a:r>
              <a:rPr b="1" lang="en" sz="1300"/>
              <a:t>2. Priority Management</a:t>
            </a:r>
            <a:endParaRPr b="1" sz="1300"/>
          </a:p>
          <a:p>
            <a:pPr indent="0" lvl="0" marL="0" rtl="0" algn="l">
              <a:lnSpc>
                <a:spcPct val="115000"/>
              </a:lnSpc>
              <a:spcBef>
                <a:spcPts val="1200"/>
              </a:spcBef>
              <a:spcAft>
                <a:spcPts val="0"/>
              </a:spcAft>
              <a:buNone/>
            </a:pPr>
            <a:r>
              <a:rPr b="1" lang="en" sz="1100"/>
              <a:t>Challenge:</a:t>
            </a:r>
            <a:r>
              <a:rPr lang="en" sz="1100"/>
              <a:t> Contention among processes with the same priority.</a:t>
            </a:r>
            <a:br>
              <a:rPr lang="en" sz="1100"/>
            </a:br>
            <a:r>
              <a:rPr b="1" lang="en" sz="1100"/>
              <a:t>Solution:</a:t>
            </a:r>
            <a:r>
              <a:rPr lang="en" sz="1100"/>
              <a:t> Implement a tie-breaking mechanism to execute the earliest arriving process first.</a:t>
            </a:r>
            <a:endParaRPr sz="1100"/>
          </a:p>
          <a:p>
            <a:pPr indent="0" lvl="0" marL="0" rtl="0" algn="l">
              <a:lnSpc>
                <a:spcPct val="115000"/>
              </a:lnSpc>
              <a:spcBef>
                <a:spcPts val="1400"/>
              </a:spcBef>
              <a:spcAft>
                <a:spcPts val="0"/>
              </a:spcAft>
              <a:buNone/>
            </a:pPr>
            <a:r>
              <a:rPr b="1" lang="en" sz="1300"/>
              <a:t>3. Idle Time Management</a:t>
            </a:r>
            <a:endParaRPr b="1" sz="1300"/>
          </a:p>
          <a:p>
            <a:pPr indent="0" lvl="0" marL="0" rtl="0" algn="l">
              <a:lnSpc>
                <a:spcPct val="115000"/>
              </a:lnSpc>
              <a:spcBef>
                <a:spcPts val="1200"/>
              </a:spcBef>
              <a:spcAft>
                <a:spcPts val="0"/>
              </a:spcAft>
              <a:buNone/>
            </a:pPr>
            <a:r>
              <a:rPr b="1" lang="en" sz="1100"/>
              <a:t>Challenge:</a:t>
            </a:r>
            <a:r>
              <a:rPr lang="en" sz="1100"/>
              <a:t> Accurately representing idle time in the Gantt chart.</a:t>
            </a:r>
            <a:br>
              <a:rPr lang="en" sz="1100"/>
            </a:br>
            <a:r>
              <a:rPr b="1" lang="en" sz="1100"/>
              <a:t>Solution:</a:t>
            </a:r>
            <a:r>
              <a:rPr lang="en" sz="1100"/>
              <a:t> Use a placeholder (e.g., </a:t>
            </a:r>
            <a:r>
              <a:rPr lang="en" sz="1100">
                <a:solidFill>
                  <a:srgbClr val="188038"/>
                </a:solidFill>
                <a:latin typeface="Roboto Mono"/>
                <a:ea typeface="Roboto Mono"/>
                <a:cs typeface="Roboto Mono"/>
                <a:sym typeface="Roboto Mono"/>
              </a:rPr>
              <a:t>-1</a:t>
            </a:r>
            <a:r>
              <a:rPr lang="en" sz="1100"/>
              <a:t>) for idle time and increment the time counter accordingly.</a:t>
            </a:r>
            <a:endParaRPr sz="1100"/>
          </a:p>
          <a:p>
            <a:pPr indent="0" lvl="0" marL="0" rtl="0" algn="l">
              <a:lnSpc>
                <a:spcPct val="115000"/>
              </a:lnSpc>
              <a:spcBef>
                <a:spcPts val="1400"/>
              </a:spcBef>
              <a:spcAft>
                <a:spcPts val="0"/>
              </a:spcAft>
              <a:buNone/>
            </a:pPr>
            <a:r>
              <a:rPr b="1" lang="en" sz="1300"/>
              <a:t>4. Calculating Metrics</a:t>
            </a:r>
            <a:endParaRPr b="1" sz="1300"/>
          </a:p>
          <a:p>
            <a:pPr indent="0" lvl="0" marL="0" rtl="0" algn="l">
              <a:lnSpc>
                <a:spcPct val="115000"/>
              </a:lnSpc>
              <a:spcBef>
                <a:spcPts val="1200"/>
              </a:spcBef>
              <a:spcAft>
                <a:spcPts val="0"/>
              </a:spcAft>
              <a:buNone/>
            </a:pPr>
            <a:r>
              <a:rPr b="1" lang="en" sz="1100"/>
              <a:t>Challenge:</a:t>
            </a:r>
            <a:r>
              <a:rPr lang="en" sz="1100"/>
              <a:t> Accurate calculation of CT, TAT, WT, and RT.</a:t>
            </a:r>
            <a:br>
              <a:rPr lang="en" sz="1100"/>
            </a:br>
            <a:r>
              <a:rPr b="1" lang="en" sz="1100"/>
              <a:t>Solution:</a:t>
            </a:r>
            <a:r>
              <a:rPr lang="en" sz="1100"/>
              <a:t> Update these metrics during preemption and completion, ensuring correctness.</a:t>
            </a:r>
            <a:endParaRPr sz="1100"/>
          </a:p>
          <a:p>
            <a:pPr indent="0" lvl="0" marL="0" rtl="0" algn="l">
              <a:lnSpc>
                <a:spcPct val="115000"/>
              </a:lnSpc>
              <a:spcBef>
                <a:spcPts val="1200"/>
              </a:spcBef>
              <a:spcAft>
                <a:spcPts val="120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76" name="Google Shape;76;p1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FFFF00"/>
                </a:solidFill>
              </a:rPr>
              <a:t>Conclusion</a:t>
            </a:r>
            <a:endParaRPr>
              <a:solidFill>
                <a:srgbClr val="FFFF00"/>
              </a:solidFill>
            </a:endParaRPr>
          </a:p>
        </p:txBody>
      </p:sp>
      <p:sp>
        <p:nvSpPr>
          <p:cNvPr id="207" name="Google Shape;207;p30"/>
          <p:cNvSpPr txBox="1"/>
          <p:nvPr/>
        </p:nvSpPr>
        <p:spPr>
          <a:xfrm>
            <a:off x="3274175" y="1050550"/>
            <a:ext cx="6717900" cy="78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208" name="Google Shape;208;p30"/>
          <p:cNvPicPr preferRelativeResize="0"/>
          <p:nvPr/>
        </p:nvPicPr>
        <p:blipFill rotWithShape="1">
          <a:blip r:embed="rId3">
            <a:alphaModFix/>
          </a:blip>
          <a:srcRect b="0" l="0" r="0" t="0"/>
          <a:stretch/>
        </p:blipFill>
        <p:spPr>
          <a:xfrm>
            <a:off x="412975" y="89123"/>
            <a:ext cx="681075" cy="1099625"/>
          </a:xfrm>
          <a:prstGeom prst="rect">
            <a:avLst/>
          </a:prstGeom>
          <a:noFill/>
          <a:ln>
            <a:noFill/>
          </a:ln>
        </p:spPr>
      </p:pic>
      <p:sp>
        <p:nvSpPr>
          <p:cNvPr id="209" name="Google Shape;209;p30"/>
          <p:cNvSpPr txBox="1"/>
          <p:nvPr/>
        </p:nvSpPr>
        <p:spPr>
          <a:xfrm>
            <a:off x="256625" y="1683125"/>
            <a:ext cx="8321700" cy="30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The Job Scheduling using Priority Queue project demonstrates the effective use of data structures, particularly the priority queue, to manage task scheduling in an optimized and efficient manner. By prioritizing tasks based on urgency and execution requirements, the system ensures that critical jobs are processed first, leading to better resource allocation and reduced wait times. The implementation of dynamic job insertion and real-time scheduling simulation further highlights the practicality and relevance of priority-based scheduling in real-world systems. This project also provides a foundation for further enhancements, such as incorporating preemptive scheduling or multi-level queues, making it a valuable study in optimizing system performance.</a:t>
            </a:r>
            <a:endParaRPr sz="1700"/>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FFFF00"/>
                </a:solidFill>
              </a:rPr>
              <a:t>References</a:t>
            </a:r>
            <a:endParaRPr>
              <a:solidFill>
                <a:srgbClr val="FFFF00"/>
              </a:solidFill>
            </a:endParaRPr>
          </a:p>
        </p:txBody>
      </p:sp>
      <p:pic>
        <p:nvPicPr>
          <p:cNvPr id="215" name="Google Shape;215;p31"/>
          <p:cNvPicPr preferRelativeResize="0"/>
          <p:nvPr/>
        </p:nvPicPr>
        <p:blipFill rotWithShape="1">
          <a:blip r:embed="rId3">
            <a:alphaModFix/>
          </a:blip>
          <a:srcRect b="0" l="0" r="0" t="0"/>
          <a:stretch/>
        </p:blipFill>
        <p:spPr>
          <a:xfrm>
            <a:off x="412975" y="89123"/>
            <a:ext cx="681075" cy="1099625"/>
          </a:xfrm>
          <a:prstGeom prst="rect">
            <a:avLst/>
          </a:prstGeom>
          <a:noFill/>
          <a:ln>
            <a:noFill/>
          </a:ln>
        </p:spPr>
      </p:pic>
      <p:sp>
        <p:nvSpPr>
          <p:cNvPr id="216" name="Google Shape;216;p31"/>
          <p:cNvSpPr txBox="1"/>
          <p:nvPr/>
        </p:nvSpPr>
        <p:spPr>
          <a:xfrm>
            <a:off x="844775" y="2438100"/>
            <a:ext cx="279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17" name="Google Shape;217;p31"/>
          <p:cNvSpPr txBox="1"/>
          <p:nvPr/>
        </p:nvSpPr>
        <p:spPr>
          <a:xfrm>
            <a:off x="494025" y="1285350"/>
            <a:ext cx="7955700" cy="43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[1] S. Palgunadi, D. Supraba and B. Harjito, "Job-Shop Scheduling model for optimization of the double track railway scheduling: (Case study: Solo-Yogyakarta railway network)," 2016 International Conference on Information &amp; Communication Technology and Systems (ICTS), Surabaya, Indonesia, 2016, pp. 90-95, doi: 10.1109/ICTS.2016.7910279. </a:t>
            </a:r>
            <a:endParaRPr b="1" sz="1300"/>
          </a:p>
          <a:p>
            <a:pPr indent="0" lvl="0" marL="0" rtl="0" algn="l">
              <a:spcBef>
                <a:spcPts val="0"/>
              </a:spcBef>
              <a:spcAft>
                <a:spcPts val="0"/>
              </a:spcAft>
              <a:buNone/>
            </a:pPr>
            <a:r>
              <a:t/>
            </a:r>
            <a:endParaRPr b="1" sz="1300"/>
          </a:p>
          <a:p>
            <a:pPr indent="0" lvl="0" marL="0" rtl="0" algn="l">
              <a:spcBef>
                <a:spcPts val="0"/>
              </a:spcBef>
              <a:spcAft>
                <a:spcPts val="0"/>
              </a:spcAft>
              <a:buNone/>
            </a:pPr>
            <a:r>
              <a:t/>
            </a:r>
            <a:endParaRPr sz="1250">
              <a:solidFill>
                <a:srgbClr val="333333"/>
              </a:solidFill>
              <a:highlight>
                <a:srgbClr val="FFFFFF"/>
              </a:highlight>
            </a:endParaRPr>
          </a:p>
          <a:p>
            <a:pPr indent="0" lvl="0" marL="0" rtl="0" algn="l">
              <a:spcBef>
                <a:spcPts val="0"/>
              </a:spcBef>
              <a:spcAft>
                <a:spcPts val="0"/>
              </a:spcAft>
              <a:buNone/>
            </a:pPr>
            <a:r>
              <a:rPr b="1" lang="en" sz="1200">
                <a:highlight>
                  <a:srgbClr val="FFFFFF"/>
                </a:highlight>
              </a:rPr>
              <a:t>[2] R. M. Pathan, "Unifying fixed- and dynamic-priority scheduling based on priority promotion and an improved ready queue management technique," 21st IEEE Real-Time and Embedded Technology and Applications Symposium, Seattle, WA, USA, 2015, pp. 209-220, doi: 10.1109/RTAS.2015.7108444. </a:t>
            </a:r>
            <a:endParaRPr b="1" sz="1200">
              <a:highlight>
                <a:srgbClr val="FFFFFF"/>
              </a:highlight>
            </a:endParaRPr>
          </a:p>
          <a:p>
            <a:pPr indent="0" lvl="0" marL="0" rtl="0" algn="l">
              <a:spcBef>
                <a:spcPts val="0"/>
              </a:spcBef>
              <a:spcAft>
                <a:spcPts val="0"/>
              </a:spcAft>
              <a:buNone/>
            </a:pPr>
            <a:r>
              <a:t/>
            </a:r>
            <a:endParaRPr b="1" sz="1200">
              <a:highlight>
                <a:srgbClr val="FFFFFF"/>
              </a:highlight>
            </a:endParaRPr>
          </a:p>
          <a:p>
            <a:pPr indent="0" lvl="0" marL="0" rtl="0" algn="l">
              <a:spcBef>
                <a:spcPts val="0"/>
              </a:spcBef>
              <a:spcAft>
                <a:spcPts val="0"/>
              </a:spcAft>
              <a:buNone/>
            </a:pPr>
            <a:r>
              <a:t/>
            </a:r>
            <a:endParaRPr b="1" sz="1200">
              <a:highlight>
                <a:srgbClr val="FFFFFF"/>
              </a:highlight>
            </a:endParaRPr>
          </a:p>
          <a:p>
            <a:pPr indent="0" lvl="0" marL="0" rtl="0" algn="l">
              <a:lnSpc>
                <a:spcPct val="123913"/>
              </a:lnSpc>
              <a:spcBef>
                <a:spcPts val="0"/>
              </a:spcBef>
              <a:spcAft>
                <a:spcPts val="0"/>
              </a:spcAft>
              <a:buNone/>
            </a:pPr>
            <a:r>
              <a:rPr b="1" lang="en" sz="1200">
                <a:highlight>
                  <a:srgbClr val="FFFFFF"/>
                </a:highlight>
              </a:rPr>
              <a:t>[3] S. Pemasinghe and S. Rajapaksha, "Comparison of CPU Scheduling Algorithms: FCFS, SJF, SRTF, Round Robin, Priority Based, and Multilevel Queuing," 2022 IEEE 10th Region 10 Humanitarian Technology Conference (R10-HTC), Hyderabad, India, 2022, pp. 318-323, doi: 10.1109/R10-HTC54060.2022.9929533. </a:t>
            </a:r>
            <a:endParaRPr b="1" sz="1200">
              <a:highlight>
                <a:srgbClr val="FFFFFF"/>
              </a:highlight>
            </a:endParaRPr>
          </a:p>
          <a:p>
            <a:pPr indent="0" lvl="0" marL="0" rtl="0" algn="l">
              <a:lnSpc>
                <a:spcPct val="123913"/>
              </a:lnSpc>
              <a:spcBef>
                <a:spcPts val="0"/>
              </a:spcBef>
              <a:spcAft>
                <a:spcPts val="0"/>
              </a:spcAft>
              <a:buNone/>
            </a:pPr>
            <a:r>
              <a:t/>
            </a:r>
            <a:endParaRPr b="1" sz="1200">
              <a:highlight>
                <a:srgbClr val="FFFFFF"/>
              </a:highlight>
            </a:endParaRPr>
          </a:p>
          <a:p>
            <a:pPr indent="0" lvl="0" marL="0" rtl="0" algn="l">
              <a:lnSpc>
                <a:spcPct val="166666"/>
              </a:lnSpc>
              <a:spcBef>
                <a:spcPts val="0"/>
              </a:spcBef>
              <a:spcAft>
                <a:spcPts val="0"/>
              </a:spcAft>
              <a:buNone/>
            </a:pPr>
            <a:r>
              <a:t/>
            </a:r>
            <a:endParaRPr sz="1250">
              <a:solidFill>
                <a:srgbClr val="333333"/>
              </a:solidFill>
              <a:highlight>
                <a:srgbClr val="FFFFFF"/>
              </a:highlight>
            </a:endParaRPr>
          </a:p>
          <a:p>
            <a:pPr indent="0" lvl="0" marL="0" rtl="0" algn="l">
              <a:lnSpc>
                <a:spcPct val="123913"/>
              </a:lnSpc>
              <a:spcBef>
                <a:spcPts val="0"/>
              </a:spcBef>
              <a:spcAft>
                <a:spcPts val="0"/>
              </a:spcAft>
              <a:buNone/>
            </a:pPr>
            <a:r>
              <a:t/>
            </a:r>
            <a:endParaRPr b="1" sz="1300">
              <a:solidFill>
                <a:srgbClr val="333333"/>
              </a:solidFill>
              <a:highlight>
                <a:srgbClr val="FFFFFF"/>
              </a:highlight>
            </a:endParaRPr>
          </a:p>
          <a:p>
            <a:pPr indent="0" lvl="0" marL="0" rtl="0" algn="l">
              <a:spcBef>
                <a:spcPts val="0"/>
              </a:spcBef>
              <a:spcAft>
                <a:spcPts val="0"/>
              </a:spcAft>
              <a:buNone/>
            </a:pPr>
            <a:r>
              <a:t/>
            </a:r>
            <a:endParaRPr sz="250">
              <a:solidFill>
                <a:srgbClr val="006699"/>
              </a:solidFill>
              <a:highlight>
                <a:srgbClr val="FFFFFF"/>
              </a:highlight>
            </a:endParaRPr>
          </a:p>
          <a:p>
            <a:pPr indent="0" lvl="0" marL="0" rtl="0" algn="l">
              <a:lnSpc>
                <a:spcPct val="166666"/>
              </a:lnSpc>
              <a:spcBef>
                <a:spcPts val="0"/>
              </a:spcBef>
              <a:spcAft>
                <a:spcPts val="0"/>
              </a:spcAft>
              <a:buNone/>
            </a:pPr>
            <a:r>
              <a:t/>
            </a:r>
            <a:endParaRPr sz="1350">
              <a:solidFill>
                <a:srgbClr val="333333"/>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3"/>
          <p:cNvSpPr txBox="1"/>
          <p:nvPr>
            <p:ph type="title"/>
          </p:nvPr>
        </p:nvSpPr>
        <p:spPr>
          <a:xfrm>
            <a:off x="311700" y="3646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FFFF00"/>
                </a:solidFill>
              </a:rPr>
              <a:t>Content</a:t>
            </a:r>
            <a:endParaRPr>
              <a:solidFill>
                <a:srgbClr val="FFFF00"/>
              </a:solidFill>
            </a:endParaRPr>
          </a:p>
        </p:txBody>
      </p:sp>
      <p:sp>
        <p:nvSpPr>
          <p:cNvPr id="82" name="Google Shape;82;p13"/>
          <p:cNvSpPr txBox="1"/>
          <p:nvPr>
            <p:ph idx="1" type="body"/>
          </p:nvPr>
        </p:nvSpPr>
        <p:spPr>
          <a:xfrm>
            <a:off x="311725" y="1291450"/>
            <a:ext cx="4130700" cy="41622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AutoNum type="arabicPeriod"/>
            </a:pPr>
            <a:r>
              <a:rPr b="1" lang="en" sz="1100">
                <a:solidFill>
                  <a:srgbClr val="000000"/>
                </a:solidFill>
                <a:latin typeface="Arial"/>
                <a:ea typeface="Arial"/>
                <a:cs typeface="Arial"/>
                <a:sym typeface="Arial"/>
              </a:rPr>
              <a:t>Introduction to the Project</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Literature review</a:t>
            </a:r>
            <a:endParaRPr b="1" sz="1100">
              <a:solidFill>
                <a:srgbClr val="000000"/>
              </a:solidFill>
              <a:latin typeface="Arial"/>
              <a:ea typeface="Arial"/>
              <a:cs typeface="Arial"/>
              <a:sym typeface="Arial"/>
            </a:endParaRPr>
          </a:p>
          <a:p>
            <a:pPr indent="-311150" lvl="0" marL="457200" rtl="0" algn="l">
              <a:spcBef>
                <a:spcPts val="0"/>
              </a:spcBef>
              <a:spcAft>
                <a:spcPts val="0"/>
              </a:spcAft>
              <a:buClr>
                <a:schemeClr val="dk1"/>
              </a:buClr>
              <a:buSzPts val="1300"/>
              <a:buAutoNum type="arabicPeriod"/>
            </a:pPr>
            <a:r>
              <a:rPr b="1" lang="en" sz="1100">
                <a:solidFill>
                  <a:srgbClr val="000000"/>
                </a:solidFill>
                <a:latin typeface="Arial"/>
                <a:ea typeface="Arial"/>
                <a:cs typeface="Arial"/>
                <a:sym typeface="Arial"/>
              </a:rPr>
              <a:t>Problem Statement</a:t>
            </a:r>
            <a:endParaRPr b="1" sz="1100">
              <a:solidFill>
                <a:srgbClr val="000000"/>
              </a:solidFill>
              <a:latin typeface="Arial"/>
              <a:ea typeface="Arial"/>
              <a:cs typeface="Arial"/>
              <a:sym typeface="Arial"/>
            </a:endParaRPr>
          </a:p>
          <a:p>
            <a:pPr indent="-311150" lvl="0" marL="457200" rtl="0" algn="l">
              <a:spcBef>
                <a:spcPts val="0"/>
              </a:spcBef>
              <a:spcAft>
                <a:spcPts val="0"/>
              </a:spcAft>
              <a:buClr>
                <a:schemeClr val="dk1"/>
              </a:buClr>
              <a:buSzPts val="1300"/>
              <a:buAutoNum type="arabicPeriod"/>
            </a:pPr>
            <a:r>
              <a:rPr b="1" lang="en" sz="1100">
                <a:solidFill>
                  <a:srgbClr val="000000"/>
                </a:solidFill>
                <a:latin typeface="Arial"/>
                <a:ea typeface="Arial"/>
                <a:cs typeface="Arial"/>
                <a:sym typeface="Arial"/>
              </a:rPr>
              <a:t>Objectives of the Project</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Scope of the Project</a:t>
            </a:r>
            <a:endParaRPr b="1" sz="1100">
              <a:solidFill>
                <a:srgbClr val="000000"/>
              </a:solidFill>
              <a:latin typeface="Arial"/>
              <a:ea typeface="Arial"/>
              <a:cs typeface="Arial"/>
              <a:sym typeface="Arial"/>
            </a:endParaRPr>
          </a:p>
          <a:p>
            <a:pPr indent="-311150" lvl="0" marL="457200" rtl="0" algn="l">
              <a:spcBef>
                <a:spcPts val="0"/>
              </a:spcBef>
              <a:spcAft>
                <a:spcPts val="0"/>
              </a:spcAft>
              <a:buClr>
                <a:schemeClr val="dk1"/>
              </a:buClr>
              <a:buSzPts val="1300"/>
              <a:buAutoNum type="arabicPeriod"/>
            </a:pPr>
            <a:r>
              <a:rPr b="1" lang="en" sz="1100">
                <a:solidFill>
                  <a:srgbClr val="000000"/>
                </a:solidFill>
                <a:latin typeface="Arial"/>
                <a:ea typeface="Arial"/>
                <a:cs typeface="Arial"/>
                <a:sym typeface="Arial"/>
              </a:rPr>
              <a:t>Requirements of the System (Hardware, Software)</a:t>
            </a:r>
            <a:endParaRPr b="1" sz="1100">
              <a:solidFill>
                <a:srgbClr val="000000"/>
              </a:solidFill>
              <a:latin typeface="Arial"/>
              <a:ea typeface="Arial"/>
              <a:cs typeface="Arial"/>
              <a:sym typeface="Arial"/>
            </a:endParaRPr>
          </a:p>
          <a:p>
            <a:pPr indent="-311150" lvl="0" marL="457200" rtl="0" algn="l">
              <a:spcBef>
                <a:spcPts val="0"/>
              </a:spcBef>
              <a:spcAft>
                <a:spcPts val="0"/>
              </a:spcAft>
              <a:buClr>
                <a:schemeClr val="dk1"/>
              </a:buClr>
              <a:buSzPts val="1300"/>
              <a:buAutoNum type="arabicPeriod"/>
            </a:pPr>
            <a:r>
              <a:rPr b="1" lang="en" sz="1100">
                <a:solidFill>
                  <a:srgbClr val="000000"/>
                </a:solidFill>
                <a:latin typeface="Arial"/>
                <a:ea typeface="Arial"/>
                <a:cs typeface="Arial"/>
                <a:sym typeface="Arial"/>
              </a:rPr>
              <a:t>Data Structure &amp; Concepts Used</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Time and Space Complexity</a:t>
            </a:r>
            <a:endParaRPr b="1" sz="1100">
              <a:solidFill>
                <a:srgbClr val="000000"/>
              </a:solidFill>
              <a:latin typeface="Arial"/>
              <a:ea typeface="Arial"/>
              <a:cs typeface="Arial"/>
              <a:sym typeface="Arial"/>
            </a:endParaRPr>
          </a:p>
          <a:p>
            <a:pPr indent="-311150" lvl="0" marL="457200" rtl="0" algn="l">
              <a:spcBef>
                <a:spcPts val="0"/>
              </a:spcBef>
              <a:spcAft>
                <a:spcPts val="0"/>
              </a:spcAft>
              <a:buClr>
                <a:schemeClr val="dk1"/>
              </a:buClr>
              <a:buSzPts val="1300"/>
              <a:buAutoNum type="arabicPeriod"/>
            </a:pPr>
            <a:r>
              <a:rPr b="1" lang="en" sz="1100">
                <a:solidFill>
                  <a:srgbClr val="000000"/>
                </a:solidFill>
                <a:latin typeface="Arial"/>
                <a:ea typeface="Arial"/>
                <a:cs typeface="Arial"/>
                <a:sym typeface="Arial"/>
              </a:rPr>
              <a:t>Implementation</a:t>
            </a:r>
            <a:endParaRPr b="1" sz="1100">
              <a:solidFill>
                <a:srgbClr val="000000"/>
              </a:solidFill>
              <a:latin typeface="Arial"/>
              <a:ea typeface="Arial"/>
              <a:cs typeface="Arial"/>
              <a:sym typeface="Arial"/>
            </a:endParaRPr>
          </a:p>
          <a:p>
            <a:pPr indent="-311150" lvl="0" marL="457200" rtl="0" algn="l">
              <a:spcBef>
                <a:spcPts val="0"/>
              </a:spcBef>
              <a:spcAft>
                <a:spcPts val="0"/>
              </a:spcAft>
              <a:buClr>
                <a:schemeClr val="dk1"/>
              </a:buClr>
              <a:buSzPts val="1300"/>
              <a:buAutoNum type="arabicPeriod"/>
            </a:pPr>
            <a:r>
              <a:rPr b="1" lang="en" sz="1100">
                <a:solidFill>
                  <a:srgbClr val="000000"/>
                </a:solidFill>
                <a:latin typeface="Arial"/>
                <a:ea typeface="Arial"/>
                <a:cs typeface="Arial"/>
                <a:sym typeface="Arial"/>
              </a:rPr>
              <a:t>Flowchart</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Gantt Chart</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Test Cases</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Challenges and Solutions</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 Future Scope</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 Code</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 Output Screenshots</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 Conclusion</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 References (in IEEE Format)</a:t>
            </a:r>
            <a:endParaRPr b="1" sz="1100">
              <a:solidFill>
                <a:srgbClr val="000000"/>
              </a:solidFill>
              <a:latin typeface="Arial"/>
              <a:ea typeface="Arial"/>
              <a:cs typeface="Arial"/>
              <a:sym typeface="Arial"/>
            </a:endParaRPr>
          </a:p>
          <a:p>
            <a:pPr indent="0" lvl="0" marL="457200" rtl="0" algn="l">
              <a:spcBef>
                <a:spcPts val="0"/>
              </a:spcBef>
              <a:spcAft>
                <a:spcPts val="0"/>
              </a:spcAft>
              <a:buNone/>
            </a:pPr>
            <a:r>
              <a:t/>
            </a:r>
            <a:endParaRPr b="1" sz="1100">
              <a:solidFill>
                <a:srgbClr val="000000"/>
              </a:solidFill>
              <a:latin typeface="Arial"/>
              <a:ea typeface="Arial"/>
              <a:cs typeface="Arial"/>
              <a:sym typeface="Arial"/>
            </a:endParaRPr>
          </a:p>
          <a:p>
            <a:pPr indent="0" lvl="0" marL="457200" rtl="0" algn="l">
              <a:spcBef>
                <a:spcPts val="0"/>
              </a:spcBef>
              <a:spcAft>
                <a:spcPts val="0"/>
              </a:spcAft>
              <a:buNone/>
            </a:pPr>
            <a:r>
              <a:t/>
            </a:r>
            <a:endParaRPr b="1"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a:solidFill>
                <a:schemeClr val="dk1"/>
              </a:solidFill>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None/>
            </a:pPr>
            <a:r>
              <a:t/>
            </a:r>
            <a:endParaRPr/>
          </a:p>
          <a:p>
            <a:pPr indent="-228600" lvl="0" marL="457200" rtl="0" algn="l">
              <a:lnSpc>
                <a:spcPct val="115000"/>
              </a:lnSpc>
              <a:spcBef>
                <a:spcPts val="0"/>
              </a:spcBef>
              <a:spcAft>
                <a:spcPts val="0"/>
              </a:spcAft>
              <a:buSzPts val="1300"/>
              <a:buNone/>
            </a:pPr>
            <a:r>
              <a:t/>
            </a:r>
            <a:endParaRPr/>
          </a:p>
        </p:txBody>
      </p:sp>
      <p:pic>
        <p:nvPicPr>
          <p:cNvPr id="83" name="Google Shape;83;p13"/>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
        <p:nvSpPr>
          <p:cNvPr id="84" name="Google Shape;84;p13"/>
          <p:cNvSpPr txBox="1"/>
          <p:nvPr/>
        </p:nvSpPr>
        <p:spPr>
          <a:xfrm>
            <a:off x="4572000" y="1524000"/>
            <a:ext cx="30000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100"/>
          </a:p>
          <a:p>
            <a:pPr indent="0" lvl="0" marL="0" rtl="0" algn="l">
              <a:lnSpc>
                <a:spcPct val="115000"/>
              </a:lnSpc>
              <a:spcBef>
                <a:spcPts val="0"/>
              </a:spcBef>
              <a:spcAft>
                <a:spcPts val="0"/>
              </a:spcAft>
              <a:buNone/>
            </a:pPr>
            <a:r>
              <a:t/>
            </a:r>
            <a:endParaRPr b="1"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type="title"/>
          </p:nvPr>
        </p:nvSpPr>
        <p:spPr>
          <a:xfrm>
            <a:off x="311700" y="3026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FFFF00"/>
                </a:solidFill>
              </a:rPr>
              <a:t>Introduction to Project</a:t>
            </a:r>
            <a:endParaRPr>
              <a:solidFill>
                <a:srgbClr val="FFFF00"/>
              </a:solidFill>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90" name="Google Shape;90;p14"/>
          <p:cNvSpPr txBox="1"/>
          <p:nvPr>
            <p:ph idx="4294967295" type="body"/>
          </p:nvPr>
        </p:nvSpPr>
        <p:spPr>
          <a:xfrm>
            <a:off x="311700" y="1529225"/>
            <a:ext cx="8520600" cy="34464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91" name="Google Shape;91;p14"/>
          <p:cNvSpPr txBox="1"/>
          <p:nvPr/>
        </p:nvSpPr>
        <p:spPr>
          <a:xfrm>
            <a:off x="1369725" y="3731725"/>
            <a:ext cx="7100100" cy="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92" name="Google Shape;92;p14"/>
          <p:cNvSpPr txBox="1"/>
          <p:nvPr>
            <p:ph idx="4294967295" type="body"/>
          </p:nvPr>
        </p:nvSpPr>
        <p:spPr>
          <a:xfrm>
            <a:off x="79650" y="1344875"/>
            <a:ext cx="8984700" cy="3815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rgbClr val="000000"/>
                </a:solidFill>
              </a:rPr>
              <a:t>Job Scheduling:</a:t>
            </a:r>
            <a:r>
              <a:rPr lang="en" sz="1600">
                <a:solidFill>
                  <a:srgbClr val="000000"/>
                </a:solidFill>
              </a:rPr>
              <a:t> In job scheduling, tasks are assigned to system resources (like CPU) for execution. Using a priority-based approach, jobs with higher priority (based on criteria like arrival time or urgency) are executed before lower-priority jobs to improve system efficiency.</a:t>
            </a:r>
            <a:endParaRPr sz="1600">
              <a:solidFill>
                <a:srgbClr val="000000"/>
              </a:solidFill>
            </a:endParaRPr>
          </a:p>
          <a:p>
            <a:pPr indent="0" lvl="0" marL="0" rtl="0" algn="just">
              <a:spcBef>
                <a:spcPts val="0"/>
              </a:spcBef>
              <a:spcAft>
                <a:spcPts val="0"/>
              </a:spcAft>
              <a:buNone/>
            </a:pPr>
            <a:r>
              <a:t/>
            </a:r>
            <a:endParaRPr sz="1600">
              <a:solidFill>
                <a:srgbClr val="000000"/>
              </a:solidFill>
            </a:endParaRPr>
          </a:p>
          <a:p>
            <a:pPr indent="0" lvl="0" marL="0" rtl="0" algn="just">
              <a:spcBef>
                <a:spcPts val="0"/>
              </a:spcBef>
              <a:spcAft>
                <a:spcPts val="0"/>
              </a:spcAft>
              <a:buNone/>
            </a:pPr>
            <a:r>
              <a:rPr b="1" lang="en" sz="1600">
                <a:solidFill>
                  <a:srgbClr val="000000"/>
                </a:solidFill>
              </a:rPr>
              <a:t>Priority Queue:</a:t>
            </a:r>
            <a:r>
              <a:rPr lang="en" sz="1600">
                <a:solidFill>
                  <a:srgbClr val="000000"/>
                </a:solidFill>
              </a:rPr>
              <a:t> A priority queue is a data structure where elements (jobs) are dequeued based on their priority, rather than arrival order. It ensures efficient scheduling by always processing the job with the highest priority, often implemented using a heap for optimal performance.</a:t>
            </a:r>
            <a:endParaRPr sz="1600">
              <a:solidFill>
                <a:srgbClr val="000000"/>
              </a:solidFill>
            </a:endParaRPr>
          </a:p>
          <a:p>
            <a:pPr indent="0" lvl="0" marL="0" rtl="0" algn="just">
              <a:spcBef>
                <a:spcPts val="0"/>
              </a:spcBef>
              <a:spcAft>
                <a:spcPts val="0"/>
              </a:spcAft>
              <a:buNone/>
            </a:pPr>
            <a:r>
              <a:t/>
            </a:r>
            <a:endParaRPr sz="1600">
              <a:solidFill>
                <a:srgbClr val="000000"/>
              </a:solidFill>
            </a:endParaRPr>
          </a:p>
          <a:p>
            <a:pPr indent="0" lvl="0" marL="0" rtl="0" algn="just">
              <a:spcBef>
                <a:spcPts val="0"/>
              </a:spcBef>
              <a:spcAft>
                <a:spcPts val="0"/>
              </a:spcAft>
              <a:buNone/>
            </a:pPr>
            <a:r>
              <a:rPr b="1" lang="en" sz="1600">
                <a:solidFill>
                  <a:srgbClr val="000000"/>
                </a:solidFill>
              </a:rPr>
              <a:t>Project Overview:</a:t>
            </a:r>
            <a:r>
              <a:rPr lang="en" sz="1600">
                <a:solidFill>
                  <a:srgbClr val="000000"/>
                </a:solidFill>
              </a:rPr>
              <a:t> The project involves building a job scheduling system using a priority queue to manage job execution. Jobs will be dynamically added, prioritized based on factors like execution time and urgency, and executed in an optimal sequence.</a:t>
            </a:r>
            <a:endParaRPr sz="1600">
              <a:solidFill>
                <a:srgbClr val="000000"/>
              </a:solidFill>
            </a:endParaRPr>
          </a:p>
          <a:p>
            <a:pPr indent="0" lvl="0" marL="0" rtl="0" algn="just">
              <a:spcBef>
                <a:spcPts val="0"/>
              </a:spcBef>
              <a:spcAft>
                <a:spcPts val="0"/>
              </a:spcAft>
              <a:buNone/>
            </a:pPr>
            <a:r>
              <a:t/>
            </a:r>
            <a:endParaRPr sz="1900">
              <a:solidFill>
                <a:srgbClr val="000000"/>
              </a:solidFill>
            </a:endParaRPr>
          </a:p>
          <a:p>
            <a:pPr indent="0" lvl="0" marL="0" rtl="0" algn="just">
              <a:lnSpc>
                <a:spcPct val="115000"/>
              </a:lnSpc>
              <a:spcBef>
                <a:spcPts val="0"/>
              </a:spcBef>
              <a:spcAft>
                <a:spcPts val="0"/>
              </a:spcAft>
              <a:buClr>
                <a:srgbClr val="000000"/>
              </a:buClr>
              <a:buSzPts val="1400"/>
              <a:buFont typeface="Arial"/>
              <a:buNone/>
            </a:pPr>
            <a:r>
              <a:t/>
            </a:r>
            <a:endParaRPr sz="1900">
              <a:solidFill>
                <a:srgbClr val="000000"/>
              </a:solidFill>
            </a:endParaRPr>
          </a:p>
          <a:p>
            <a:pPr indent="0" lvl="0" marL="0" rtl="0" algn="just">
              <a:lnSpc>
                <a:spcPct val="115000"/>
              </a:lnSpc>
              <a:spcBef>
                <a:spcPts val="0"/>
              </a:spcBef>
              <a:spcAft>
                <a:spcPts val="0"/>
              </a:spcAft>
              <a:buClr>
                <a:srgbClr val="000000"/>
              </a:buClr>
              <a:buSzPts val="1400"/>
              <a:buFont typeface="Arial"/>
              <a:buNone/>
            </a:pPr>
            <a:r>
              <a:t/>
            </a:r>
            <a:endParaRPr sz="1900">
              <a:solidFill>
                <a:srgbClr val="000000"/>
              </a:solidFill>
            </a:endParaRPr>
          </a:p>
          <a:p>
            <a:pPr indent="0" lvl="0" marL="0" rtl="0" algn="just">
              <a:lnSpc>
                <a:spcPct val="115000"/>
              </a:lnSpc>
              <a:spcBef>
                <a:spcPts val="0"/>
              </a:spcBef>
              <a:spcAft>
                <a:spcPts val="0"/>
              </a:spcAft>
              <a:buClr>
                <a:srgbClr val="000000"/>
              </a:buClr>
              <a:buSzPts val="1400"/>
              <a:buFont typeface="Arial"/>
              <a:buNone/>
            </a:pPr>
            <a:r>
              <a:t/>
            </a:r>
            <a:endParaRPr sz="1900">
              <a:solidFill>
                <a:srgbClr val="000000"/>
              </a:solidFill>
            </a:endParaRPr>
          </a:p>
          <a:p>
            <a:pPr indent="0" lvl="0" marL="0" rtl="0" algn="just">
              <a:lnSpc>
                <a:spcPct val="115000"/>
              </a:lnSpc>
              <a:spcBef>
                <a:spcPts val="0"/>
              </a:spcBef>
              <a:spcAft>
                <a:spcPts val="0"/>
              </a:spcAft>
              <a:buClr>
                <a:srgbClr val="000000"/>
              </a:buClr>
              <a:buSzPts val="1400"/>
              <a:buFont typeface="Arial"/>
              <a:buNone/>
            </a:pPr>
            <a:r>
              <a:t/>
            </a:r>
            <a:endParaRPr sz="1900">
              <a:solidFill>
                <a:srgbClr val="000000"/>
              </a:solidFill>
            </a:endParaRPr>
          </a:p>
          <a:p>
            <a:pPr indent="0" lvl="0" marL="0" rtl="0" algn="l">
              <a:lnSpc>
                <a:spcPct val="115000"/>
              </a:lnSpc>
              <a:spcBef>
                <a:spcPts val="0"/>
              </a:spcBef>
              <a:spcAft>
                <a:spcPts val="0"/>
              </a:spcAft>
              <a:buClr>
                <a:srgbClr val="000000"/>
              </a:buClr>
              <a:buSzPts val="1400"/>
              <a:buFont typeface="Arial"/>
              <a:buNone/>
            </a:pPr>
            <a:r>
              <a:t/>
            </a:r>
            <a:endParaRPr sz="1900"/>
          </a:p>
          <a:p>
            <a:pPr indent="0" lvl="0" marL="0" rtl="0" algn="just">
              <a:lnSpc>
                <a:spcPct val="115000"/>
              </a:lnSpc>
              <a:spcBef>
                <a:spcPts val="0"/>
              </a:spcBef>
              <a:spcAft>
                <a:spcPts val="0"/>
              </a:spcAft>
              <a:buClr>
                <a:srgbClr val="000000"/>
              </a:buClr>
              <a:buSzPts val="1400"/>
              <a:buFont typeface="Arial"/>
              <a:buNone/>
            </a:pPr>
            <a:r>
              <a:t/>
            </a:r>
            <a:endParaRPr sz="1900">
              <a:solidFill>
                <a:srgbClr val="000000"/>
              </a:solidFill>
            </a:endParaRPr>
          </a:p>
          <a:p>
            <a:pPr indent="0" lvl="0" marL="0" rtl="0" algn="just">
              <a:lnSpc>
                <a:spcPct val="115000"/>
              </a:lnSpc>
              <a:spcBef>
                <a:spcPts val="0"/>
              </a:spcBef>
              <a:spcAft>
                <a:spcPts val="0"/>
              </a:spcAft>
              <a:buClr>
                <a:srgbClr val="000000"/>
              </a:buClr>
              <a:buSzPts val="1400"/>
              <a:buFont typeface="Arial"/>
              <a:buNone/>
            </a:pPr>
            <a:r>
              <a:t/>
            </a:r>
            <a:endParaRPr sz="1900">
              <a:solidFill>
                <a:srgbClr val="000000"/>
              </a:solidFill>
            </a:endParaRPr>
          </a:p>
          <a:p>
            <a:pPr indent="0" lvl="0" marL="0" rtl="0" algn="l">
              <a:lnSpc>
                <a:spcPct val="115000"/>
              </a:lnSpc>
              <a:spcBef>
                <a:spcPts val="0"/>
              </a:spcBef>
              <a:spcAft>
                <a:spcPts val="0"/>
              </a:spcAft>
              <a:buSzPts val="1300"/>
              <a:buNone/>
            </a:pPr>
            <a:r>
              <a:t/>
            </a:r>
            <a:endParaRPr sz="1500"/>
          </a:p>
        </p:txBody>
      </p:sp>
      <p:pic>
        <p:nvPicPr>
          <p:cNvPr id="93" name="Google Shape;93;p14"/>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00"/>
                </a:solidFill>
              </a:rPr>
              <a:t>Literature Review</a:t>
            </a:r>
            <a:endParaRPr>
              <a:solidFill>
                <a:srgbClr val="FFFF00"/>
              </a:solidFill>
            </a:endParaRPr>
          </a:p>
        </p:txBody>
      </p:sp>
      <p:sp>
        <p:nvSpPr>
          <p:cNvPr id="99" name="Google Shape;99;p15"/>
          <p:cNvSpPr txBox="1"/>
          <p:nvPr>
            <p:ph idx="1" type="body"/>
          </p:nvPr>
        </p:nvSpPr>
        <p:spPr>
          <a:xfrm>
            <a:off x="311725" y="1249050"/>
            <a:ext cx="3176400" cy="39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highlight>
                  <a:srgbClr val="FFFFFF"/>
                </a:highlight>
                <a:latin typeface="Arial"/>
                <a:ea typeface="Arial"/>
                <a:cs typeface="Arial"/>
                <a:sym typeface="Arial"/>
              </a:rPr>
              <a:t>Reference paper</a:t>
            </a:r>
            <a:endParaRPr b="1" sz="14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100">
                <a:solidFill>
                  <a:srgbClr val="000000"/>
                </a:solidFill>
                <a:highlight>
                  <a:srgbClr val="FFFFFF"/>
                </a:highlight>
                <a:latin typeface="Arial"/>
                <a:ea typeface="Arial"/>
                <a:cs typeface="Arial"/>
                <a:sym typeface="Arial"/>
              </a:rPr>
              <a:t>Comparison of CPU Scheduling Algorithms: FCFS, SJF, SRTF, Round Robin, Priority Based, and Multilevel Queuing</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100">
                <a:solidFill>
                  <a:srgbClr val="000000"/>
                </a:solidFill>
                <a:highlight>
                  <a:srgbClr val="FFFFFF"/>
                </a:highlight>
                <a:latin typeface="Arial"/>
                <a:ea typeface="Arial"/>
                <a:cs typeface="Arial"/>
                <a:sym typeface="Arial"/>
              </a:rPr>
              <a:t>Unifying Fixed- and Dynamic-Priority Scheduling based on Priority Promotion and an Improved Ready Queue Management Technique</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150">
                <a:solidFill>
                  <a:srgbClr val="000000"/>
                </a:solidFill>
                <a:highlight>
                  <a:srgbClr val="FFFFFF"/>
                </a:highlight>
                <a:latin typeface="Arial"/>
                <a:ea typeface="Arial"/>
                <a:cs typeface="Arial"/>
                <a:sym typeface="Arial"/>
              </a:rPr>
              <a:t>Job-Shop Scheduling Model for Optimization of the Double Track Railway Scheduling</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000000"/>
              </a:solidFill>
              <a:highlight>
                <a:srgbClr val="FFFFFF"/>
              </a:highlight>
              <a:latin typeface="Arial"/>
              <a:ea typeface="Arial"/>
              <a:cs typeface="Arial"/>
              <a:sym typeface="Arial"/>
            </a:endParaRPr>
          </a:p>
        </p:txBody>
      </p:sp>
      <p:sp>
        <p:nvSpPr>
          <p:cNvPr id="100" name="Google Shape;100;p15"/>
          <p:cNvSpPr txBox="1"/>
          <p:nvPr>
            <p:ph idx="2" type="body"/>
          </p:nvPr>
        </p:nvSpPr>
        <p:spPr>
          <a:xfrm>
            <a:off x="3413300" y="1188750"/>
            <a:ext cx="5301300" cy="403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rPr>
              <a:t>Summary</a:t>
            </a:r>
            <a:endParaRPr b="1" sz="1500">
              <a:solidFill>
                <a:schemeClr val="dk1"/>
              </a:solidFill>
            </a:endParaRPr>
          </a:p>
          <a:p>
            <a:pPr indent="0" lvl="0" marL="0" rtl="0" algn="l">
              <a:spcBef>
                <a:spcPts val="0"/>
              </a:spcBef>
              <a:spcAft>
                <a:spcPts val="0"/>
              </a:spcAft>
              <a:buNone/>
            </a:pPr>
            <a:r>
              <a:rPr lang="en" sz="1000">
                <a:solidFill>
                  <a:srgbClr val="000000"/>
                </a:solidFill>
                <a:highlight>
                  <a:srgbClr val="FFFFFF"/>
                </a:highlight>
                <a:latin typeface="Arial"/>
                <a:ea typeface="Arial"/>
                <a:cs typeface="Arial"/>
                <a:sym typeface="Arial"/>
              </a:rPr>
              <a:t>T</a:t>
            </a:r>
            <a:r>
              <a:rPr lang="en" sz="1100">
                <a:solidFill>
                  <a:srgbClr val="000000"/>
                </a:solidFill>
                <a:highlight>
                  <a:srgbClr val="FFFFFF"/>
                </a:highlight>
                <a:latin typeface="Arial"/>
                <a:ea typeface="Arial"/>
                <a:cs typeface="Arial"/>
                <a:sym typeface="Arial"/>
              </a:rPr>
              <a:t>he article reviews CPU scheduling algorithms like FCFS, SJF, SRTF, RR, PB, MLQ, and MLFQ. It compares their performance using metrics such as CPU utilization, throughput, turnaround time, waiting time, and response time, highlighting the strengths and weaknesses of each algorithm through examples and discussing their real-world applications.</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100">
                <a:solidFill>
                  <a:srgbClr val="000000"/>
                </a:solidFill>
                <a:highlight>
                  <a:srgbClr val="FFFFFF"/>
                </a:highlight>
                <a:latin typeface="Arial"/>
                <a:ea typeface="Arial"/>
                <a:cs typeface="Arial"/>
                <a:sym typeface="Arial"/>
              </a:rPr>
              <a:t>The paper introduces the Fixed-Priority with Priority Promotion (FPP) algorithm, combining fixed-priority and EDF scheduling for efficient task management. FPP promotes task priorities at intervals to mimic EDF, with constant-time ready queue management. FPP_Test optimizes promotion points, reducing preemptions, overhead, and scheduling complexity.</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100">
                <a:solidFill>
                  <a:srgbClr val="000000"/>
                </a:solidFill>
                <a:highlight>
                  <a:srgbClr val="FFFFFF"/>
                </a:highlight>
                <a:latin typeface="Arial"/>
                <a:ea typeface="Arial"/>
                <a:cs typeface="Arial"/>
                <a:sym typeface="Arial"/>
              </a:rPr>
              <a:t>The paper presents a job-shop scheduling model for double-track railway optimization using FCFS and priority queues. Applied to the Solo-Yogyakarta network, it produces fewer delayed trains but with a higher average delay time (37.34 minutes vs. 28.69 minutes). Improvements are needed to reduce the average delay time</a:t>
            </a:r>
            <a:r>
              <a:rPr lang="en" sz="1000">
                <a:solidFill>
                  <a:srgbClr val="000000"/>
                </a:solidFill>
                <a:highlight>
                  <a:srgbClr val="FFFFFF"/>
                </a:highlight>
                <a:latin typeface="Arial"/>
                <a:ea typeface="Arial"/>
                <a:cs typeface="Arial"/>
                <a:sym typeface="Arial"/>
              </a:rPr>
              <a:t>.</a:t>
            </a:r>
            <a:endParaRPr sz="1000">
              <a:solidFill>
                <a:srgbClr val="000000"/>
              </a:solidFill>
              <a:highlight>
                <a:srgbClr val="FFFFFF"/>
              </a:highlight>
              <a:latin typeface="Arial"/>
              <a:ea typeface="Arial"/>
              <a:cs typeface="Arial"/>
              <a:sym typeface="Arial"/>
            </a:endParaRPr>
          </a:p>
        </p:txBody>
      </p:sp>
      <p:pic>
        <p:nvPicPr>
          <p:cNvPr id="101" name="Google Shape;101;p15"/>
          <p:cNvPicPr preferRelativeResize="0"/>
          <p:nvPr/>
        </p:nvPicPr>
        <p:blipFill rotWithShape="1">
          <a:blip r:embed="rId3">
            <a:alphaModFix/>
          </a:blip>
          <a:srcRect b="0" l="0" r="0" t="0"/>
          <a:stretch/>
        </p:blipFill>
        <p:spPr>
          <a:xfrm>
            <a:off x="412975" y="89123"/>
            <a:ext cx="681075" cy="1099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3026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a:solidFill>
                  <a:srgbClr val="FFFF00"/>
                </a:solidFill>
              </a:rPr>
              <a:t>Problem Statement</a:t>
            </a:r>
            <a:endParaRPr>
              <a:solidFill>
                <a:srgbClr val="FFFF00"/>
              </a:solidFill>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107" name="Google Shape;107;p16"/>
          <p:cNvSpPr txBox="1"/>
          <p:nvPr>
            <p:ph idx="4294967295" type="body"/>
          </p:nvPr>
        </p:nvSpPr>
        <p:spPr>
          <a:xfrm>
            <a:off x="311700" y="1529225"/>
            <a:ext cx="8520600" cy="34464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108" name="Google Shape;108;p16"/>
          <p:cNvSpPr txBox="1"/>
          <p:nvPr/>
        </p:nvSpPr>
        <p:spPr>
          <a:xfrm>
            <a:off x="1369725" y="3731725"/>
            <a:ext cx="7100100" cy="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09" name="Google Shape;109;p16"/>
          <p:cNvSpPr txBox="1"/>
          <p:nvPr>
            <p:ph idx="4294967295" type="body"/>
          </p:nvPr>
        </p:nvSpPr>
        <p:spPr>
          <a:xfrm>
            <a:off x="79650" y="1344875"/>
            <a:ext cx="8984700" cy="3815100"/>
          </a:xfrm>
          <a:prstGeom prst="rect">
            <a:avLst/>
          </a:prstGeom>
          <a:noFill/>
          <a:ln>
            <a:noFill/>
          </a:ln>
        </p:spPr>
        <p:txBody>
          <a:bodyPr anchorCtr="0" anchor="t" bIns="91425" lIns="91425" spcFirstLastPara="1" rIns="91425" wrap="square" tIns="91425">
            <a:noAutofit/>
          </a:bodyPr>
          <a:lstStyle/>
          <a:p>
            <a:pPr indent="0" lvl="0" marL="0" rtl="0" algn="l">
              <a:spcBef>
                <a:spcPts val="1400"/>
              </a:spcBef>
              <a:spcAft>
                <a:spcPts val="0"/>
              </a:spcAft>
              <a:buNone/>
            </a:pPr>
            <a:r>
              <a:rPr b="1" lang="en" sz="1500">
                <a:solidFill>
                  <a:srgbClr val="000000"/>
                </a:solidFill>
                <a:latin typeface="Arial"/>
                <a:ea typeface="Arial"/>
                <a:cs typeface="Arial"/>
                <a:sym typeface="Arial"/>
              </a:rPr>
              <a:t>Priority Preemptive Scheduling</a:t>
            </a:r>
            <a:endParaRPr b="1" sz="1500">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Simulate a </a:t>
            </a:r>
            <a:r>
              <a:rPr b="1" lang="en">
                <a:solidFill>
                  <a:srgbClr val="000000"/>
                </a:solidFill>
                <a:latin typeface="Arial"/>
                <a:ea typeface="Arial"/>
                <a:cs typeface="Arial"/>
                <a:sym typeface="Arial"/>
              </a:rPr>
              <a:t>Priority Preemptive Scheduling</a:t>
            </a:r>
            <a:r>
              <a:rPr lang="en">
                <a:solidFill>
                  <a:srgbClr val="000000"/>
                </a:solidFill>
                <a:latin typeface="Arial"/>
                <a:ea typeface="Arial"/>
                <a:cs typeface="Arial"/>
                <a:sym typeface="Arial"/>
              </a:rPr>
              <a:t> algorithm for </a:t>
            </a:r>
            <a:r>
              <a:rPr lang="en">
                <a:solidFill>
                  <a:srgbClr val="188038"/>
                </a:solidFill>
                <a:latin typeface="Roboto Mono"/>
                <a:ea typeface="Roboto Mono"/>
                <a:cs typeface="Roboto Mono"/>
                <a:sym typeface="Roboto Mono"/>
              </a:rPr>
              <a:t>n</a:t>
            </a:r>
            <a:r>
              <a:rPr lang="en">
                <a:solidFill>
                  <a:srgbClr val="000000"/>
                </a:solidFill>
                <a:latin typeface="Arial"/>
                <a:ea typeface="Arial"/>
                <a:cs typeface="Arial"/>
                <a:sym typeface="Arial"/>
              </a:rPr>
              <a:t> processes, where each process has an </a:t>
            </a:r>
            <a:r>
              <a:rPr b="1" lang="en">
                <a:solidFill>
                  <a:srgbClr val="000000"/>
                </a:solidFill>
                <a:latin typeface="Arial"/>
                <a:ea typeface="Arial"/>
                <a:cs typeface="Arial"/>
                <a:sym typeface="Arial"/>
              </a:rPr>
              <a:t>Arrival Time (AT)</a:t>
            </a:r>
            <a:r>
              <a:rPr lang="en">
                <a:solidFill>
                  <a:srgbClr val="000000"/>
                </a:solidFill>
                <a:latin typeface="Arial"/>
                <a:ea typeface="Arial"/>
                <a:cs typeface="Arial"/>
                <a:sym typeface="Arial"/>
              </a:rPr>
              <a:t>, </a:t>
            </a:r>
            <a:r>
              <a:rPr b="1" lang="en">
                <a:solidFill>
                  <a:srgbClr val="000000"/>
                </a:solidFill>
                <a:latin typeface="Arial"/>
                <a:ea typeface="Arial"/>
                <a:cs typeface="Arial"/>
                <a:sym typeface="Arial"/>
              </a:rPr>
              <a:t>Burst Time (BT)</a:t>
            </a:r>
            <a:r>
              <a:rPr lang="en">
                <a:solidFill>
                  <a:srgbClr val="000000"/>
                </a:solidFill>
                <a:latin typeface="Arial"/>
                <a:ea typeface="Arial"/>
                <a:cs typeface="Arial"/>
                <a:sym typeface="Arial"/>
              </a:rPr>
              <a:t>, and </a:t>
            </a:r>
            <a:r>
              <a:rPr b="1" lang="en">
                <a:solidFill>
                  <a:srgbClr val="000000"/>
                </a:solidFill>
                <a:latin typeface="Arial"/>
                <a:ea typeface="Arial"/>
                <a:cs typeface="Arial"/>
                <a:sym typeface="Arial"/>
              </a:rPr>
              <a:t>Priority</a:t>
            </a:r>
            <a:r>
              <a:rPr lang="en">
                <a:solidFill>
                  <a:srgbClr val="000000"/>
                </a:solidFill>
                <a:latin typeface="Arial"/>
                <a:ea typeface="Arial"/>
                <a:cs typeface="Arial"/>
                <a:sym typeface="Arial"/>
              </a:rPr>
              <a:t>. The process with the highest priority is executed first, and a running process can be interrupted if a higher-priority process arrives.</a:t>
            </a:r>
            <a:endParaRPr>
              <a:solidFill>
                <a:srgbClr val="000000"/>
              </a:solidFill>
              <a:latin typeface="Arial"/>
              <a:ea typeface="Arial"/>
              <a:cs typeface="Arial"/>
              <a:sym typeface="Arial"/>
            </a:endParaRPr>
          </a:p>
          <a:p>
            <a:pPr indent="0" lvl="0" marL="0" rtl="0" algn="l">
              <a:spcBef>
                <a:spcPts val="1200"/>
              </a:spcBef>
              <a:spcAft>
                <a:spcPts val="0"/>
              </a:spcAft>
              <a:buNone/>
            </a:pPr>
            <a:r>
              <a:rPr b="1" lang="en">
                <a:solidFill>
                  <a:srgbClr val="000000"/>
                </a:solidFill>
                <a:latin typeface="Arial"/>
                <a:ea typeface="Arial"/>
                <a:cs typeface="Arial"/>
                <a:sym typeface="Arial"/>
              </a:rPr>
              <a:t>Requirements</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AutoNum type="arabicPeriod"/>
            </a:pPr>
            <a:r>
              <a:rPr b="1" lang="en">
                <a:solidFill>
                  <a:srgbClr val="000000"/>
                </a:solidFill>
                <a:latin typeface="Arial"/>
                <a:ea typeface="Arial"/>
                <a:cs typeface="Arial"/>
                <a:sym typeface="Arial"/>
              </a:rPr>
              <a:t>Input</a:t>
            </a:r>
            <a:r>
              <a:rPr lang="en">
                <a:solidFill>
                  <a:srgbClr val="000000"/>
                </a:solidFill>
                <a:latin typeface="Arial"/>
                <a:ea typeface="Arial"/>
                <a:cs typeface="Arial"/>
                <a:sym typeface="Arial"/>
              </a:rPr>
              <a:t>: Number of processes and their AT, BT, and Priority.</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b="1" lang="en">
                <a:solidFill>
                  <a:srgbClr val="000000"/>
                </a:solidFill>
                <a:latin typeface="Arial"/>
                <a:ea typeface="Arial"/>
                <a:cs typeface="Arial"/>
                <a:sym typeface="Arial"/>
              </a:rPr>
              <a:t>Scheduling</a:t>
            </a:r>
            <a:r>
              <a:rPr lang="en">
                <a:solidFill>
                  <a:srgbClr val="000000"/>
                </a:solidFill>
                <a:latin typeface="Arial"/>
                <a:ea typeface="Arial"/>
                <a:cs typeface="Arial"/>
                <a:sym typeface="Arial"/>
              </a:rPr>
              <a:t>: Preempt the current process if a higher-priority one arrives.</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b="1" lang="en">
                <a:solidFill>
                  <a:srgbClr val="000000"/>
                </a:solidFill>
                <a:latin typeface="Arial"/>
                <a:ea typeface="Arial"/>
                <a:cs typeface="Arial"/>
                <a:sym typeface="Arial"/>
              </a:rPr>
              <a:t>Output</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Display the </a:t>
            </a:r>
            <a:r>
              <a:rPr b="1" lang="en" sz="1300">
                <a:solidFill>
                  <a:srgbClr val="000000"/>
                </a:solidFill>
                <a:latin typeface="Arial"/>
                <a:ea typeface="Arial"/>
                <a:cs typeface="Arial"/>
                <a:sym typeface="Arial"/>
              </a:rPr>
              <a:t>Gantt Chart</a:t>
            </a:r>
            <a:r>
              <a:rPr lang="en" sz="1300">
                <a:solidFill>
                  <a:srgbClr val="000000"/>
                </a:solidFill>
                <a:latin typeface="Arial"/>
                <a:ea typeface="Arial"/>
                <a:cs typeface="Arial"/>
                <a:sym typeface="Arial"/>
              </a:rPr>
              <a:t> showing process execution.</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Calculate and display </a:t>
            </a:r>
            <a:r>
              <a:rPr b="1" lang="en" sz="1300">
                <a:solidFill>
                  <a:srgbClr val="000000"/>
                </a:solidFill>
                <a:latin typeface="Arial"/>
                <a:ea typeface="Arial"/>
                <a:cs typeface="Arial"/>
                <a:sym typeface="Arial"/>
              </a:rPr>
              <a:t>Completion Time (CT)</a:t>
            </a:r>
            <a:r>
              <a:rPr lang="en" sz="1300">
                <a:solidFill>
                  <a:srgbClr val="000000"/>
                </a:solidFill>
                <a:latin typeface="Arial"/>
                <a:ea typeface="Arial"/>
                <a:cs typeface="Arial"/>
                <a:sym typeface="Arial"/>
              </a:rPr>
              <a:t>, </a:t>
            </a:r>
            <a:r>
              <a:rPr b="1" lang="en" sz="1300">
                <a:solidFill>
                  <a:srgbClr val="000000"/>
                </a:solidFill>
                <a:latin typeface="Arial"/>
                <a:ea typeface="Arial"/>
                <a:cs typeface="Arial"/>
                <a:sym typeface="Arial"/>
              </a:rPr>
              <a:t>Turnaround Time (TAT)</a:t>
            </a:r>
            <a:r>
              <a:rPr lang="en" sz="1300">
                <a:solidFill>
                  <a:srgbClr val="000000"/>
                </a:solidFill>
                <a:latin typeface="Arial"/>
                <a:ea typeface="Arial"/>
                <a:cs typeface="Arial"/>
                <a:sym typeface="Arial"/>
              </a:rPr>
              <a:t>, </a:t>
            </a:r>
            <a:r>
              <a:rPr b="1" lang="en" sz="1300">
                <a:solidFill>
                  <a:srgbClr val="000000"/>
                </a:solidFill>
                <a:latin typeface="Arial"/>
                <a:ea typeface="Arial"/>
                <a:cs typeface="Arial"/>
                <a:sym typeface="Arial"/>
              </a:rPr>
              <a:t>Waiting Time (WT)</a:t>
            </a:r>
            <a:r>
              <a:rPr lang="en" sz="1300">
                <a:solidFill>
                  <a:srgbClr val="000000"/>
                </a:solidFill>
                <a:latin typeface="Arial"/>
                <a:ea typeface="Arial"/>
                <a:cs typeface="Arial"/>
                <a:sym typeface="Arial"/>
              </a:rPr>
              <a:t>, and </a:t>
            </a:r>
            <a:r>
              <a:rPr b="1" lang="en" sz="1300">
                <a:solidFill>
                  <a:srgbClr val="000000"/>
                </a:solidFill>
                <a:latin typeface="Arial"/>
                <a:ea typeface="Arial"/>
                <a:cs typeface="Arial"/>
                <a:sym typeface="Arial"/>
              </a:rPr>
              <a:t>Response Time (RT)</a:t>
            </a:r>
            <a:r>
              <a:rPr lang="en" sz="1300">
                <a:solidFill>
                  <a:srgbClr val="000000"/>
                </a:solidFill>
                <a:latin typeface="Arial"/>
                <a:ea typeface="Arial"/>
                <a:cs typeface="Arial"/>
                <a:sym typeface="Arial"/>
              </a:rPr>
              <a:t> for each process.</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Show the </a:t>
            </a:r>
            <a:r>
              <a:rPr b="1" lang="en" sz="1300">
                <a:solidFill>
                  <a:srgbClr val="000000"/>
                </a:solidFill>
                <a:latin typeface="Arial"/>
                <a:ea typeface="Arial"/>
                <a:cs typeface="Arial"/>
                <a:sym typeface="Arial"/>
              </a:rPr>
              <a:t>average</a:t>
            </a:r>
            <a:r>
              <a:rPr lang="en" sz="1300">
                <a:solidFill>
                  <a:srgbClr val="000000"/>
                </a:solidFill>
                <a:latin typeface="Arial"/>
                <a:ea typeface="Arial"/>
                <a:cs typeface="Arial"/>
                <a:sym typeface="Arial"/>
              </a:rPr>
              <a:t> TAT, WT, and RT.</a:t>
            </a:r>
            <a:endParaRPr sz="13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457200" rtl="0" algn="just">
              <a:lnSpc>
                <a:spcPct val="115000"/>
              </a:lnSpc>
              <a:spcBef>
                <a:spcPts val="0"/>
              </a:spcBef>
              <a:spcAft>
                <a:spcPts val="0"/>
              </a:spcAft>
              <a:buSzPts val="1300"/>
              <a:buNone/>
            </a:pPr>
            <a:r>
              <a:t/>
            </a:r>
            <a:endParaRPr sz="1800">
              <a:solidFill>
                <a:srgbClr val="000000"/>
              </a:solidFill>
            </a:endParaRPr>
          </a:p>
          <a:p>
            <a:pPr indent="0" lvl="0" marL="0" rtl="0" algn="l">
              <a:lnSpc>
                <a:spcPct val="115000"/>
              </a:lnSpc>
              <a:spcBef>
                <a:spcPts val="0"/>
              </a:spcBef>
              <a:spcAft>
                <a:spcPts val="0"/>
              </a:spcAft>
              <a:buSzPts val="1300"/>
              <a:buNone/>
            </a:pPr>
            <a:r>
              <a:t/>
            </a:r>
            <a:endParaRPr sz="1500"/>
          </a:p>
        </p:txBody>
      </p:sp>
      <p:pic>
        <p:nvPicPr>
          <p:cNvPr id="110" name="Google Shape;110;p16"/>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311700" y="3026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a:solidFill>
                  <a:srgbClr val="FFFF00"/>
                </a:solidFill>
              </a:rPr>
              <a:t>Objectives of the project</a:t>
            </a:r>
            <a:endParaRPr>
              <a:solidFill>
                <a:srgbClr val="FFFF00"/>
              </a:solidFill>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116" name="Google Shape;116;p17"/>
          <p:cNvSpPr txBox="1"/>
          <p:nvPr>
            <p:ph idx="4294967295" type="body"/>
          </p:nvPr>
        </p:nvSpPr>
        <p:spPr>
          <a:xfrm>
            <a:off x="311700" y="1529225"/>
            <a:ext cx="8520600" cy="34464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117" name="Google Shape;117;p17"/>
          <p:cNvSpPr txBox="1"/>
          <p:nvPr/>
        </p:nvSpPr>
        <p:spPr>
          <a:xfrm>
            <a:off x="248075" y="1415800"/>
            <a:ext cx="8520600" cy="34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Roboto"/>
                <a:ea typeface="Roboto"/>
                <a:cs typeface="Roboto"/>
                <a:sym typeface="Roboto"/>
              </a:rPr>
              <a:t>Objectives :</a:t>
            </a:r>
            <a:endParaRPr b="1"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b="1" lang="en" sz="1600">
                <a:latin typeface="Roboto"/>
                <a:ea typeface="Roboto"/>
                <a:cs typeface="Roboto"/>
                <a:sym typeface="Roboto"/>
              </a:rPr>
              <a:t>Efficient Job Scheduling</a:t>
            </a:r>
            <a:r>
              <a:rPr lang="en" sz="1600">
                <a:latin typeface="Roboto"/>
                <a:ea typeface="Roboto"/>
                <a:cs typeface="Roboto"/>
                <a:sym typeface="Roboto"/>
              </a:rPr>
              <a:t>: Develop a system that prioritizes and schedules jobs based on their urgency and importance using a priority queue, ensuring optimal resource allocation and reduced wait times for high-priority tasks.</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b="1" lang="en" sz="1600">
                <a:latin typeface="Roboto"/>
                <a:ea typeface="Roboto"/>
                <a:cs typeface="Roboto"/>
                <a:sym typeface="Roboto"/>
              </a:rPr>
              <a:t>Dynamic Job Management:</a:t>
            </a:r>
            <a:r>
              <a:rPr lang="en" sz="1600">
                <a:latin typeface="Roboto"/>
                <a:ea typeface="Roboto"/>
                <a:cs typeface="Roboto"/>
                <a:sym typeface="Roboto"/>
              </a:rPr>
              <a:t> Enable the system to dynamically add, remove, and reorder jobs in real-time, allowing for the seamless handling of multiple tasks with varying priorities.</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b="1" lang="en" sz="1600">
                <a:latin typeface="Roboto"/>
                <a:ea typeface="Roboto"/>
                <a:cs typeface="Roboto"/>
                <a:sym typeface="Roboto"/>
              </a:rPr>
              <a:t>Simulation and Optimization: </a:t>
            </a:r>
            <a:r>
              <a:rPr lang="en" sz="1600">
                <a:latin typeface="Roboto"/>
                <a:ea typeface="Roboto"/>
                <a:cs typeface="Roboto"/>
                <a:sym typeface="Roboto"/>
              </a:rPr>
              <a:t>Simulate job execution and evaluate the performance of the scheduling algorithm in terms of job completion time, CPU utilization, and overall system efficiency, providing insights into the effectiveness of priority-based scheduling strategies.</a:t>
            </a:r>
            <a:endParaRPr sz="16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a:latin typeface="Roboto"/>
              <a:ea typeface="Roboto"/>
              <a:cs typeface="Roboto"/>
              <a:sym typeface="Roboto"/>
            </a:endParaRPr>
          </a:p>
        </p:txBody>
      </p:sp>
      <p:pic>
        <p:nvPicPr>
          <p:cNvPr id="118" name="Google Shape;118;p17"/>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00"/>
                </a:solidFill>
              </a:rPr>
              <a:t>Scope of the project</a:t>
            </a:r>
            <a:endParaRPr>
              <a:solidFill>
                <a:srgbClr val="FFFF00"/>
              </a:solidFill>
            </a:endParaRPr>
          </a:p>
        </p:txBody>
      </p:sp>
      <p:pic>
        <p:nvPicPr>
          <p:cNvPr id="124" name="Google Shape;124;p18"/>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
        <p:nvSpPr>
          <p:cNvPr id="125" name="Google Shape;125;p18"/>
          <p:cNvSpPr txBox="1"/>
          <p:nvPr/>
        </p:nvSpPr>
        <p:spPr>
          <a:xfrm>
            <a:off x="412975" y="1389950"/>
            <a:ext cx="8419200" cy="372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700"/>
              <a:t>The scope includes:</a:t>
            </a:r>
            <a:endParaRPr sz="1700"/>
          </a:p>
          <a:p>
            <a:pPr indent="-336550" lvl="0" marL="457200" rtl="0" algn="l">
              <a:lnSpc>
                <a:spcPct val="115000"/>
              </a:lnSpc>
              <a:spcBef>
                <a:spcPts val="1200"/>
              </a:spcBef>
              <a:spcAft>
                <a:spcPts val="0"/>
              </a:spcAft>
              <a:buSzPts val="1700"/>
              <a:buChar char="●"/>
            </a:pPr>
            <a:r>
              <a:rPr b="1" lang="en" sz="1700"/>
              <a:t>Input Handling</a:t>
            </a:r>
            <a:r>
              <a:rPr lang="en" sz="1700"/>
              <a:t>: A function or interface to input the number of processes and their AT, BT, and Priority.</a:t>
            </a:r>
            <a:endParaRPr sz="1700"/>
          </a:p>
          <a:p>
            <a:pPr indent="-336550" lvl="0" marL="457200" rtl="0" algn="l">
              <a:lnSpc>
                <a:spcPct val="115000"/>
              </a:lnSpc>
              <a:spcBef>
                <a:spcPts val="0"/>
              </a:spcBef>
              <a:spcAft>
                <a:spcPts val="0"/>
              </a:spcAft>
              <a:buSzPts val="1700"/>
              <a:buChar char="●"/>
            </a:pPr>
            <a:r>
              <a:rPr b="1" lang="en" sz="1700"/>
              <a:t>Process Scheduling</a:t>
            </a:r>
            <a:r>
              <a:rPr lang="en" sz="1700"/>
              <a:t>: Implementing the logic for Priority Preemptive Scheduling with preemption.</a:t>
            </a:r>
            <a:endParaRPr sz="1700"/>
          </a:p>
          <a:p>
            <a:pPr indent="-336550" lvl="0" marL="457200" rtl="0" algn="l">
              <a:lnSpc>
                <a:spcPct val="115000"/>
              </a:lnSpc>
              <a:spcBef>
                <a:spcPts val="0"/>
              </a:spcBef>
              <a:spcAft>
                <a:spcPts val="0"/>
              </a:spcAft>
              <a:buSzPts val="1700"/>
              <a:buChar char="●"/>
            </a:pPr>
            <a:r>
              <a:rPr b="1" lang="en" sz="1700"/>
              <a:t>Gantt Chart Generation</a:t>
            </a:r>
            <a:r>
              <a:rPr lang="en" sz="1700"/>
              <a:t>: Displaying the process execution order visually.</a:t>
            </a:r>
            <a:endParaRPr sz="1700"/>
          </a:p>
          <a:p>
            <a:pPr indent="-336550" lvl="0" marL="457200" rtl="0" algn="l">
              <a:lnSpc>
                <a:spcPct val="115000"/>
              </a:lnSpc>
              <a:spcBef>
                <a:spcPts val="0"/>
              </a:spcBef>
              <a:spcAft>
                <a:spcPts val="0"/>
              </a:spcAft>
              <a:buSzPts val="1700"/>
              <a:buChar char="●"/>
            </a:pPr>
            <a:r>
              <a:rPr b="1" lang="en" sz="1700"/>
              <a:t>Metrics Calculation</a:t>
            </a:r>
            <a:r>
              <a:rPr lang="en" sz="1700"/>
              <a:t>: Computation of CT, TAT, WT, and RT for each process.</a:t>
            </a:r>
            <a:endParaRPr sz="1700"/>
          </a:p>
          <a:p>
            <a:pPr indent="-336550" lvl="0" marL="457200" rtl="0" algn="l">
              <a:lnSpc>
                <a:spcPct val="115000"/>
              </a:lnSpc>
              <a:spcBef>
                <a:spcPts val="0"/>
              </a:spcBef>
              <a:spcAft>
                <a:spcPts val="0"/>
              </a:spcAft>
              <a:buSzPts val="1700"/>
              <a:buChar char="●"/>
            </a:pPr>
            <a:r>
              <a:rPr b="1" lang="en" sz="1700"/>
              <a:t>Average Time Calculation</a:t>
            </a:r>
            <a:r>
              <a:rPr lang="en" sz="1700"/>
              <a:t>: Displaying the average values for TAT, WT, and RT.</a:t>
            </a:r>
            <a:endParaRPr sz="1700"/>
          </a:p>
          <a:p>
            <a:pPr indent="-336550" lvl="0" marL="457200" rtl="0" algn="l">
              <a:lnSpc>
                <a:spcPct val="115000"/>
              </a:lnSpc>
              <a:spcBef>
                <a:spcPts val="0"/>
              </a:spcBef>
              <a:spcAft>
                <a:spcPts val="0"/>
              </a:spcAft>
              <a:buSzPts val="1700"/>
              <a:buChar char="●"/>
            </a:pPr>
            <a:r>
              <a:rPr b="1" lang="en" sz="1700"/>
              <a:t>Code Modularity</a:t>
            </a:r>
            <a:r>
              <a:rPr lang="en" sz="1700"/>
              <a:t>: Design the program with modular functions to enhance readability and maintenance.</a:t>
            </a:r>
            <a:endParaRPr sz="1700"/>
          </a:p>
          <a:p>
            <a:pPr indent="0" lvl="0" marL="0" rtl="0" algn="l">
              <a:lnSpc>
                <a:spcPct val="115000"/>
              </a:lnSpc>
              <a:spcBef>
                <a:spcPts val="1400"/>
              </a:spcBef>
              <a:spcAft>
                <a:spcPts val="400"/>
              </a:spcAft>
              <a:buNone/>
            </a:pPr>
            <a:r>
              <a:t/>
            </a:r>
            <a:endParaRPr b="1"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311725" y="222650"/>
            <a:ext cx="8739000" cy="902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a:solidFill>
                  <a:srgbClr val="FFFF00"/>
                </a:solidFill>
              </a:rPr>
              <a:t>    Requirements of the system (Hardware, software)</a:t>
            </a:r>
            <a:endParaRPr>
              <a:solidFill>
                <a:srgbClr val="FFFF00"/>
              </a:solidFill>
            </a:endParaRPr>
          </a:p>
          <a:p>
            <a:pPr indent="0" lvl="0" marL="0" rtl="0" algn="ctr">
              <a:lnSpc>
                <a:spcPct val="100000"/>
              </a:lnSpc>
              <a:spcBef>
                <a:spcPts val="0"/>
              </a:spcBef>
              <a:spcAft>
                <a:spcPts val="0"/>
              </a:spcAft>
              <a:buSzPts val="2800"/>
              <a:buNone/>
            </a:pPr>
            <a:r>
              <a:t/>
            </a:r>
            <a:endParaRPr>
              <a:solidFill>
                <a:srgbClr val="FFFF00"/>
              </a:solidFill>
            </a:endParaRPr>
          </a:p>
        </p:txBody>
      </p:sp>
      <p:sp>
        <p:nvSpPr>
          <p:cNvPr id="131" name="Google Shape;131;p19"/>
          <p:cNvSpPr txBox="1"/>
          <p:nvPr/>
        </p:nvSpPr>
        <p:spPr>
          <a:xfrm>
            <a:off x="230050" y="1304825"/>
            <a:ext cx="8397600" cy="3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Roboto"/>
                <a:ea typeface="Roboto"/>
                <a:cs typeface="Roboto"/>
                <a:sym typeface="Roboto"/>
              </a:rPr>
              <a:t>Hardware Requirements:</a:t>
            </a:r>
            <a:endParaRPr b="1"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Processor: Intel i3 or higher</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RAM: 4GB (8GB recommended)</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Storage: 100MB for project files</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Display: 1366x768 or higher</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Network: Internet (optional for collaboration)</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t/>
            </a:r>
            <a:endParaRPr sz="1500">
              <a:latin typeface="Roboto"/>
              <a:ea typeface="Roboto"/>
              <a:cs typeface="Roboto"/>
              <a:sym typeface="Roboto"/>
            </a:endParaRPr>
          </a:p>
          <a:p>
            <a:pPr indent="0" lvl="0" marL="0" rtl="0" algn="l">
              <a:spcBef>
                <a:spcPts val="0"/>
              </a:spcBef>
              <a:spcAft>
                <a:spcPts val="0"/>
              </a:spcAft>
              <a:buNone/>
            </a:pPr>
            <a:r>
              <a:rPr b="1" lang="en" sz="1500">
                <a:latin typeface="Roboto"/>
                <a:ea typeface="Roboto"/>
                <a:cs typeface="Roboto"/>
                <a:sym typeface="Roboto"/>
              </a:rPr>
              <a:t>Software Requirements:</a:t>
            </a:r>
            <a:endParaRPr b="1"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OS: Windows 10+</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Programming Language: C Programming</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IDE:  VS Code.</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Compiler: g++/gcc for C</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Version Control: Git (GitHub, GitLab)</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marR="0" rtl="0" algn="l">
              <a:lnSpc>
                <a:spcPct val="100000"/>
              </a:lnSpc>
              <a:spcBef>
                <a:spcPts val="0"/>
              </a:spcBef>
              <a:spcAft>
                <a:spcPts val="0"/>
              </a:spcAft>
              <a:buClr>
                <a:srgbClr val="000000"/>
              </a:buClr>
              <a:buSzPts val="2800"/>
              <a:buFont typeface="Arial"/>
              <a:buNone/>
            </a:pPr>
            <a:r>
              <a:t/>
            </a:r>
            <a:endParaRPr sz="2600">
              <a:latin typeface="Roboto"/>
              <a:ea typeface="Roboto"/>
              <a:cs typeface="Roboto"/>
              <a:sym typeface="Roboto"/>
            </a:endParaRPr>
          </a:p>
          <a:p>
            <a:pPr indent="0" lvl="0" marL="0" marR="0" rtl="0" algn="l">
              <a:lnSpc>
                <a:spcPct val="100000"/>
              </a:lnSpc>
              <a:spcBef>
                <a:spcPts val="0"/>
              </a:spcBef>
              <a:spcAft>
                <a:spcPts val="0"/>
              </a:spcAft>
              <a:buClr>
                <a:srgbClr val="000000"/>
              </a:buClr>
              <a:buSzPts val="2800"/>
              <a:buFont typeface="Arial"/>
              <a:buNone/>
            </a:pPr>
            <a:r>
              <a:rPr i="0" lang="en" sz="2800" u="none" cap="none" strike="noStrike">
                <a:solidFill>
                  <a:schemeClr val="lt1"/>
                </a:solidFill>
                <a:latin typeface="Merriweather"/>
                <a:ea typeface="Merriweather"/>
                <a:cs typeface="Merriweather"/>
                <a:sym typeface="Merriweather"/>
              </a:rPr>
              <a:t>lem Statement</a:t>
            </a:r>
            <a:endParaRPr i="0" sz="2800" u="none" cap="none" strike="noStrike">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2800"/>
              <a:buFont typeface="Arial"/>
              <a:buNone/>
            </a:pPr>
            <a:r>
              <a:rPr i="0" lang="en" sz="2800" u="none" cap="none" strike="noStrike">
                <a:solidFill>
                  <a:schemeClr val="lt1"/>
                </a:solidFill>
                <a:latin typeface="Merriweather"/>
                <a:ea typeface="Merriweather"/>
                <a:cs typeface="Merriweather"/>
                <a:sym typeface="Merriweather"/>
              </a:rPr>
              <a:t>Problem Statement</a:t>
            </a:r>
            <a:endParaRPr i="0" sz="2800" u="none" cap="none" strike="noStrike">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Roboto"/>
              <a:ea typeface="Roboto"/>
              <a:cs typeface="Roboto"/>
              <a:sym typeface="Roboto"/>
            </a:endParaRPr>
          </a:p>
        </p:txBody>
      </p:sp>
      <p:pic>
        <p:nvPicPr>
          <p:cNvPr id="132" name="Google Shape;132;p19"/>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