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5" r:id="rId6"/>
    <p:sldId id="266" r:id="rId7"/>
    <p:sldId id="267" r:id="rId8"/>
    <p:sldId id="263" r:id="rId9"/>
    <p:sldId id="261" r:id="rId10"/>
    <p:sldId id="268" r:id="rId11"/>
    <p:sldId id="270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F09"/>
    <a:srgbClr val="1AC05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Amazon Fine Foods Dataset (568454 Reviews)</c:v>
                </c:pt>
              </c:strCache>
            </c:strRef>
          </c:tx>
          <c:explosion val="25"/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0.78100000000000003</c:v>
                </c:pt>
                <c:pt idx="1">
                  <c:v>0.14400000000000002</c:v>
                </c:pt>
                <c:pt idx="2">
                  <c:v>7.5000000000000011E-2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597C8-9427-462F-A211-676E30F421B9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E76E5-99D6-439B-9AD0-BBEB98F1940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76E5-99D6-439B-9AD0-BBEB98F1940D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C8512-48D0-4FAF-9031-A68CBE635493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C2742-2794-460E-82AD-243CCC9611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C8512-48D0-4FAF-9031-A68CBE635493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C2742-2794-460E-82AD-243CCC9611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C8512-48D0-4FAF-9031-A68CBE635493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C2742-2794-460E-82AD-243CCC9611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C8512-48D0-4FAF-9031-A68CBE635493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C2742-2794-460E-82AD-243CCC9611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C8512-48D0-4FAF-9031-A68CBE635493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C2742-2794-460E-82AD-243CCC9611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C8512-48D0-4FAF-9031-A68CBE635493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C2742-2794-460E-82AD-243CCC9611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C8512-48D0-4FAF-9031-A68CBE635493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C2742-2794-460E-82AD-243CCC9611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C8512-48D0-4FAF-9031-A68CBE635493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C2742-2794-460E-82AD-243CCC9611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C8512-48D0-4FAF-9031-A68CBE635493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C2742-2794-460E-82AD-243CCC9611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C8512-48D0-4FAF-9031-A68CBE635493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C2742-2794-460E-82AD-243CCC9611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C8512-48D0-4FAF-9031-A68CBE635493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C2742-2794-460E-82AD-243CCC9611F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BAC8512-48D0-4FAF-9031-A68CBE635493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D1C2742-2794-460E-82AD-243CCC9611F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642918"/>
            <a:ext cx="7772400" cy="1828800"/>
          </a:xfrm>
        </p:spPr>
        <p:txBody>
          <a:bodyPr/>
          <a:lstStyle/>
          <a:p>
            <a:pPr algn="ctr"/>
            <a:r>
              <a:rPr lang="en-IN" dirty="0" smtClean="0"/>
              <a:t>NIELIT SUMMER TRAINING 2021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3571876"/>
            <a:ext cx="8209056" cy="3000396"/>
          </a:xfrm>
        </p:spPr>
        <p:txBody>
          <a:bodyPr>
            <a:noAutofit/>
          </a:bodyPr>
          <a:lstStyle/>
          <a:p>
            <a:pPr algn="l"/>
            <a:r>
              <a:rPr lang="en-IN" b="1" u="sng" dirty="0" smtClean="0">
                <a:solidFill>
                  <a:schemeClr val="tx1"/>
                </a:solidFill>
              </a:rPr>
              <a:t>COURSE: </a:t>
            </a:r>
            <a:endParaRPr lang="en-IN" b="1" u="sng" dirty="0" smtClean="0">
              <a:solidFill>
                <a:schemeClr val="tx1"/>
              </a:solidFill>
            </a:endParaRPr>
          </a:p>
          <a:p>
            <a:pPr algn="l"/>
            <a:r>
              <a:rPr lang="en-IN" sz="1800" dirty="0" smtClean="0">
                <a:solidFill>
                  <a:schemeClr val="tx1"/>
                </a:solidFill>
              </a:rPr>
              <a:t>BIG DATA ANALYTICS</a:t>
            </a:r>
            <a:endParaRPr lang="en-IN" sz="1800" dirty="0" smtClean="0">
              <a:solidFill>
                <a:schemeClr val="tx1"/>
              </a:solidFill>
            </a:endParaRPr>
          </a:p>
          <a:p>
            <a:pPr algn="l"/>
            <a:endParaRPr lang="en-IN" sz="2400" b="1" dirty="0" smtClean="0">
              <a:solidFill>
                <a:schemeClr val="tx1"/>
              </a:solidFill>
            </a:endParaRPr>
          </a:p>
          <a:p>
            <a:pPr algn="l"/>
            <a:r>
              <a:rPr lang="en-IN" b="1" u="sng" dirty="0" smtClean="0">
                <a:solidFill>
                  <a:schemeClr val="tx1"/>
                </a:solidFill>
              </a:rPr>
              <a:t>SUBMITTED BY: </a:t>
            </a:r>
            <a:endParaRPr lang="en-IN" b="1" u="sng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VANSHIKA DHARWAL</a:t>
            </a:r>
          </a:p>
          <a:p>
            <a:pPr algn="l"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GIRISH</a:t>
            </a:r>
          </a:p>
          <a:p>
            <a:pPr algn="l"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algn="l"/>
            <a:r>
              <a:rPr lang="en-IN" b="1" u="sng" dirty="0" smtClean="0">
                <a:solidFill>
                  <a:schemeClr val="tx1"/>
                </a:solidFill>
              </a:rPr>
              <a:t>PROJECT NAME:</a:t>
            </a:r>
          </a:p>
          <a:p>
            <a:pPr algn="l"/>
            <a:r>
              <a:rPr lang="en-IN" sz="1800" dirty="0" smtClean="0">
                <a:solidFill>
                  <a:schemeClr val="tx1"/>
                </a:solidFill>
              </a:rPr>
              <a:t>CUSTOMER BEHAVIOUR PREDICTIONS</a:t>
            </a:r>
            <a:endParaRPr lang="en-IN" sz="1800" b="1" u="sng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amazon-fine-foods-labe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3571876"/>
            <a:ext cx="3786214" cy="292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71480"/>
            <a:ext cx="7715304" cy="2154436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44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CONCLUSION</a:t>
            </a:r>
          </a:p>
          <a:p>
            <a:endParaRPr lang="en-I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IN" b="1" dirty="0" smtClean="0">
                <a:ln w="1143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From this analysis we can conclude that the products of Amazon fine food are liked and appreciated by most of the customers.</a:t>
            </a:r>
          </a:p>
          <a:p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9" name="Picture 8" descr="average-ratings-four-five-st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786058"/>
            <a:ext cx="6858048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algn="ctr"/>
            <a:r>
              <a:rPr lang="en-IN" sz="4800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PROJECT FILES</a:t>
            </a:r>
            <a:r>
              <a:rPr lang="en-IN" sz="480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IN" sz="480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172860"/>
          </a:xfrm>
        </p:spPr>
        <p:txBody>
          <a:bodyPr>
            <a:normAutofit/>
          </a:bodyPr>
          <a:lstStyle/>
          <a:p>
            <a:pPr algn="l"/>
            <a:r>
              <a:rPr lang="en-IN" b="1" u="sng" dirty="0" smtClean="0">
                <a:solidFill>
                  <a:schemeClr val="tx1"/>
                </a:solidFill>
              </a:rPr>
              <a:t>CODE:</a:t>
            </a:r>
          </a:p>
          <a:p>
            <a:pPr algn="l"/>
            <a:r>
              <a:rPr lang="en-IN" sz="1800" u="sng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JUPYTER NOTEBOOK</a:t>
            </a:r>
            <a:r>
              <a:rPr lang="en-IN" u="sng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IN" sz="2400" u="sng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IN" sz="2400" b="1" u="sng" dirty="0" smtClean="0">
                <a:solidFill>
                  <a:schemeClr val="tx1"/>
                </a:solidFill>
              </a:rPr>
              <a:t> </a:t>
            </a:r>
            <a:endParaRPr lang="en-IN" sz="2400" b="1" u="sng" dirty="0" smtClean="0">
              <a:solidFill>
                <a:schemeClr val="tx1"/>
              </a:solidFill>
            </a:endParaRPr>
          </a:p>
          <a:p>
            <a:pPr algn="l"/>
            <a:endParaRPr lang="en-IN" dirty="0" smtClean="0">
              <a:solidFill>
                <a:schemeClr val="tx1"/>
              </a:solidFill>
            </a:endParaRPr>
          </a:p>
          <a:p>
            <a:pPr algn="l"/>
            <a:endParaRPr lang="en-IN" sz="2800" b="1" dirty="0" smtClean="0">
              <a:solidFill>
                <a:schemeClr val="tx1"/>
              </a:solidFill>
            </a:endParaRPr>
          </a:p>
          <a:p>
            <a:pPr algn="l"/>
            <a:r>
              <a:rPr lang="en-IN" b="1" u="sng" dirty="0" smtClean="0">
                <a:solidFill>
                  <a:schemeClr val="tx1"/>
                </a:solidFill>
              </a:rPr>
              <a:t>DATA SET: </a:t>
            </a:r>
            <a:endParaRPr lang="en-IN" b="1" u="sng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</a:endParaRPr>
          </a:p>
          <a:p>
            <a:pPr algn="l"/>
            <a:endParaRPr lang="en-IN" b="1" u="sng" dirty="0" smtClean="0">
              <a:solidFill>
                <a:schemeClr val="tx1"/>
              </a:solidFill>
            </a:endParaRPr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60438" y="928688"/>
            <a:ext cx="8183562" cy="5108575"/>
          </a:xfrm>
        </p:spPr>
        <p:txBody>
          <a:bodyPr/>
          <a:lstStyle/>
          <a:p>
            <a:pPr algn="ctr"/>
            <a:r>
              <a:rPr lang="en-IN" dirty="0" smtClean="0">
                <a:ln/>
                <a:solidFill>
                  <a:srgbClr val="002060"/>
                </a:solidFill>
                <a:effectLst/>
              </a:rPr>
              <a:t>Thank You</a:t>
            </a:r>
            <a:br>
              <a:rPr lang="en-IN" dirty="0" smtClean="0">
                <a:ln/>
                <a:solidFill>
                  <a:srgbClr val="002060"/>
                </a:solidFill>
                <a:effectLst/>
              </a:rPr>
            </a:br>
            <a:r>
              <a:rPr lang="en-IN" dirty="0" smtClean="0">
                <a:ln/>
                <a:solidFill>
                  <a:srgbClr val="002060"/>
                </a:solidFill>
                <a:effectLst/>
              </a:rPr>
              <a:t/>
            </a:r>
            <a:br>
              <a:rPr lang="en-IN" dirty="0" smtClean="0">
                <a:ln/>
                <a:solidFill>
                  <a:srgbClr val="002060"/>
                </a:solidFill>
                <a:effectLst/>
              </a:rPr>
            </a:br>
            <a:r>
              <a:rPr lang="en-IN" dirty="0" smtClean="0">
                <a:ln/>
                <a:solidFill>
                  <a:srgbClr val="002060"/>
                </a:solidFill>
                <a:effectLst/>
              </a:rPr>
              <a:t/>
            </a:r>
            <a:br>
              <a:rPr lang="en-IN" dirty="0" smtClean="0">
                <a:ln/>
                <a:solidFill>
                  <a:srgbClr val="002060"/>
                </a:solidFill>
                <a:effectLst/>
              </a:rPr>
            </a:br>
            <a:r>
              <a:rPr lang="en-IN" dirty="0" smtClean="0">
                <a:ln/>
                <a:solidFill>
                  <a:srgbClr val="002060"/>
                </a:solidFill>
                <a:effectLst/>
              </a:rPr>
              <a:t/>
            </a:r>
            <a:br>
              <a:rPr lang="en-IN" dirty="0" smtClean="0">
                <a:ln/>
                <a:solidFill>
                  <a:srgbClr val="002060"/>
                </a:solidFill>
                <a:effectLst/>
              </a:rPr>
            </a:br>
            <a:r>
              <a:rPr lang="en-IN" dirty="0" smtClean="0">
                <a:ln/>
                <a:solidFill>
                  <a:srgbClr val="002060"/>
                </a:solidFill>
                <a:effectLst/>
              </a:rPr>
              <a:t/>
            </a:r>
            <a:br>
              <a:rPr lang="en-IN" dirty="0" smtClean="0">
                <a:ln/>
                <a:solidFill>
                  <a:srgbClr val="002060"/>
                </a:solidFill>
                <a:effectLst/>
              </a:rPr>
            </a:br>
            <a:endParaRPr lang="en-IN" dirty="0"/>
          </a:p>
        </p:txBody>
      </p:sp>
      <p:pic>
        <p:nvPicPr>
          <p:cNvPr id="4" name="Picture 3" descr="1.jpg2B4C81C1-DC0D-459C-8445-676BB5460DB3DefaultHQ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5"/>
            <a:ext cx="8429684" cy="60736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143248"/>
            <a:ext cx="8358246" cy="1143008"/>
          </a:xfrm>
        </p:spPr>
        <p:txBody>
          <a:bodyPr>
            <a:normAutofit fontScale="90000"/>
          </a:bodyPr>
          <a:lstStyle/>
          <a:p>
            <a:r>
              <a:rPr lang="en-IN" sz="3200" u="sng" dirty="0" smtClean="0">
                <a:solidFill>
                  <a:schemeClr val="accent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AIM </a:t>
            </a:r>
            <a:r>
              <a:rPr lang="en-IN" sz="3200" dirty="0" smtClean="0">
                <a:solidFill>
                  <a:srgbClr val="F57F09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-</a:t>
            </a:r>
            <a:r>
              <a:rPr lang="en-IN" sz="2000" dirty="0" smtClean="0">
                <a:solidFill>
                  <a:srgbClr val="F57F09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n-IN" sz="2400" dirty="0" smtClean="0">
                <a:solidFill>
                  <a:srgbClr val="F57F09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The goal of our study was to analyse the Amazon Fine Food Reviews using python. </a:t>
            </a:r>
            <a:br>
              <a:rPr lang="en-IN" sz="2400" dirty="0" smtClean="0">
                <a:solidFill>
                  <a:srgbClr val="F57F09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</a:br>
            <a:endParaRPr lang="en-IN" sz="2400" dirty="0">
              <a:solidFill>
                <a:srgbClr val="F57F09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14422"/>
            <a:ext cx="8183880" cy="1857388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/>
              <a:t>Nowadays companies want to understand, what users and the general public think about their latest features or products. Quantifying users content, idea, belief, and opinion is known as </a:t>
            </a:r>
            <a:r>
              <a:rPr lang="en-IN" sz="2400" b="1" dirty="0" smtClean="0"/>
              <a:t>sentiment analysis</a:t>
            </a:r>
            <a:r>
              <a:rPr lang="en-IN" sz="2400" dirty="0" smtClean="0"/>
              <a:t>. This is usually used on social media posts and customer reviews in order to automatically understand if some users are positive or negative and why.</a:t>
            </a:r>
            <a:endParaRPr lang="en-IN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256"/>
            <a:ext cx="8286808" cy="213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43042" y="500042"/>
            <a:ext cx="592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DESCRIPTION</a:t>
            </a:r>
            <a:endParaRPr lang="en-IN" sz="3200" u="sng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71473" y="642918"/>
            <a:ext cx="8072494" cy="676275"/>
          </a:xfrm>
        </p:spPr>
        <p:txBody>
          <a:bodyPr/>
          <a:lstStyle/>
          <a:p>
            <a:pPr algn="ctr"/>
            <a:r>
              <a:rPr lang="en-I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TOOLS</a:t>
            </a:r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500034" y="1643050"/>
            <a:ext cx="8183563" cy="4500594"/>
          </a:xfr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Important libraries used:</a:t>
            </a:r>
          </a:p>
          <a:p>
            <a:endParaRPr lang="en-IN" b="1" dirty="0" smtClean="0"/>
          </a:p>
          <a:p>
            <a:r>
              <a:rPr lang="en-IN" sz="2400" b="1" dirty="0" smtClean="0"/>
              <a:t>Pandas:</a:t>
            </a:r>
            <a:r>
              <a:rPr lang="en-IN" sz="2400" dirty="0" smtClean="0"/>
              <a:t> A python library used for faster data analysis, data cleaning and data pre-processing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r>
              <a:rPr lang="en-IN" sz="2400" b="1" dirty="0" smtClean="0"/>
              <a:t>NLTK:</a:t>
            </a:r>
            <a:r>
              <a:rPr lang="en-IN" sz="2400" dirty="0" smtClean="0"/>
              <a:t> The most famous python module for NLP techniques</a:t>
            </a:r>
          </a:p>
          <a:p>
            <a:endParaRPr lang="en-IN" b="1" dirty="0"/>
          </a:p>
        </p:txBody>
      </p:sp>
      <p:pic>
        <p:nvPicPr>
          <p:cNvPr id="6" name="Picture 5" descr="PANDAS py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2" y="4786322"/>
            <a:ext cx="3009900" cy="1212850"/>
          </a:xfrm>
          <a:prstGeom prst="rect">
            <a:avLst/>
          </a:prstGeom>
        </p:spPr>
      </p:pic>
      <p:pic>
        <p:nvPicPr>
          <p:cNvPr id="8" name="Picture 7" descr="nltk dow.jf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4929198"/>
            <a:ext cx="1785950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71480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DATASET USED</a:t>
            </a:r>
            <a:endParaRPr lang="en-IN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42968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8596" y="928670"/>
            <a:ext cx="8215370" cy="5357850"/>
          </a:xfrm>
        </p:spPr>
        <p:txBody>
          <a:bodyPr>
            <a:normAutofit fontScale="90000"/>
          </a:bodyPr>
          <a:lstStyle/>
          <a:p>
            <a:r>
              <a:rPr lang="en-IN" sz="3100" dirty="0" smtClean="0"/>
              <a:t/>
            </a:r>
            <a:br>
              <a:rPr lang="en-IN" sz="3100" dirty="0" smtClean="0"/>
            </a:br>
            <a:r>
              <a:rPr lang="en-IN" sz="3100" dirty="0" smtClean="0"/>
              <a:t/>
            </a:r>
            <a:br>
              <a:rPr lang="en-IN" sz="3100" dirty="0" smtClean="0"/>
            </a:br>
            <a:r>
              <a:rPr lang="en-IN" sz="2700" dirty="0" smtClean="0">
                <a:solidFill>
                  <a:srgbClr val="F57F09"/>
                </a:solidFill>
              </a:rPr>
              <a:t>Load data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000" b="0" dirty="0" err="1" smtClean="0">
                <a:solidFill>
                  <a:schemeClr val="accent4">
                    <a:lumMod val="75000"/>
                  </a:schemeClr>
                </a:solidFill>
              </a:rPr>
              <a:t>df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=</a:t>
            </a:r>
            <a:r>
              <a:rPr lang="en-IN" sz="2000" b="0" dirty="0" err="1" smtClean="0">
                <a:solidFill>
                  <a:schemeClr val="accent4">
                    <a:lumMod val="75000"/>
                  </a:schemeClr>
                </a:solidFill>
              </a:rPr>
              <a:t>pd.read_csv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IN" sz="2000" b="0" dirty="0" err="1" smtClean="0">
                <a:solidFill>
                  <a:schemeClr val="accent4">
                    <a:lumMod val="75000"/>
                  </a:schemeClr>
                </a:solidFill>
              </a:rPr>
              <a:t>r'D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:\Reviews.csv')</a:t>
            </a:r>
            <a:b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sz="1800" b="0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IN" sz="1800" b="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sz="2700" dirty="0" smtClean="0">
                <a:solidFill>
                  <a:srgbClr val="F57F09"/>
                </a:solidFill>
              </a:rPr>
              <a:t>Explore the </a:t>
            </a:r>
            <a:r>
              <a:rPr lang="en-IN" sz="2700" dirty="0" smtClean="0">
                <a:solidFill>
                  <a:srgbClr val="F57F09"/>
                </a:solidFill>
              </a:rPr>
              <a:t>Data</a:t>
            </a:r>
            <a:r>
              <a:rPr lang="en-IN" sz="2700" dirty="0" smtClean="0"/>
              <a:t/>
            </a:r>
            <a:br>
              <a:rPr lang="en-IN" sz="2700" dirty="0" smtClean="0"/>
            </a:br>
            <a:r>
              <a:rPr lang="en-IN" sz="2000" b="0" dirty="0" err="1" smtClean="0">
                <a:solidFill>
                  <a:schemeClr val="accent4">
                    <a:lumMod val="75000"/>
                  </a:schemeClr>
                </a:solidFill>
              </a:rPr>
              <a:t>df.head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(),  </a:t>
            </a:r>
            <a:r>
              <a:rPr lang="en-IN" sz="2000" b="0" dirty="0" err="1" smtClean="0">
                <a:solidFill>
                  <a:schemeClr val="accent4">
                    <a:lumMod val="75000"/>
                  </a:schemeClr>
                </a:solidFill>
              </a:rPr>
              <a:t>df.shape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, df.info()</a:t>
            </a:r>
            <a:b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sz="1800" b="0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IN" sz="1800" b="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sz="2700" dirty="0" smtClean="0">
                <a:solidFill>
                  <a:srgbClr val="F57F09"/>
                </a:solidFill>
              </a:rPr>
              <a:t>Text </a:t>
            </a:r>
            <a:r>
              <a:rPr lang="en-IN" sz="2700" dirty="0" err="1" smtClean="0">
                <a:solidFill>
                  <a:srgbClr val="F57F09"/>
                </a:solidFill>
              </a:rPr>
              <a:t>Preprocessing</a:t>
            </a:r>
            <a:r>
              <a:rPr lang="en-IN" sz="2700" dirty="0" smtClean="0"/>
              <a:t/>
            </a:r>
            <a:br>
              <a:rPr lang="en-IN" sz="2700" dirty="0" smtClean="0"/>
            </a:br>
            <a:r>
              <a:rPr lang="en-IN" sz="2000" b="0" dirty="0" err="1" smtClean="0">
                <a:solidFill>
                  <a:schemeClr val="accent4">
                    <a:lumMod val="75000"/>
                  </a:schemeClr>
                </a:solidFill>
              </a:rPr>
              <a:t>df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['Text'] = </a:t>
            </a:r>
            <a:r>
              <a:rPr lang="en-IN" sz="2000" b="0" dirty="0" err="1" smtClean="0">
                <a:solidFill>
                  <a:schemeClr val="accent4">
                    <a:lumMod val="75000"/>
                  </a:schemeClr>
                </a:solidFill>
              </a:rPr>
              <a:t>df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['Text'].apply(lambda x: " ".join(</a:t>
            </a:r>
            <a:r>
              <a:rPr lang="en-IN" sz="2000" b="0" dirty="0" err="1" smtClean="0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IN" sz="2000" b="0" u="sng" dirty="0" err="1" smtClean="0">
                <a:solidFill>
                  <a:schemeClr val="accent4">
                    <a:lumMod val="75000"/>
                  </a:schemeClr>
                </a:solidFill>
              </a:rPr>
              <a:t>.lower</a:t>
            </a:r>
            <a:r>
              <a:rPr lang="en-IN" sz="2000" b="0" u="sng" dirty="0" smtClean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for x in</a:t>
            </a:r>
            <a:r>
              <a:rPr lang="en-IN" sz="2000" b="0" u="sng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2000" b="0" u="sng" dirty="0" err="1" smtClean="0">
                <a:solidFill>
                  <a:schemeClr val="accent4">
                    <a:lumMod val="75000"/>
                  </a:schemeClr>
                </a:solidFill>
              </a:rPr>
              <a:t>x.split</a:t>
            </a:r>
            <a:r>
              <a:rPr lang="en-IN" sz="2000" b="0" u="sng" dirty="0" smtClean="0">
                <a:solidFill>
                  <a:schemeClr val="accent4">
                    <a:lumMod val="75000"/>
                  </a:schemeClr>
                </a:solidFill>
              </a:rPr>
              <a:t>())) </a:t>
            </a:r>
            <a:br>
              <a:rPr lang="en-IN" sz="2000" b="0" u="sng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sz="2000" b="0" u="sng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IN" sz="2000" b="0" u="sng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sz="2000" b="0" dirty="0" err="1" smtClean="0">
                <a:solidFill>
                  <a:schemeClr val="accent4">
                    <a:lumMod val="75000"/>
                  </a:schemeClr>
                </a:solidFill>
              </a:rPr>
              <a:t>df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['Text'] 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= </a:t>
            </a:r>
            <a:r>
              <a:rPr lang="en-IN" sz="2000" b="0" dirty="0" err="1" smtClean="0">
                <a:solidFill>
                  <a:schemeClr val="accent4">
                    <a:lumMod val="75000"/>
                  </a:schemeClr>
                </a:solidFill>
              </a:rPr>
              <a:t>df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['Text'].</a:t>
            </a:r>
            <a:r>
              <a:rPr lang="en-IN" sz="2000" b="0" dirty="0" err="1" smtClean="0">
                <a:solidFill>
                  <a:schemeClr val="accent4">
                    <a:lumMod val="75000"/>
                  </a:schemeClr>
                </a:solidFill>
              </a:rPr>
              <a:t>str.replace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('[^\w\s\d]', "") </a:t>
            </a:r>
            <a:b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sz="2200" dirty="0" smtClean="0">
                <a:solidFill>
                  <a:schemeClr val="accent4">
                    <a:lumMod val="75000"/>
                  </a:schemeClr>
                </a:solidFill>
              </a:rPr>
              <a:t>Removal of Stop </a:t>
            </a:r>
            <a:r>
              <a:rPr lang="en-IN" sz="2200" dirty="0" smtClean="0">
                <a:solidFill>
                  <a:schemeClr val="accent4">
                    <a:lumMod val="75000"/>
                  </a:schemeClr>
                </a:solidFill>
              </a:rPr>
              <a:t>Words: 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lambda 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x:(x for x in </a:t>
            </a:r>
            <a:r>
              <a:rPr lang="en-IN" sz="2000" b="0" dirty="0" err="1" smtClean="0">
                <a:solidFill>
                  <a:schemeClr val="accent4">
                    <a:lumMod val="75000"/>
                  </a:schemeClr>
                </a:solidFill>
              </a:rPr>
              <a:t>x.split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() if x not in stop)</a:t>
            </a:r>
            <a:b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200" dirty="0" smtClean="0">
                <a:solidFill>
                  <a:schemeClr val="accent4">
                    <a:lumMod val="75000"/>
                  </a:schemeClr>
                </a:solidFill>
              </a:rPr>
              <a:t>Lemmatization:</a:t>
            </a: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.lemmatize() </a:t>
            </a:r>
            <a:endParaRPr lang="en-IN" sz="1800"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28604"/>
            <a:ext cx="4214842" cy="32861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428596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PROCEDURE</a:t>
            </a:r>
            <a:endParaRPr lang="en-IN" sz="3200" u="sng" dirty="0" smtClean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23160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4400" dirty="0" smtClean="0">
                <a:solidFill>
                  <a:srgbClr val="00B050"/>
                </a:solidFill>
              </a:rPr>
              <a:t>Data Visualization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b="0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4187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012056"/>
            <a:ext cx="7972452" cy="1345902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Word Frequency of Summary of the reviews</a:t>
            </a:r>
            <a:endParaRPr lang="en-IN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 </a:t>
            </a:r>
            <a:r>
              <a:rPr lang="en-IN" sz="1800" b="1" dirty="0" smtClean="0"/>
              <a:t>Concatenated all Summaries into a single string.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1800" b="1" dirty="0" smtClean="0"/>
              <a:t>Analysed the most </a:t>
            </a:r>
            <a:r>
              <a:rPr lang="en-IN" sz="1800" b="1" dirty="0" err="1" smtClean="0"/>
              <a:t>frquent</a:t>
            </a:r>
            <a:r>
              <a:rPr lang="en-IN" sz="1800" b="1" dirty="0" smtClean="0"/>
              <a:t> words using a simple word cloud.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4642" r="14642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28604"/>
            <a:ext cx="600079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500034" y="5072074"/>
            <a:ext cx="8183562" cy="128588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F57F09"/>
                </a:solidFill>
              </a:rPr>
              <a:t>Analysed the </a:t>
            </a:r>
            <a:r>
              <a:rPr lang="en-IN" dirty="0" smtClean="0">
                <a:solidFill>
                  <a:srgbClr val="F57F09"/>
                </a:solidFill>
              </a:rPr>
              <a:t>Positive and Negative </a:t>
            </a:r>
            <a:r>
              <a:rPr lang="en-IN" dirty="0" smtClean="0">
                <a:solidFill>
                  <a:srgbClr val="F57F09"/>
                </a:solidFill>
              </a:rPr>
              <a:t>reviews</a:t>
            </a:r>
            <a:endParaRPr lang="en-IN" dirty="0">
              <a:solidFill>
                <a:srgbClr val="F57F09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414340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428604"/>
            <a:ext cx="428628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8422" y="2500306"/>
            <a:ext cx="6618288" cy="382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57224" y="428605"/>
            <a:ext cx="7500990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Analysing the overall Ratings</a:t>
            </a:r>
          </a:p>
          <a:p>
            <a:endParaRPr lang="en-IN" b="1" dirty="0" smtClean="0"/>
          </a:p>
          <a:p>
            <a:r>
              <a:rPr lang="en-IN" dirty="0" smtClean="0">
                <a:ln>
                  <a:solidFill>
                    <a:schemeClr val="tx1"/>
                  </a:solidFill>
                </a:ln>
              </a:rPr>
              <a:t>From graph bellow it </a:t>
            </a:r>
            <a:r>
              <a:rPr lang="en-IN" dirty="0">
                <a:ln>
                  <a:solidFill>
                    <a:schemeClr val="tx1"/>
                  </a:solidFill>
                </a:ln>
              </a:rPr>
              <a:t>is clear that the products are given more positive </a:t>
            </a:r>
            <a:r>
              <a:rPr lang="en-IN" dirty="0" smtClean="0">
                <a:ln>
                  <a:solidFill>
                    <a:schemeClr val="tx1"/>
                  </a:solidFill>
                </a:ln>
              </a:rPr>
              <a:t>ratings </a:t>
            </a:r>
            <a:r>
              <a:rPr lang="en-IN" dirty="0" err="1" smtClean="0">
                <a:ln>
                  <a:solidFill>
                    <a:schemeClr val="tx1"/>
                  </a:solidFill>
                </a:ln>
              </a:rPr>
              <a:t>ie</a:t>
            </a:r>
            <a:r>
              <a:rPr lang="en-IN" dirty="0">
                <a:ln>
                  <a:solidFill>
                    <a:schemeClr val="tx1"/>
                  </a:solidFill>
                </a:ln>
              </a:rPr>
              <a:t>, around 350000 reviews are in category 5.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503</TotalTime>
  <Words>215</Words>
  <Application>Microsoft Office PowerPoint</Application>
  <PresentationFormat>On-screen Show (4:3)</PresentationFormat>
  <Paragraphs>44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Aspect</vt:lpstr>
      <vt:lpstr>NIELIT SUMMER TRAINING 2021</vt:lpstr>
      <vt:lpstr>AIM - The goal of our study was to analyse the Amazon Fine Food Reviews using python.  </vt:lpstr>
      <vt:lpstr>TOOLS</vt:lpstr>
      <vt:lpstr>Slide 4</vt:lpstr>
      <vt:lpstr>  Load data df=pd.read_csv(r'D:\Reviews.csv')  Explore the Data df.head(),  df.shape, df.info()  Text Preprocessing df['Text'] = df['Text'].apply(lambda x: " ".join(x.lower() for x in x.split()))   df['Text'] = df['Text'].str.replace('[^\w\s\d]', "")   Removal of Stop Words: lambda x:(x for x in x.split() if x not in stop)  Lemmatization: .lemmatize() </vt:lpstr>
      <vt:lpstr>    Data Visualization </vt:lpstr>
      <vt:lpstr> Word Frequency of Summary of the reviews</vt:lpstr>
      <vt:lpstr>Analysed the Positive and Negative reviews</vt:lpstr>
      <vt:lpstr>Slide 9</vt:lpstr>
      <vt:lpstr>Slide 10</vt:lpstr>
      <vt:lpstr>PROJECT FILES </vt:lpstr>
      <vt:lpstr>Thank You    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Behaviour Predictions</dc:title>
  <dc:creator>Vanshika</dc:creator>
  <cp:lastModifiedBy>Vanshika</cp:lastModifiedBy>
  <cp:revision>4</cp:revision>
  <dcterms:created xsi:type="dcterms:W3CDTF">2021-07-28T10:33:30Z</dcterms:created>
  <dcterms:modified xsi:type="dcterms:W3CDTF">2021-07-29T16:02:56Z</dcterms:modified>
</cp:coreProperties>
</file>