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2" r:id="rId6"/>
    <p:sldId id="259" r:id="rId7"/>
    <p:sldId id="260" r:id="rId8"/>
    <p:sldId id="261" r:id="rId9"/>
    <p:sldId id="273" r:id="rId10"/>
    <p:sldId id="275" r:id="rId11"/>
    <p:sldId id="263" r:id="rId12"/>
    <p:sldId id="277" r:id="rId13"/>
    <p:sldId id="278" r:id="rId14"/>
    <p:sldId id="279" r:id="rId15"/>
    <p:sldId id="276" r:id="rId16"/>
    <p:sldId id="280" r:id="rId17"/>
    <p:sldId id="281" r:id="rId18"/>
    <p:sldId id="268" r:id="rId19"/>
    <p:sldId id="270"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8" d="100"/>
          <a:sy n="68" d="100"/>
        </p:scale>
        <p:origin x="144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Black" panose="020B0A04020102020204"/>
                <a:cs typeface="Arial Black" panose="020B0A04020102020204"/>
              </a:defRPr>
            </a:lvl1pPr>
          </a:lstStyle>
          <a:p/>
        </p:txBody>
      </p:sp>
      <p:sp>
        <p:nvSpPr>
          <p:cNvPr id="3" name="Holder 3"/>
          <p:cNvSpPr>
            <a:spLocks noGrp="1"/>
          </p:cNvSpPr>
          <p:nvPr>
            <p:ph type="body" idx="1"/>
          </p:nvPr>
        </p:nvSpPr>
        <p:spPr/>
        <p:txBody>
          <a:bodyPr lIns="0" tIns="0" rIns="0" bIns="0"/>
          <a:lstStyle>
            <a:lvl1pPr>
              <a:defRPr sz="2000" b="0" i="0">
                <a:solidFill>
                  <a:schemeClr val="tx1"/>
                </a:solidFill>
                <a:latin typeface="Carlito"/>
                <a:cs typeface="Carlito"/>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Black" panose="020B0A04020102020204"/>
                <a:cs typeface="Arial Black" panose="020B0A0402010202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Black" panose="020B0A04020102020204"/>
                <a:cs typeface="Arial Black" panose="020B0A040201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image" Target="../media/image3.jpe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38200"/>
          </a:xfrm>
          <a:custGeom>
            <a:avLst/>
            <a:gdLst/>
            <a:ahLst/>
            <a:cxnLst/>
            <a:rect l="l" t="t" r="r" b="b"/>
            <a:pathLst>
              <a:path w="9144000" h="838200">
                <a:moveTo>
                  <a:pt x="9144000" y="0"/>
                </a:moveTo>
                <a:lnTo>
                  <a:pt x="0" y="0"/>
                </a:lnTo>
                <a:lnTo>
                  <a:pt x="0" y="190500"/>
                </a:lnTo>
                <a:lnTo>
                  <a:pt x="0" y="838200"/>
                </a:lnTo>
                <a:lnTo>
                  <a:pt x="9144000" y="838200"/>
                </a:lnTo>
                <a:lnTo>
                  <a:pt x="9144000" y="190500"/>
                </a:lnTo>
                <a:lnTo>
                  <a:pt x="9144000" y="0"/>
                </a:lnTo>
                <a:close/>
              </a:path>
            </a:pathLst>
          </a:custGeom>
          <a:solidFill>
            <a:srgbClr val="FF3300"/>
          </a:solidFill>
        </p:spPr>
        <p:txBody>
          <a:bodyPr wrap="square" lIns="0" tIns="0" rIns="0" bIns="0" rtlCol="0"/>
          <a:lstStyle/>
          <a:p>
            <a:endParaRPr dirty="0"/>
          </a:p>
        </p:txBody>
      </p:sp>
      <p:sp>
        <p:nvSpPr>
          <p:cNvPr id="17" name="bg object 17"/>
          <p:cNvSpPr/>
          <p:nvPr/>
        </p:nvSpPr>
        <p:spPr>
          <a:xfrm>
            <a:off x="0" y="6702932"/>
            <a:ext cx="9144000" cy="155067"/>
          </a:xfrm>
          <a:prstGeom prst="rect">
            <a:avLst/>
          </a:prstGeom>
          <a:blipFill>
            <a:blip r:embed="rId6" cstate="print"/>
            <a:stretch>
              <a:fillRect/>
            </a:stretch>
          </a:blipFill>
        </p:spPr>
        <p:txBody>
          <a:bodyPr wrap="square" lIns="0" tIns="0" rIns="0" bIns="0" rtlCol="0"/>
          <a:lstStyle/>
          <a:p>
            <a:endParaRPr dirty="0"/>
          </a:p>
        </p:txBody>
      </p:sp>
      <p:sp>
        <p:nvSpPr>
          <p:cNvPr id="18" name="bg object 18"/>
          <p:cNvSpPr/>
          <p:nvPr/>
        </p:nvSpPr>
        <p:spPr>
          <a:xfrm>
            <a:off x="6553200" y="228600"/>
            <a:ext cx="2057400" cy="635508"/>
          </a:xfrm>
          <a:prstGeom prst="rect">
            <a:avLst/>
          </a:prstGeom>
          <a:blipFill>
            <a:blip r:embed="rId7" cstate="print"/>
            <a:stretch>
              <a:fillRect/>
            </a:stretch>
          </a:blipFill>
        </p:spPr>
        <p:txBody>
          <a:bodyPr wrap="square" lIns="0" tIns="0" rIns="0" bIns="0" rtlCol="0"/>
          <a:lstStyle/>
          <a:p>
            <a:endParaRPr dirty="0"/>
          </a:p>
        </p:txBody>
      </p:sp>
      <p:sp>
        <p:nvSpPr>
          <p:cNvPr id="19" name="bg object 19"/>
          <p:cNvSpPr/>
          <p:nvPr/>
        </p:nvSpPr>
        <p:spPr>
          <a:xfrm>
            <a:off x="6146292" y="0"/>
            <a:ext cx="2997835" cy="838200"/>
          </a:xfrm>
          <a:custGeom>
            <a:avLst/>
            <a:gdLst/>
            <a:ahLst/>
            <a:cxnLst/>
            <a:rect l="l" t="t" r="r" b="b"/>
            <a:pathLst>
              <a:path w="2997834" h="838200">
                <a:moveTo>
                  <a:pt x="2997708" y="0"/>
                </a:moveTo>
                <a:lnTo>
                  <a:pt x="0" y="0"/>
                </a:lnTo>
                <a:lnTo>
                  <a:pt x="0" y="190500"/>
                </a:lnTo>
                <a:lnTo>
                  <a:pt x="0" y="838200"/>
                </a:lnTo>
                <a:lnTo>
                  <a:pt x="2997708" y="838200"/>
                </a:lnTo>
                <a:lnTo>
                  <a:pt x="2997708" y="190500"/>
                </a:lnTo>
                <a:lnTo>
                  <a:pt x="2997708" y="0"/>
                </a:lnTo>
                <a:close/>
              </a:path>
            </a:pathLst>
          </a:custGeom>
          <a:solidFill>
            <a:srgbClr val="FF3300"/>
          </a:solidFill>
        </p:spPr>
        <p:txBody>
          <a:bodyPr wrap="square" lIns="0" tIns="0" rIns="0" bIns="0" rtlCol="0"/>
          <a:lstStyle/>
          <a:p>
            <a:endParaRPr dirty="0"/>
          </a:p>
        </p:txBody>
      </p:sp>
      <p:sp>
        <p:nvSpPr>
          <p:cNvPr id="20" name="bg object 20"/>
          <p:cNvSpPr/>
          <p:nvPr/>
        </p:nvSpPr>
        <p:spPr>
          <a:xfrm>
            <a:off x="6553200" y="228600"/>
            <a:ext cx="2057400" cy="635508"/>
          </a:xfrm>
          <a:prstGeom prst="rect">
            <a:avLst/>
          </a:prstGeom>
          <a:blipFill>
            <a:blip r:embed="rId8" cstate="print"/>
            <a:stretch>
              <a:fillRect/>
            </a:stretch>
          </a:blipFill>
        </p:spPr>
        <p:txBody>
          <a:bodyPr wrap="square" lIns="0" tIns="0" rIns="0" bIns="0" rtlCol="0"/>
          <a:lstStyle/>
          <a:p>
            <a:endParaRPr dirty="0"/>
          </a:p>
        </p:txBody>
      </p:sp>
      <p:sp>
        <p:nvSpPr>
          <p:cNvPr id="21" name="bg object 21"/>
          <p:cNvSpPr/>
          <p:nvPr/>
        </p:nvSpPr>
        <p:spPr>
          <a:xfrm>
            <a:off x="6527292" y="190500"/>
            <a:ext cx="2077720" cy="685800"/>
          </a:xfrm>
          <a:custGeom>
            <a:avLst/>
            <a:gdLst/>
            <a:ahLst/>
            <a:cxnLst/>
            <a:rect l="l" t="t" r="r" b="b"/>
            <a:pathLst>
              <a:path w="2077720" h="685800">
                <a:moveTo>
                  <a:pt x="2077211" y="685800"/>
                </a:moveTo>
                <a:lnTo>
                  <a:pt x="0" y="685800"/>
                </a:lnTo>
                <a:lnTo>
                  <a:pt x="0" y="0"/>
                </a:lnTo>
                <a:lnTo>
                  <a:pt x="2077211" y="0"/>
                </a:lnTo>
                <a:lnTo>
                  <a:pt x="2077211" y="685800"/>
                </a:lnTo>
                <a:close/>
              </a:path>
            </a:pathLst>
          </a:custGeom>
          <a:solidFill>
            <a:srgbClr val="FFFFFF"/>
          </a:solidFill>
        </p:spPr>
        <p:txBody>
          <a:bodyPr wrap="square" lIns="0" tIns="0" rIns="0" bIns="0" rtlCol="0"/>
          <a:lstStyle/>
          <a:p>
            <a:endParaRPr dirty="0"/>
          </a:p>
        </p:txBody>
      </p:sp>
      <p:sp>
        <p:nvSpPr>
          <p:cNvPr id="22" name="bg object 22"/>
          <p:cNvSpPr/>
          <p:nvPr/>
        </p:nvSpPr>
        <p:spPr>
          <a:xfrm>
            <a:off x="6553200" y="228600"/>
            <a:ext cx="1920240" cy="609600"/>
          </a:xfrm>
          <a:prstGeom prst="rect">
            <a:avLst/>
          </a:prstGeom>
          <a:blipFill>
            <a:blip r:embed="rId9" cstate="print"/>
            <a:stretch>
              <a:fillRect/>
            </a:stretch>
          </a:blipFill>
        </p:spPr>
        <p:txBody>
          <a:bodyPr wrap="square" lIns="0" tIns="0" rIns="0" bIns="0" rtlCol="0"/>
          <a:lstStyle/>
          <a:p>
            <a:endParaRPr dirty="0"/>
          </a:p>
        </p:txBody>
      </p:sp>
      <p:sp>
        <p:nvSpPr>
          <p:cNvPr id="2" name="Holder 2"/>
          <p:cNvSpPr>
            <a:spLocks noGrp="1"/>
          </p:cNvSpPr>
          <p:nvPr>
            <p:ph type="title"/>
          </p:nvPr>
        </p:nvSpPr>
        <p:spPr>
          <a:xfrm>
            <a:off x="1197914" y="1444015"/>
            <a:ext cx="6748170" cy="1122680"/>
          </a:xfrm>
          <a:prstGeom prst="rect">
            <a:avLst/>
          </a:prstGeom>
        </p:spPr>
        <p:txBody>
          <a:bodyPr wrap="square" lIns="0" tIns="0" rIns="0" bIns="0">
            <a:spAutoFit/>
          </a:bodyPr>
          <a:lstStyle>
            <a:lvl1pPr>
              <a:defRPr sz="3600" b="0" i="0">
                <a:solidFill>
                  <a:srgbClr val="FF0000"/>
                </a:solidFill>
                <a:latin typeface="Arial Black" panose="020B0A04020102020204"/>
                <a:cs typeface="Arial Black" panose="020B0A04020102020204"/>
              </a:defRPr>
            </a:lvl1pPr>
          </a:lstStyle>
          <a:p/>
        </p:txBody>
      </p:sp>
      <p:sp>
        <p:nvSpPr>
          <p:cNvPr id="3" name="Holder 3"/>
          <p:cNvSpPr>
            <a:spLocks noGrp="1"/>
          </p:cNvSpPr>
          <p:nvPr>
            <p:ph type="body" idx="1"/>
          </p:nvPr>
        </p:nvSpPr>
        <p:spPr>
          <a:xfrm>
            <a:off x="2247988" y="2871355"/>
            <a:ext cx="4648022" cy="1823720"/>
          </a:xfrm>
          <a:prstGeom prst="rect">
            <a:avLst/>
          </a:prstGeom>
        </p:spPr>
        <p:txBody>
          <a:bodyPr wrap="square" lIns="0" tIns="0" rIns="0" bIns="0">
            <a:spAutoFit/>
          </a:bodyPr>
          <a:lstStyle>
            <a:lvl1pPr>
              <a:defRPr sz="2000" b="0" i="0">
                <a:solidFill>
                  <a:schemeClr val="tx1"/>
                </a:solidFill>
                <a:latin typeface="Carlito"/>
                <a:cs typeface="Carlito"/>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stackoverflow.com/" TargetMode="Externa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7914" y="1444015"/>
            <a:ext cx="7107886" cy="1120820"/>
          </a:xfrm>
          <a:prstGeom prst="rect">
            <a:avLst/>
          </a:prstGeom>
        </p:spPr>
        <p:txBody>
          <a:bodyPr vert="horz" wrap="square" lIns="0" tIns="12700" rIns="0" bIns="0" rtlCol="0">
            <a:spAutoFit/>
          </a:bodyPr>
          <a:lstStyle/>
          <a:p>
            <a:pPr marL="2036445" marR="5080" indent="-2023745" algn="l">
              <a:lnSpc>
                <a:spcPct val="100000"/>
              </a:lnSpc>
              <a:spcBef>
                <a:spcPts val="100"/>
              </a:spcBef>
            </a:pPr>
            <a:r>
              <a:rPr lang="en-US" spc="-20" dirty="0" smtClean="0">
                <a:solidFill>
                  <a:schemeClr val="tx1"/>
                </a:solidFill>
              </a:rPr>
              <a:t>C++ PROJECT</a:t>
            </a:r>
            <a:br>
              <a:rPr lang="en-US" spc="-20" dirty="0" smtClean="0">
                <a:solidFill>
                  <a:schemeClr val="tx1"/>
                </a:solidFill>
              </a:rPr>
            </a:br>
            <a:r>
              <a:rPr lang="en-US" spc="-20" dirty="0" smtClean="0">
                <a:solidFill>
                  <a:schemeClr val="tx1"/>
                </a:solidFill>
              </a:rPr>
              <a:t>Expense tracker </a:t>
            </a:r>
            <a:endParaRPr lang="en-US" spc="-20" dirty="0" smtClean="0">
              <a:solidFill>
                <a:schemeClr val="tx1"/>
              </a:solidFill>
            </a:endParaRPr>
          </a:p>
        </p:txBody>
      </p:sp>
      <p:sp>
        <p:nvSpPr>
          <p:cNvPr id="4" name="object 4"/>
          <p:cNvSpPr txBox="1">
            <a:spLocks noGrp="1"/>
          </p:cNvSpPr>
          <p:nvPr>
            <p:ph type="body" idx="1"/>
          </p:nvPr>
        </p:nvSpPr>
        <p:spPr>
          <a:xfrm>
            <a:off x="762000" y="2591016"/>
            <a:ext cx="6781800" cy="1927225"/>
          </a:xfrm>
          <a:prstGeom prst="rect">
            <a:avLst/>
          </a:prstGeom>
        </p:spPr>
        <p:txBody>
          <a:bodyPr vert="horz" wrap="square" lIns="0" tIns="13335" rIns="0" bIns="0" rtlCol="0">
            <a:spAutoFit/>
          </a:bodyPr>
          <a:lstStyle/>
          <a:p>
            <a:pPr marL="38735">
              <a:lnSpc>
                <a:spcPct val="100000"/>
              </a:lnSpc>
              <a:spcBef>
                <a:spcPts val="105"/>
              </a:spcBef>
              <a:tabLst>
                <a:tab pos="2816860" algn="l"/>
              </a:tabLst>
            </a:pPr>
            <a:endParaRPr lang="en-US" b="1" spc="-25" dirty="0" smtClean="0">
              <a:latin typeface="+mn-ea"/>
              <a:cs typeface="+mn-ea"/>
            </a:endParaRPr>
          </a:p>
          <a:p>
            <a:pPr marL="38735">
              <a:lnSpc>
                <a:spcPct val="100000"/>
              </a:lnSpc>
              <a:spcBef>
                <a:spcPts val="105"/>
              </a:spcBef>
              <a:tabLst>
                <a:tab pos="2816860" algn="l"/>
              </a:tabLst>
            </a:pPr>
            <a:endParaRPr lang="en-US" b="1" spc="-25" dirty="0">
              <a:latin typeface="+mn-ea"/>
              <a:cs typeface="+mn-ea"/>
            </a:endParaRPr>
          </a:p>
          <a:p>
            <a:pPr marL="38735">
              <a:spcBef>
                <a:spcPts val="105"/>
              </a:spcBef>
              <a:tabLst>
                <a:tab pos="2816860" algn="l"/>
              </a:tabLst>
            </a:pPr>
            <a:r>
              <a:rPr lang="en-US" b="1" spc="-5" dirty="0">
                <a:latin typeface="+mn-ea"/>
                <a:cs typeface="+mn-ea"/>
              </a:rPr>
              <a:t>Submitted To : </a:t>
            </a:r>
            <a:r>
              <a:rPr lang="en-US" b="1" spc="-5" dirty="0" smtClean="0">
                <a:latin typeface="+mn-ea"/>
                <a:cs typeface="+mn-ea"/>
              </a:rPr>
              <a:t> Naveen </a:t>
            </a:r>
            <a:r>
              <a:rPr lang="en-US" b="1" spc="-5" dirty="0">
                <a:latin typeface="+mn-ea"/>
                <a:cs typeface="+mn-ea"/>
              </a:rPr>
              <a:t>Kumar Reddy</a:t>
            </a:r>
            <a:endParaRPr lang="en-US" spc="-5" dirty="0">
              <a:latin typeface="+mn-ea"/>
              <a:cs typeface="+mn-ea"/>
            </a:endParaRPr>
          </a:p>
          <a:p>
            <a:pPr marL="38735">
              <a:lnSpc>
                <a:spcPct val="100000"/>
              </a:lnSpc>
              <a:spcBef>
                <a:spcPts val="105"/>
              </a:spcBef>
              <a:tabLst>
                <a:tab pos="2816860" algn="l"/>
              </a:tabLst>
            </a:pPr>
            <a:r>
              <a:rPr lang="en-IN" altLang="en-US" b="1" spc="-25" dirty="0" smtClean="0">
                <a:latin typeface="+mn-ea"/>
                <a:cs typeface="+mn-ea"/>
              </a:rPr>
              <a:t>Submitted by : Vanshika Goyal (2210990946),</a:t>
            </a:r>
            <a:endParaRPr lang="en-IN" altLang="en-US" b="1" spc="-25" dirty="0" smtClean="0">
              <a:latin typeface="+mn-ea"/>
              <a:cs typeface="+mn-ea"/>
            </a:endParaRPr>
          </a:p>
          <a:p>
            <a:pPr marL="38735">
              <a:lnSpc>
                <a:spcPct val="100000"/>
              </a:lnSpc>
              <a:spcBef>
                <a:spcPts val="105"/>
              </a:spcBef>
              <a:tabLst>
                <a:tab pos="2816860" algn="l"/>
              </a:tabLst>
            </a:pPr>
            <a:r>
              <a:rPr lang="en-IN" altLang="en-US" b="1" spc="-25" dirty="0" smtClean="0">
                <a:latin typeface="+mn-ea"/>
                <a:cs typeface="+mn-ea"/>
              </a:rPr>
              <a:t>                           Vaani (2210990930)</a:t>
            </a:r>
            <a:endParaRPr lang="en-IN" altLang="en-US" b="1" spc="-25" dirty="0" smtClean="0">
              <a:latin typeface="+mn-ea"/>
              <a:cs typeface="+mn-ea"/>
            </a:endParaRPr>
          </a:p>
          <a:p>
            <a:pPr marL="38735">
              <a:lnSpc>
                <a:spcPct val="100000"/>
              </a:lnSpc>
              <a:spcBef>
                <a:spcPts val="105"/>
              </a:spcBef>
              <a:tabLst>
                <a:tab pos="2816860" algn="l"/>
              </a:tabLst>
            </a:pPr>
            <a:r>
              <a:rPr lang="en-IN" altLang="en-US" b="1" spc="-25" dirty="0" smtClean="0">
                <a:latin typeface="+mn-ea"/>
                <a:cs typeface="+mn-ea"/>
              </a:rPr>
              <a:t>Group:G-31(2nd year)</a:t>
            </a:r>
            <a:r>
              <a:rPr lang="en-US" b="1" spc="-25" dirty="0" smtClean="0">
                <a:latin typeface="+mn-ea"/>
                <a:cs typeface="+mn-ea"/>
              </a:rPr>
              <a:t>                         </a:t>
            </a:r>
            <a:endParaRPr sz="1750" dirty="0">
              <a:latin typeface="+mn-ea"/>
              <a:cs typeface="+mn-ea"/>
            </a:endParaRPr>
          </a:p>
        </p:txBody>
      </p:sp>
      <p:sp>
        <p:nvSpPr>
          <p:cNvPr id="5" name="object 5"/>
          <p:cNvSpPr txBox="1"/>
          <p:nvPr/>
        </p:nvSpPr>
        <p:spPr>
          <a:xfrm>
            <a:off x="1266367" y="5678398"/>
            <a:ext cx="6663690" cy="636270"/>
          </a:xfrm>
          <a:prstGeom prst="rect">
            <a:avLst/>
          </a:prstGeom>
        </p:spPr>
        <p:txBody>
          <a:bodyPr vert="horz" wrap="square" lIns="0" tIns="13335" rIns="0" bIns="0" rtlCol="0">
            <a:spAutoFit/>
          </a:bodyPr>
          <a:lstStyle/>
          <a:p>
            <a:pPr marL="1853565" marR="5080" indent="-1840865">
              <a:lnSpc>
                <a:spcPct val="100000"/>
              </a:lnSpc>
              <a:spcBef>
                <a:spcPts val="105"/>
              </a:spcBef>
            </a:pPr>
            <a:r>
              <a:rPr sz="2000" b="1" spc="-5" dirty="0">
                <a:solidFill>
                  <a:srgbClr val="FF0000"/>
                </a:solidFill>
                <a:latin typeface="Times New Roman" panose="02020603050405020304"/>
                <a:cs typeface="Times New Roman" panose="02020603050405020304"/>
              </a:rPr>
              <a:t>Chitkara University Institute of Engineering and </a:t>
            </a:r>
            <a:r>
              <a:rPr sz="2000" b="1" spc="-30" dirty="0">
                <a:solidFill>
                  <a:srgbClr val="FF0000"/>
                </a:solidFill>
                <a:latin typeface="Times New Roman" panose="02020603050405020304"/>
                <a:cs typeface="Times New Roman" panose="02020603050405020304"/>
              </a:rPr>
              <a:t>Technology,  </a:t>
            </a:r>
            <a:r>
              <a:rPr sz="2000" b="1" spc="-5" dirty="0">
                <a:solidFill>
                  <a:srgbClr val="FF0000"/>
                </a:solidFill>
                <a:latin typeface="Times New Roman" panose="02020603050405020304"/>
                <a:cs typeface="Times New Roman" panose="02020603050405020304"/>
              </a:rPr>
              <a:t>Chitkara </a:t>
            </a:r>
            <a:r>
              <a:rPr sz="2000" b="1" spc="-15" dirty="0">
                <a:solidFill>
                  <a:srgbClr val="FF0000"/>
                </a:solidFill>
                <a:latin typeface="Times New Roman" panose="02020603050405020304"/>
                <a:cs typeface="Times New Roman" panose="02020603050405020304"/>
              </a:rPr>
              <a:t>University,</a:t>
            </a:r>
            <a:r>
              <a:rPr sz="2000" b="1" spc="-10" dirty="0">
                <a:solidFill>
                  <a:srgbClr val="FF0000"/>
                </a:solidFill>
                <a:latin typeface="Times New Roman" panose="02020603050405020304"/>
                <a:cs typeface="Times New Roman" panose="02020603050405020304"/>
              </a:rPr>
              <a:t> </a:t>
            </a:r>
            <a:r>
              <a:rPr sz="2000" b="1" spc="-5" dirty="0">
                <a:solidFill>
                  <a:srgbClr val="FF0000"/>
                </a:solidFill>
                <a:latin typeface="Times New Roman" panose="02020603050405020304"/>
                <a:cs typeface="Times New Roman" panose="02020603050405020304"/>
              </a:rPr>
              <a:t>Punjab</a:t>
            </a:r>
            <a:endParaRPr sz="2000" dirty="0">
              <a:latin typeface="Times New Roman" panose="02020603050405020304"/>
              <a:cs typeface="Times New Roman" panose="02020603050405020304"/>
            </a:endParaRPr>
          </a:p>
        </p:txBody>
      </p:sp>
      <p:sp>
        <p:nvSpPr>
          <p:cNvPr id="6" name="object 6"/>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4281" y="124256"/>
            <a:ext cx="2837180" cy="514350"/>
          </a:xfrm>
          <a:prstGeom prst="rect">
            <a:avLst/>
          </a:prstGeom>
        </p:spPr>
        <p:txBody>
          <a:bodyPr vert="horz" wrap="square" lIns="0" tIns="13335" rIns="0" bIns="0" rtlCol="0">
            <a:spAutoFit/>
          </a:bodyPr>
          <a:lstStyle/>
          <a:p>
            <a:pPr marL="12700">
              <a:lnSpc>
                <a:spcPct val="100000"/>
              </a:lnSpc>
              <a:spcBef>
                <a:spcPts val="105"/>
              </a:spcBef>
            </a:pPr>
            <a:r>
              <a:rPr lang="en-IN" sz="3200" spc="-5" dirty="0">
                <a:solidFill>
                  <a:srgbClr val="000000"/>
                </a:solidFill>
                <a:latin typeface="Times New Roman" panose="02020603050405020304"/>
                <a:cs typeface="Times New Roman" panose="02020603050405020304"/>
              </a:rPr>
              <a:t>CODE</a:t>
            </a:r>
            <a:r>
              <a:rPr lang="en-IN" sz="3200" spc="-55" dirty="0">
                <a:solidFill>
                  <a:srgbClr val="000000"/>
                </a:solidFill>
                <a:latin typeface="Times New Roman" panose="02020603050405020304"/>
                <a:cs typeface="Times New Roman" panose="02020603050405020304"/>
              </a:rPr>
              <a:t> </a:t>
            </a:r>
            <a:r>
              <a:rPr lang="en-IN" sz="3200" spc="-5" dirty="0">
                <a:solidFill>
                  <a:srgbClr val="000000"/>
                </a:solidFill>
                <a:latin typeface="Times New Roman" panose="02020603050405020304"/>
                <a:cs typeface="Times New Roman" panose="02020603050405020304"/>
              </a:rPr>
              <a:t>SNIPPET</a:t>
            </a:r>
            <a:endParaRPr sz="3200" dirty="0">
              <a:latin typeface="Times New Roman" panose="02020603050405020304"/>
              <a:cs typeface="Times New Roman" panose="02020603050405020304"/>
            </a:endParaRPr>
          </a:p>
        </p:txBody>
      </p:sp>
      <p:sp>
        <p:nvSpPr>
          <p:cNvPr id="6" name="object 6"/>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6938" y="1066799"/>
            <a:ext cx="8027462" cy="533502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4281" y="124256"/>
            <a:ext cx="2837180" cy="514350"/>
          </a:xfrm>
          <a:prstGeom prst="rect">
            <a:avLst/>
          </a:prstGeom>
        </p:spPr>
        <p:txBody>
          <a:bodyPr vert="horz" wrap="square" lIns="0" tIns="13335" rIns="0" bIns="0" rtlCol="0">
            <a:spAutoFit/>
          </a:bodyPr>
          <a:lstStyle/>
          <a:p>
            <a:pPr marL="12700">
              <a:lnSpc>
                <a:spcPct val="100000"/>
              </a:lnSpc>
              <a:spcBef>
                <a:spcPts val="105"/>
              </a:spcBef>
            </a:pPr>
            <a:r>
              <a:rPr lang="en-IN" sz="3200" spc="-5" dirty="0" smtClean="0">
                <a:solidFill>
                  <a:srgbClr val="000000"/>
                </a:solidFill>
                <a:latin typeface="Times New Roman" panose="02020603050405020304"/>
                <a:cs typeface="Times New Roman" panose="02020603050405020304"/>
              </a:rPr>
              <a:t>Test Cases</a:t>
            </a:r>
            <a:endParaRPr sz="3200" dirty="0">
              <a:latin typeface="Times New Roman" panose="02020603050405020304"/>
              <a:cs typeface="Times New Roman" panose="02020603050405020304"/>
            </a:endParaRPr>
          </a:p>
        </p:txBody>
      </p:sp>
      <p:sp>
        <p:nvSpPr>
          <p:cNvPr id="6" name="object 6"/>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dirty="0"/>
          </a:p>
        </p:txBody>
      </p:sp>
      <p:sp>
        <p:nvSpPr>
          <p:cNvPr id="2" name="TextBox 1"/>
          <p:cNvSpPr txBox="1"/>
          <p:nvPr/>
        </p:nvSpPr>
        <p:spPr>
          <a:xfrm>
            <a:off x="474281" y="1219200"/>
            <a:ext cx="4326319" cy="646331"/>
          </a:xfrm>
          <a:prstGeom prst="rect">
            <a:avLst/>
          </a:prstGeom>
          <a:noFill/>
        </p:spPr>
        <p:txBody>
          <a:bodyPr wrap="square" rtlCol="0">
            <a:spAutoFit/>
          </a:bodyPr>
          <a:lstStyle/>
          <a:p>
            <a:r>
              <a:rPr lang="en-US" sz="3600" dirty="0" smtClean="0">
                <a:latin typeface="+mj-lt"/>
              </a:rPr>
              <a:t>1)Adding Expense</a:t>
            </a:r>
            <a:endParaRPr lang="en-US" sz="3600" dirty="0">
              <a:latin typeface="+mj-lt"/>
            </a:endParaRPr>
          </a:p>
        </p:txBody>
      </p:sp>
      <p:pic>
        <p:nvPicPr>
          <p:cNvPr id="4" name="Picture 3"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4281" y="2169126"/>
            <a:ext cx="4707319" cy="1924319"/>
          </a:xfrm>
          <a:prstGeom prst="rect">
            <a:avLst/>
          </a:prstGeom>
        </p:spPr>
      </p:pic>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4389915"/>
            <a:ext cx="4744091" cy="183858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4281" y="124256"/>
            <a:ext cx="2837180" cy="514350"/>
          </a:xfrm>
          <a:prstGeom prst="rect">
            <a:avLst/>
          </a:prstGeom>
        </p:spPr>
        <p:txBody>
          <a:bodyPr vert="horz" wrap="square" lIns="0" tIns="13335" rIns="0" bIns="0" rtlCol="0">
            <a:spAutoFit/>
          </a:bodyPr>
          <a:lstStyle/>
          <a:p>
            <a:pPr marL="12700">
              <a:lnSpc>
                <a:spcPct val="100000"/>
              </a:lnSpc>
              <a:spcBef>
                <a:spcPts val="105"/>
              </a:spcBef>
            </a:pPr>
            <a:r>
              <a:rPr lang="en-IN" sz="3200" spc="-5" dirty="0" smtClean="0">
                <a:solidFill>
                  <a:srgbClr val="000000"/>
                </a:solidFill>
                <a:latin typeface="Times New Roman" panose="02020603050405020304"/>
                <a:cs typeface="Times New Roman" panose="02020603050405020304"/>
              </a:rPr>
              <a:t>Test Cases</a:t>
            </a:r>
            <a:endParaRPr sz="3200" dirty="0">
              <a:latin typeface="Times New Roman" panose="02020603050405020304"/>
              <a:cs typeface="Times New Roman" panose="02020603050405020304"/>
            </a:endParaRPr>
          </a:p>
        </p:txBody>
      </p:sp>
      <p:sp>
        <p:nvSpPr>
          <p:cNvPr id="6" name="object 6"/>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dirty="0"/>
          </a:p>
        </p:txBody>
      </p:sp>
      <p:sp>
        <p:nvSpPr>
          <p:cNvPr id="2" name="TextBox 1"/>
          <p:cNvSpPr txBox="1"/>
          <p:nvPr/>
        </p:nvSpPr>
        <p:spPr>
          <a:xfrm>
            <a:off x="474281" y="1219200"/>
            <a:ext cx="4326319" cy="646331"/>
          </a:xfrm>
          <a:prstGeom prst="rect">
            <a:avLst/>
          </a:prstGeom>
          <a:noFill/>
        </p:spPr>
        <p:txBody>
          <a:bodyPr wrap="square" rtlCol="0">
            <a:spAutoFit/>
          </a:bodyPr>
          <a:lstStyle/>
          <a:p>
            <a:r>
              <a:rPr lang="en-US" sz="3600" dirty="0">
                <a:latin typeface="+mj-lt"/>
              </a:rPr>
              <a:t>2</a:t>
            </a:r>
            <a:r>
              <a:rPr lang="en-US" sz="3600" dirty="0" smtClean="0">
                <a:latin typeface="+mj-lt"/>
              </a:rPr>
              <a:t>)Displaying Expense</a:t>
            </a:r>
            <a:endParaRPr lang="en-US" sz="3600" dirty="0">
              <a:latin typeface="+mj-lt"/>
            </a:endParaRPr>
          </a:p>
        </p:txBody>
      </p:sp>
      <p:pic>
        <p:nvPicPr>
          <p:cNvPr id="7" name="Picture 6"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7939" y="1873737"/>
            <a:ext cx="8271412" cy="384126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4281" y="124256"/>
            <a:ext cx="2837180" cy="514350"/>
          </a:xfrm>
          <a:prstGeom prst="rect">
            <a:avLst/>
          </a:prstGeom>
        </p:spPr>
        <p:txBody>
          <a:bodyPr vert="horz" wrap="square" lIns="0" tIns="13335" rIns="0" bIns="0" rtlCol="0">
            <a:spAutoFit/>
          </a:bodyPr>
          <a:lstStyle/>
          <a:p>
            <a:pPr marL="12700">
              <a:lnSpc>
                <a:spcPct val="100000"/>
              </a:lnSpc>
              <a:spcBef>
                <a:spcPts val="105"/>
              </a:spcBef>
            </a:pPr>
            <a:r>
              <a:rPr lang="en-IN" sz="3200" spc="-5" dirty="0" smtClean="0">
                <a:solidFill>
                  <a:srgbClr val="000000"/>
                </a:solidFill>
                <a:latin typeface="Times New Roman" panose="02020603050405020304"/>
                <a:cs typeface="Times New Roman" panose="02020603050405020304"/>
              </a:rPr>
              <a:t>Test Cases</a:t>
            </a:r>
            <a:endParaRPr sz="3200" dirty="0">
              <a:latin typeface="Times New Roman" panose="02020603050405020304"/>
              <a:cs typeface="Times New Roman" panose="02020603050405020304"/>
            </a:endParaRPr>
          </a:p>
        </p:txBody>
      </p:sp>
      <p:sp>
        <p:nvSpPr>
          <p:cNvPr id="6" name="object 6"/>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dirty="0"/>
          </a:p>
        </p:txBody>
      </p:sp>
      <p:sp>
        <p:nvSpPr>
          <p:cNvPr id="2" name="TextBox 1"/>
          <p:cNvSpPr txBox="1"/>
          <p:nvPr/>
        </p:nvSpPr>
        <p:spPr>
          <a:xfrm>
            <a:off x="474281" y="1219200"/>
            <a:ext cx="7069519" cy="646331"/>
          </a:xfrm>
          <a:prstGeom prst="rect">
            <a:avLst/>
          </a:prstGeom>
          <a:noFill/>
        </p:spPr>
        <p:txBody>
          <a:bodyPr wrap="square" rtlCol="0">
            <a:spAutoFit/>
          </a:bodyPr>
          <a:lstStyle/>
          <a:p>
            <a:r>
              <a:rPr lang="en-US" sz="3600" dirty="0" smtClean="0">
                <a:latin typeface="+mj-lt"/>
              </a:rPr>
              <a:t>2)Calculate Total  Expense</a:t>
            </a:r>
            <a:endParaRPr lang="en-US" sz="3600" dirty="0">
              <a:latin typeface="+mj-lt"/>
            </a:endParaRPr>
          </a:p>
        </p:txBody>
      </p:sp>
      <p:pic>
        <p:nvPicPr>
          <p:cNvPr id="4" name="Picture 3"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4400" y="2028137"/>
            <a:ext cx="7010400" cy="420948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72" y="152400"/>
            <a:ext cx="4473527" cy="738664"/>
          </a:xfrm>
        </p:spPr>
        <p:txBody>
          <a:bodyPr/>
          <a:lstStyle/>
          <a:p>
            <a:r>
              <a:rPr lang="en-US" sz="4800" dirty="0" smtClean="0">
                <a:solidFill>
                  <a:schemeClr val="tx1"/>
                </a:solidFill>
                <a:latin typeface="Times New Roman" panose="02020603050405020304" pitchFamily="18" charset="0"/>
                <a:cs typeface="Times New Roman" panose="02020603050405020304" pitchFamily="18" charset="0"/>
              </a:rPr>
              <a:t>Screenshots</a:t>
            </a:r>
            <a:endParaRPr lang="en-US" sz="4800" dirty="0">
              <a:solidFill>
                <a:schemeClr val="tx1"/>
              </a:solidFill>
              <a:latin typeface="Times New Roman" panose="02020603050405020304" pitchFamily="18" charset="0"/>
              <a:cs typeface="Times New Roman" panose="02020603050405020304" pitchFamily="18" charset="0"/>
            </a:endParaRPr>
          </a:p>
        </p:txBody>
      </p:sp>
      <p:pic>
        <p:nvPicPr>
          <p:cNvPr id="6" name="Picture 5"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4800" y="1371600"/>
            <a:ext cx="8535591" cy="338184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72" y="152400"/>
            <a:ext cx="4473527" cy="738664"/>
          </a:xfrm>
        </p:spPr>
        <p:txBody>
          <a:bodyPr/>
          <a:lstStyle/>
          <a:p>
            <a:r>
              <a:rPr lang="en-US" sz="4800" dirty="0" smtClean="0">
                <a:solidFill>
                  <a:schemeClr val="tx1"/>
                </a:solidFill>
                <a:latin typeface="Times New Roman" panose="02020603050405020304" pitchFamily="18" charset="0"/>
                <a:cs typeface="Times New Roman" panose="02020603050405020304" pitchFamily="18" charset="0"/>
              </a:rPr>
              <a:t>Screenshots</a:t>
            </a:r>
            <a:endParaRPr lang="en-US" sz="4800" dirty="0">
              <a:solidFill>
                <a:schemeClr val="tx1"/>
              </a:solidFill>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 y="1371600"/>
            <a:ext cx="8619978" cy="3810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72" y="152400"/>
            <a:ext cx="4473527" cy="738664"/>
          </a:xfrm>
        </p:spPr>
        <p:txBody>
          <a:bodyPr/>
          <a:lstStyle/>
          <a:p>
            <a:r>
              <a:rPr lang="en-US" sz="4800" dirty="0" smtClean="0">
                <a:solidFill>
                  <a:schemeClr val="tx1"/>
                </a:solidFill>
                <a:latin typeface="Times New Roman" panose="02020603050405020304" pitchFamily="18" charset="0"/>
                <a:cs typeface="Times New Roman" panose="02020603050405020304" pitchFamily="18" charset="0"/>
              </a:rPr>
              <a:t>Screenshots</a:t>
            </a:r>
            <a:endParaRPr lang="en-US" sz="48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3595" y="1752600"/>
            <a:ext cx="6324600" cy="312935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277" y="240126"/>
            <a:ext cx="5854523" cy="629018"/>
          </a:xfrm>
          <a:prstGeom prst="rect">
            <a:avLst/>
          </a:prstGeom>
        </p:spPr>
        <p:txBody>
          <a:bodyPr vert="horz" wrap="square" lIns="0" tIns="13335" rIns="0" bIns="0" rtlCol="0">
            <a:spAutoFit/>
          </a:bodyPr>
          <a:lstStyle/>
          <a:p>
            <a:pPr marL="12700">
              <a:lnSpc>
                <a:spcPct val="100000"/>
              </a:lnSpc>
              <a:spcBef>
                <a:spcPts val="105"/>
              </a:spcBef>
            </a:pPr>
            <a:r>
              <a:rPr sz="4000" spc="-5" dirty="0" smtClean="0">
                <a:solidFill>
                  <a:srgbClr val="000000"/>
                </a:solidFill>
                <a:latin typeface="Times New Roman" panose="02020603050405020304"/>
                <a:cs typeface="Times New Roman" panose="02020603050405020304"/>
              </a:rPr>
              <a:t>Conclusion</a:t>
            </a:r>
            <a:r>
              <a:rPr lang="en-US" sz="4000" spc="-5" dirty="0" smtClean="0">
                <a:solidFill>
                  <a:srgbClr val="000000"/>
                </a:solidFill>
                <a:latin typeface="Times New Roman" panose="02020603050405020304"/>
                <a:cs typeface="Times New Roman" panose="02020603050405020304"/>
              </a:rPr>
              <a:t> &amp; References</a:t>
            </a:r>
            <a:endParaRPr sz="4000" dirty="0">
              <a:latin typeface="Times New Roman" panose="02020603050405020304"/>
              <a:cs typeface="Times New Roman" panose="02020603050405020304"/>
            </a:endParaRPr>
          </a:p>
        </p:txBody>
      </p:sp>
      <p:sp>
        <p:nvSpPr>
          <p:cNvPr id="3" name="object 3"/>
          <p:cNvSpPr txBox="1"/>
          <p:nvPr/>
        </p:nvSpPr>
        <p:spPr>
          <a:xfrm>
            <a:off x="258445" y="1053337"/>
            <a:ext cx="8330565" cy="5070619"/>
          </a:xfrm>
          <a:prstGeom prst="rect">
            <a:avLst/>
          </a:prstGeom>
        </p:spPr>
        <p:txBody>
          <a:bodyPr vert="horz" wrap="square" lIns="0" tIns="12700" rIns="0" bIns="0" rtlCol="0">
            <a:spAutoFit/>
          </a:bodyPr>
          <a:lstStyle/>
          <a:p>
            <a:pPr marL="12700" marR="5080" algn="just">
              <a:lnSpc>
                <a:spcPct val="150000"/>
              </a:lnSpc>
              <a:spcBef>
                <a:spcPts val="100"/>
              </a:spcBef>
            </a:pPr>
            <a:r>
              <a:rPr spc="-5" dirty="0" smtClean="0">
                <a:latin typeface="+mj-lt"/>
                <a:cs typeface="Times New Roman" panose="02020603050405020304"/>
              </a:rPr>
              <a:t>In conclusion, </a:t>
            </a:r>
            <a:r>
              <a:rPr lang="en-US" sz="2000" dirty="0">
                <a:latin typeface="+mj-lt"/>
              </a:rPr>
              <a:t>the Expense Tracker project provides a practical solution for efficient personal finance management. Through the implementation of a user-friendly C++ application, users can easily add, view, and analyze their expenses. The project demonstrates the effectiveness of C++ in creating streamlined console-based tools for everyday use</a:t>
            </a:r>
            <a:r>
              <a:rPr lang="en-US" sz="2000" dirty="0" smtClean="0">
                <a:latin typeface="+mj-lt"/>
              </a:rPr>
              <a:t>.</a:t>
            </a:r>
            <a:endParaRPr lang="en-US" sz="2000" dirty="0" smtClean="0">
              <a:latin typeface="+mj-lt"/>
            </a:endParaRPr>
          </a:p>
          <a:p>
            <a:pPr marL="12700" marR="5080" algn="just">
              <a:lnSpc>
                <a:spcPct val="150000"/>
              </a:lnSpc>
              <a:spcBef>
                <a:spcPts val="100"/>
              </a:spcBef>
            </a:pPr>
            <a:endParaRPr lang="en-US" dirty="0">
              <a:latin typeface="+mj-lt"/>
              <a:cs typeface="Times New Roman" panose="02020603050405020304"/>
            </a:endParaRPr>
          </a:p>
          <a:p>
            <a:pPr marL="12700" marR="5080" algn="just">
              <a:lnSpc>
                <a:spcPct val="150000"/>
              </a:lnSpc>
              <a:spcBef>
                <a:spcPts val="100"/>
              </a:spcBef>
            </a:pPr>
            <a:r>
              <a:rPr lang="en-US" sz="2000" dirty="0">
                <a:latin typeface="+mj-lt"/>
              </a:rPr>
              <a:t>The development of the Expense Tracker project drew inspiration from key references, including </a:t>
            </a:r>
            <a:r>
              <a:rPr lang="en-US" sz="2000" dirty="0" smtClean="0">
                <a:latin typeface="+mj-lt"/>
              </a:rPr>
              <a:t>chatgpt</a:t>
            </a:r>
            <a:r>
              <a:rPr lang="en-US" sz="2000" dirty="0" smtClean="0">
                <a:latin typeface="+mj-lt"/>
              </a:rPr>
              <a:t>, </a:t>
            </a:r>
            <a:r>
              <a:rPr lang="en-US" sz="2000" dirty="0">
                <a:latin typeface="+mj-lt"/>
                <a:hlinkClick r:id="rId1"/>
              </a:rPr>
              <a:t>Stack Overflow</a:t>
            </a:r>
            <a:r>
              <a:rPr lang="en-US" sz="2000" dirty="0">
                <a:latin typeface="+mj-lt"/>
              </a:rPr>
              <a:t>, and various C++ programming books and tutorials. These resources played a pivotal role in shaping the project's structure, functionality, and adherence to best practices in C++ development.</a:t>
            </a:r>
            <a:endParaRPr dirty="0">
              <a:latin typeface="+mj-lt"/>
              <a:cs typeface="Times New Roman" panose="02020603050405020304"/>
            </a:endParaRPr>
          </a:p>
        </p:txBody>
      </p:sp>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7365"/>
            <a:chOff x="0" y="0"/>
            <a:chExt cx="9144000" cy="6857365"/>
          </a:xfrm>
        </p:grpSpPr>
        <p:sp>
          <p:nvSpPr>
            <p:cNvPr id="3" name="object 3"/>
            <p:cNvSpPr/>
            <p:nvPr/>
          </p:nvSpPr>
          <p:spPr>
            <a:xfrm>
              <a:off x="0" y="713231"/>
              <a:ext cx="9144000" cy="5786628"/>
            </a:xfrm>
            <a:prstGeom prst="rect">
              <a:avLst/>
            </a:prstGeom>
            <a:blipFill>
              <a:blip r:embed="rId1" cstate="print"/>
              <a:stretch>
                <a:fillRect/>
              </a:stretch>
            </a:blipFill>
          </p:spPr>
          <p:txBody>
            <a:bodyPr wrap="square" lIns="0" tIns="0" rIns="0" bIns="0" rtlCol="0"/>
            <a:lstStyle/>
            <a:p>
              <a:endParaRPr dirty="0"/>
            </a:p>
          </p:txBody>
        </p:sp>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dirty="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277" y="268262"/>
            <a:ext cx="3081655" cy="514350"/>
          </a:xfrm>
          <a:prstGeom prst="rect">
            <a:avLst/>
          </a:prstGeom>
        </p:spPr>
        <p:txBody>
          <a:bodyPr vert="horz" wrap="square" lIns="0" tIns="13335" rIns="0" bIns="0" rtlCol="0">
            <a:spAutoFit/>
          </a:bodyPr>
          <a:lstStyle/>
          <a:p>
            <a:pPr marL="12700">
              <a:lnSpc>
                <a:spcPct val="100000"/>
              </a:lnSpc>
              <a:spcBef>
                <a:spcPts val="105"/>
              </a:spcBef>
            </a:pPr>
            <a:r>
              <a:rPr sz="3200" b="1" spc="-65" dirty="0">
                <a:solidFill>
                  <a:srgbClr val="000000"/>
                </a:solidFill>
                <a:latin typeface="Times New Roman" panose="02020603050405020304"/>
                <a:cs typeface="Times New Roman" panose="02020603050405020304"/>
              </a:rPr>
              <a:t>Table </a:t>
            </a:r>
            <a:r>
              <a:rPr sz="3200" b="1" spc="-5" dirty="0">
                <a:solidFill>
                  <a:srgbClr val="000000"/>
                </a:solidFill>
                <a:latin typeface="Times New Roman" panose="02020603050405020304"/>
                <a:cs typeface="Times New Roman" panose="02020603050405020304"/>
              </a:rPr>
              <a:t>of</a:t>
            </a:r>
            <a:r>
              <a:rPr sz="3200" b="1" spc="10" dirty="0">
                <a:solidFill>
                  <a:srgbClr val="000000"/>
                </a:solidFill>
                <a:latin typeface="Times New Roman" panose="02020603050405020304"/>
                <a:cs typeface="Times New Roman" panose="02020603050405020304"/>
              </a:rPr>
              <a:t> </a:t>
            </a:r>
            <a:r>
              <a:rPr sz="3200" b="1" spc="-5" dirty="0">
                <a:solidFill>
                  <a:srgbClr val="000000"/>
                </a:solidFill>
                <a:latin typeface="Times New Roman" panose="02020603050405020304"/>
                <a:cs typeface="Times New Roman" panose="02020603050405020304"/>
              </a:rPr>
              <a:t>Contents</a:t>
            </a:r>
            <a:endParaRPr sz="3200" dirty="0">
              <a:latin typeface="Times New Roman" panose="02020603050405020304"/>
              <a:cs typeface="Times New Roman" panose="02020603050405020304"/>
            </a:endParaRPr>
          </a:p>
        </p:txBody>
      </p:sp>
      <p:sp>
        <p:nvSpPr>
          <p:cNvPr id="3" name="object 3"/>
          <p:cNvSpPr txBox="1"/>
          <p:nvPr/>
        </p:nvSpPr>
        <p:spPr>
          <a:xfrm>
            <a:off x="402272" y="1139874"/>
            <a:ext cx="6531928" cy="4565352"/>
          </a:xfrm>
          <a:prstGeom prst="rect">
            <a:avLst/>
          </a:prstGeom>
        </p:spPr>
        <p:txBody>
          <a:bodyPr vert="horz" wrap="square" lIns="0" tIns="226060" rIns="0" bIns="0" rtlCol="0">
            <a:spAutoFit/>
          </a:bodyPr>
          <a:lstStyle/>
          <a:p>
            <a:pPr marL="137160" indent="-125095">
              <a:lnSpc>
                <a:spcPct val="100000"/>
              </a:lnSpc>
              <a:spcBef>
                <a:spcPts val="1780"/>
              </a:spcBef>
              <a:buSzPct val="96000"/>
              <a:buFont typeface="Arial" panose="020B0604020202020204"/>
              <a:buChar char="•"/>
              <a:tabLst>
                <a:tab pos="137795" algn="l"/>
              </a:tabLst>
            </a:pPr>
            <a:r>
              <a:rPr lang="en-US" sz="2800" spc="-5" dirty="0" smtClean="0">
                <a:latin typeface="Times New Roman" panose="02020603050405020304"/>
                <a:cs typeface="Times New Roman" panose="02020603050405020304"/>
              </a:rPr>
              <a:t>Abstract</a:t>
            </a:r>
            <a:endParaRPr lang="en-US" sz="2800" spc="-5" dirty="0">
              <a:latin typeface="Times New Roman" panose="02020603050405020304"/>
              <a:cs typeface="Times New Roman" panose="02020603050405020304"/>
            </a:endParaRPr>
          </a:p>
          <a:p>
            <a:pPr marL="137160" indent="-125095">
              <a:lnSpc>
                <a:spcPct val="100000"/>
              </a:lnSpc>
              <a:spcBef>
                <a:spcPts val="1780"/>
              </a:spcBef>
              <a:buSzPct val="96000"/>
              <a:buFont typeface="Arial" panose="020B0604020202020204"/>
              <a:buChar char="•"/>
              <a:tabLst>
                <a:tab pos="137795" algn="l"/>
              </a:tabLst>
            </a:pPr>
            <a:r>
              <a:rPr lang="en-US" sz="2800" spc="-5" dirty="0" smtClean="0">
                <a:latin typeface="Times New Roman" panose="02020603050405020304"/>
                <a:cs typeface="Times New Roman" panose="02020603050405020304"/>
              </a:rPr>
              <a:t>Introduction</a:t>
            </a:r>
            <a:endParaRPr sz="2800" dirty="0">
              <a:latin typeface="Times New Roman" panose="02020603050405020304"/>
              <a:cs typeface="Times New Roman" panose="02020603050405020304"/>
            </a:endParaRPr>
          </a:p>
          <a:p>
            <a:pPr marL="137160" indent="-125095">
              <a:lnSpc>
                <a:spcPct val="100000"/>
              </a:lnSpc>
              <a:spcBef>
                <a:spcPts val="1680"/>
              </a:spcBef>
              <a:buSzPct val="96000"/>
              <a:buFont typeface="Arial" panose="020B0604020202020204"/>
              <a:buChar char="•"/>
              <a:tabLst>
                <a:tab pos="137795" algn="l"/>
              </a:tabLst>
            </a:pPr>
            <a:r>
              <a:rPr lang="en-US" sz="2800" spc="-25" dirty="0" smtClean="0">
                <a:latin typeface="Times New Roman" panose="02020603050405020304"/>
                <a:cs typeface="Times New Roman" panose="02020603050405020304"/>
              </a:rPr>
              <a:t>Existing system </a:t>
            </a:r>
            <a:r>
              <a:rPr lang="en-US" sz="2800" dirty="0" smtClean="0">
                <a:latin typeface="Times New Roman" panose="02020603050405020304"/>
                <a:cs typeface="Times New Roman" panose="02020603050405020304"/>
              </a:rPr>
              <a:t>&amp; </a:t>
            </a:r>
            <a:r>
              <a:rPr lang="en-US" sz="2800" spc="-5" dirty="0" smtClean="0">
                <a:latin typeface="Times New Roman" panose="02020603050405020304"/>
                <a:cs typeface="Times New Roman" panose="02020603050405020304"/>
              </a:rPr>
              <a:t>Drawbacks</a:t>
            </a:r>
            <a:endParaRPr sz="2800" dirty="0">
              <a:latin typeface="Times New Roman" panose="02020603050405020304"/>
              <a:cs typeface="Times New Roman" panose="02020603050405020304"/>
            </a:endParaRPr>
          </a:p>
          <a:p>
            <a:pPr marL="137160" indent="-125095">
              <a:lnSpc>
                <a:spcPct val="100000"/>
              </a:lnSpc>
              <a:spcBef>
                <a:spcPts val="1680"/>
              </a:spcBef>
              <a:buSzPct val="96000"/>
              <a:buFont typeface="Arial" panose="020B0604020202020204"/>
              <a:buChar char="•"/>
              <a:tabLst>
                <a:tab pos="137795" algn="l"/>
              </a:tabLst>
            </a:pPr>
            <a:r>
              <a:rPr sz="2800" spc="-5" dirty="0" smtClean="0">
                <a:latin typeface="Times New Roman" panose="02020603050405020304"/>
                <a:cs typeface="Times New Roman" panose="02020603050405020304"/>
              </a:rPr>
              <a:t>Pro</a:t>
            </a:r>
            <a:r>
              <a:rPr lang="en-US" sz="2800" spc="-5" dirty="0" smtClean="0">
                <a:latin typeface="Times New Roman" panose="02020603050405020304"/>
                <a:cs typeface="Times New Roman" panose="02020603050405020304"/>
              </a:rPr>
              <a:t>posed System &amp; Advantages</a:t>
            </a:r>
            <a:endParaRPr sz="2800" dirty="0">
              <a:latin typeface="Times New Roman" panose="02020603050405020304"/>
              <a:cs typeface="Times New Roman" panose="02020603050405020304"/>
            </a:endParaRPr>
          </a:p>
          <a:p>
            <a:pPr marL="137160" indent="-125095">
              <a:lnSpc>
                <a:spcPct val="100000"/>
              </a:lnSpc>
              <a:spcBef>
                <a:spcPts val="1680"/>
              </a:spcBef>
              <a:buSzPct val="96000"/>
              <a:buFont typeface="Arial" panose="020B0604020202020204"/>
              <a:buChar char="•"/>
              <a:tabLst>
                <a:tab pos="137795" algn="l"/>
              </a:tabLst>
            </a:pPr>
            <a:r>
              <a:rPr lang="en-US" sz="2800" spc="-5" dirty="0" smtClean="0">
                <a:latin typeface="Times New Roman" panose="02020603050405020304"/>
                <a:cs typeface="Times New Roman" panose="02020603050405020304"/>
              </a:rPr>
              <a:t>Architecture design</a:t>
            </a:r>
            <a:endParaRPr lang="en-US" sz="2800" spc="-5" dirty="0" smtClean="0">
              <a:latin typeface="Times New Roman" panose="02020603050405020304"/>
              <a:cs typeface="Times New Roman" panose="02020603050405020304"/>
            </a:endParaRPr>
          </a:p>
          <a:p>
            <a:pPr marL="137160" indent="-125095">
              <a:lnSpc>
                <a:spcPct val="100000"/>
              </a:lnSpc>
              <a:spcBef>
                <a:spcPts val="1680"/>
              </a:spcBef>
              <a:buSzPct val="96000"/>
              <a:buFont typeface="Arial" panose="020B0604020202020204"/>
              <a:buChar char="•"/>
              <a:tabLst>
                <a:tab pos="137795" algn="l"/>
              </a:tabLst>
            </a:pPr>
            <a:r>
              <a:rPr lang="en-US" sz="2800" spc="-5" dirty="0" smtClean="0">
                <a:latin typeface="Times New Roman" panose="02020603050405020304"/>
                <a:cs typeface="Times New Roman" panose="02020603050405020304"/>
              </a:rPr>
              <a:t>Code snippet&amp; screenshots</a:t>
            </a:r>
            <a:endParaRPr sz="2800" dirty="0">
              <a:latin typeface="Times New Roman" panose="02020603050405020304"/>
              <a:cs typeface="Times New Roman" panose="02020603050405020304"/>
            </a:endParaRPr>
          </a:p>
          <a:p>
            <a:pPr marL="137160" indent="-125095">
              <a:lnSpc>
                <a:spcPct val="100000"/>
              </a:lnSpc>
              <a:spcBef>
                <a:spcPts val="1680"/>
              </a:spcBef>
              <a:buSzPct val="96000"/>
              <a:buFont typeface="Arial" panose="020B0604020202020204"/>
              <a:buChar char="•"/>
              <a:tabLst>
                <a:tab pos="137795" algn="l"/>
              </a:tabLst>
            </a:pPr>
            <a:r>
              <a:rPr sz="2800" spc="-5" dirty="0" smtClean="0">
                <a:latin typeface="Times New Roman" panose="02020603050405020304"/>
                <a:cs typeface="Times New Roman" panose="02020603050405020304"/>
              </a:rPr>
              <a:t>Conclusion</a:t>
            </a:r>
            <a:r>
              <a:rPr lang="en-US" sz="2800" dirty="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&amp; </a:t>
            </a:r>
            <a:r>
              <a:rPr sz="2800" spc="-5" dirty="0" smtClean="0">
                <a:latin typeface="Times New Roman" panose="02020603050405020304"/>
                <a:cs typeface="Times New Roman" panose="02020603050405020304"/>
              </a:rPr>
              <a:t>References</a:t>
            </a:r>
            <a:endParaRPr sz="2800" dirty="0">
              <a:latin typeface="Times New Roman" panose="02020603050405020304"/>
              <a:cs typeface="Times New Roman" panose="02020603050405020304"/>
            </a:endParaRPr>
          </a:p>
        </p:txBody>
      </p:sp>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277" y="268262"/>
            <a:ext cx="2035175" cy="514350"/>
          </a:xfrm>
          <a:prstGeom prst="rect">
            <a:avLst/>
          </a:prstGeom>
        </p:spPr>
        <p:txBody>
          <a:bodyPr vert="horz" wrap="square" lIns="0" tIns="13335" rIns="0" bIns="0" rtlCol="0">
            <a:spAutoFit/>
          </a:bodyPr>
          <a:lstStyle/>
          <a:p>
            <a:pPr marL="12700">
              <a:lnSpc>
                <a:spcPct val="100000"/>
              </a:lnSpc>
              <a:spcBef>
                <a:spcPts val="105"/>
              </a:spcBef>
            </a:pPr>
            <a:r>
              <a:rPr lang="en-US" sz="3200" spc="-5" dirty="0">
                <a:solidFill>
                  <a:srgbClr val="000000"/>
                </a:solidFill>
                <a:latin typeface="Times New Roman" panose="02020603050405020304"/>
                <a:cs typeface="Times New Roman" panose="02020603050405020304"/>
              </a:rPr>
              <a:t>Abstract</a:t>
            </a:r>
            <a:endParaRPr sz="3200" dirty="0">
              <a:latin typeface="Times New Roman" panose="02020603050405020304"/>
              <a:cs typeface="Times New Roman" panose="02020603050405020304"/>
            </a:endParaRPr>
          </a:p>
        </p:txBody>
      </p:sp>
      <p:sp>
        <p:nvSpPr>
          <p:cNvPr id="3" name="object 3"/>
          <p:cNvSpPr txBox="1"/>
          <p:nvPr/>
        </p:nvSpPr>
        <p:spPr>
          <a:xfrm>
            <a:off x="228600" y="1273962"/>
            <a:ext cx="8763000" cy="4821192"/>
          </a:xfrm>
          <a:prstGeom prst="rect">
            <a:avLst/>
          </a:prstGeom>
        </p:spPr>
        <p:txBody>
          <a:bodyPr vert="horz" wrap="square" lIns="0" tIns="12700" rIns="0" bIns="0" rtlCol="0">
            <a:spAutoFit/>
          </a:bodyPr>
          <a:lstStyle/>
          <a:p>
            <a:pPr marL="12700" marR="5080" algn="just">
              <a:lnSpc>
                <a:spcPct val="150000"/>
              </a:lnSpc>
              <a:spcBef>
                <a:spcPts val="100"/>
              </a:spcBef>
            </a:pPr>
            <a:r>
              <a:rPr lang="en-US" sz="1600" dirty="0">
                <a:latin typeface="Times New Roman" panose="02020603050405020304"/>
                <a:cs typeface="Times New Roman" panose="02020603050405020304"/>
              </a:rPr>
              <a:t>The goal of the cost Tracker project is to provide effective and systematic personal cost management through the development of a full C++ application. Expense and </a:t>
            </a:r>
            <a:r>
              <a:rPr lang="en-US" sz="1600" dirty="0" smtClean="0">
                <a:latin typeface="Times New Roman" panose="02020603050405020304"/>
                <a:cs typeface="Times New Roman" panose="02020603050405020304"/>
              </a:rPr>
              <a:t>Expense Tracker </a:t>
            </a:r>
            <a:r>
              <a:rPr lang="en-US" sz="1600" dirty="0">
                <a:latin typeface="Times New Roman" panose="02020603050405020304"/>
                <a:cs typeface="Times New Roman" panose="02020603050405020304"/>
              </a:rPr>
              <a:t>are the two primary classes of the project, which makes use of object-oriented programming concepts. The type, description, and amount of each expense are all contained in the Expense class. Concurrently, the </a:t>
            </a:r>
            <a:r>
              <a:rPr lang="en-US" sz="1600" dirty="0" smtClean="0">
                <a:latin typeface="Times New Roman" panose="02020603050405020304"/>
                <a:cs typeface="Times New Roman" panose="02020603050405020304"/>
              </a:rPr>
              <a:t>Expense Tracker </a:t>
            </a:r>
            <a:r>
              <a:rPr lang="en-US" sz="1600" dirty="0">
                <a:latin typeface="Times New Roman" panose="02020603050405020304"/>
                <a:cs typeface="Times New Roman" panose="02020603050405020304"/>
              </a:rPr>
              <a:t>class makes it easier to combine and work with spending information.</a:t>
            </a:r>
            <a:endParaRPr lang="en-US" sz="1600" dirty="0">
              <a:latin typeface="Times New Roman" panose="02020603050405020304"/>
              <a:cs typeface="Times New Roman" panose="02020603050405020304"/>
            </a:endParaRPr>
          </a:p>
          <a:p>
            <a:pPr marL="12700" marR="5080" algn="just">
              <a:lnSpc>
                <a:spcPct val="150000"/>
              </a:lnSpc>
              <a:spcBef>
                <a:spcPts val="100"/>
              </a:spcBef>
            </a:pPr>
            <a:endParaRPr lang="en-US" sz="1600" dirty="0">
              <a:latin typeface="Times New Roman" panose="02020603050405020304"/>
              <a:cs typeface="Times New Roman" panose="02020603050405020304"/>
            </a:endParaRPr>
          </a:p>
          <a:p>
            <a:pPr marL="12700" marR="5080" algn="just">
              <a:lnSpc>
                <a:spcPct val="150000"/>
              </a:lnSpc>
              <a:spcBef>
                <a:spcPts val="100"/>
              </a:spcBef>
            </a:pPr>
            <a:r>
              <a:rPr lang="en-US" sz="1600" dirty="0">
                <a:latin typeface="Times New Roman" panose="02020603050405020304"/>
                <a:cs typeface="Times New Roman" panose="02020603050405020304"/>
              </a:rPr>
              <a:t>The menu-driven architecture of this program makes it easier to use and more accessible. It also provides an intuitive interface. The program allows users to interact with it in an easy way to complete important tasks including entering new expenses, displaying existing expenses, and figuring out the overall amount spent. Efficient handling of input and unambiguous prompts are included to enhance the user experience.</a:t>
            </a:r>
            <a:endParaRPr lang="en-US" sz="1600" dirty="0">
              <a:latin typeface="Times New Roman" panose="02020603050405020304"/>
              <a:cs typeface="Times New Roman" panose="02020603050405020304"/>
            </a:endParaRPr>
          </a:p>
          <a:p>
            <a:pPr marL="12700" marR="5080" algn="just">
              <a:lnSpc>
                <a:spcPct val="150000"/>
              </a:lnSpc>
              <a:spcBef>
                <a:spcPts val="100"/>
              </a:spcBef>
            </a:pPr>
            <a:endParaRPr lang="en-US" sz="1600" dirty="0">
              <a:latin typeface="Times New Roman" panose="02020603050405020304"/>
              <a:cs typeface="Times New Roman" panose="02020603050405020304"/>
            </a:endParaRPr>
          </a:p>
          <a:p>
            <a:pPr marL="12700" marR="5080" algn="just">
              <a:lnSpc>
                <a:spcPct val="150000"/>
              </a:lnSpc>
              <a:spcBef>
                <a:spcPts val="100"/>
              </a:spcBef>
            </a:pPr>
            <a:r>
              <a:rPr lang="en-US" sz="1600" dirty="0">
                <a:latin typeface="Times New Roman" panose="02020603050405020304"/>
                <a:cs typeface="Times New Roman" panose="02020603050405020304"/>
              </a:rPr>
              <a:t> An overview of the project's design, operation, and instructional value is given in this abstract, which also highlights the project's applicability and significance in personal money management.</a:t>
            </a:r>
            <a:endParaRPr sz="1600" dirty="0">
              <a:latin typeface="Times New Roman" panose="02020603050405020304"/>
              <a:cs typeface="Times New Roman" panose="02020603050405020304"/>
            </a:endParaRPr>
          </a:p>
        </p:txBody>
      </p:sp>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277" y="268262"/>
            <a:ext cx="203517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000000"/>
                </a:solidFill>
                <a:latin typeface="Times New Roman" panose="02020603050405020304"/>
                <a:cs typeface="Times New Roman" panose="02020603050405020304"/>
              </a:rPr>
              <a:t>Introduction</a:t>
            </a:r>
            <a:endParaRPr sz="3200" dirty="0">
              <a:latin typeface="Times New Roman" panose="02020603050405020304"/>
              <a:cs typeface="Times New Roman" panose="02020603050405020304"/>
            </a:endParaRPr>
          </a:p>
        </p:txBody>
      </p:sp>
      <p:sp>
        <p:nvSpPr>
          <p:cNvPr id="3" name="object 3"/>
          <p:cNvSpPr txBox="1"/>
          <p:nvPr/>
        </p:nvSpPr>
        <p:spPr>
          <a:xfrm>
            <a:off x="152400" y="1273962"/>
            <a:ext cx="8839200" cy="4795544"/>
          </a:xfrm>
          <a:prstGeom prst="rect">
            <a:avLst/>
          </a:prstGeom>
        </p:spPr>
        <p:txBody>
          <a:bodyPr vert="horz" wrap="square" lIns="0" tIns="12700" rIns="0" bIns="0" rtlCol="0">
            <a:spAutoFit/>
          </a:bodyPr>
          <a:lstStyle/>
          <a:p>
            <a:pPr marL="12700" marR="5080" algn="just">
              <a:lnSpc>
                <a:spcPct val="150000"/>
              </a:lnSpc>
              <a:spcBef>
                <a:spcPts val="100"/>
              </a:spcBef>
            </a:pPr>
            <a:r>
              <a:rPr lang="en-US" sz="1600" spc="10" dirty="0">
                <a:latin typeface="Times New Roman" panose="02020603050405020304"/>
                <a:cs typeface="Times New Roman" panose="02020603050405020304"/>
              </a:rPr>
              <a:t>The Expense Tracker project proves to be a useful resource for people who want to keep an organized and transparent record of their spending in a world where money management is crucial. Using just two core classes—Expense and </a:t>
            </a:r>
            <a:r>
              <a:rPr lang="en-US" sz="1600" spc="10" dirty="0" smtClean="0">
                <a:latin typeface="Times New Roman" panose="02020603050405020304"/>
                <a:cs typeface="Times New Roman" panose="02020603050405020304"/>
              </a:rPr>
              <a:t>Expense Tracker—this </a:t>
            </a:r>
            <a:r>
              <a:rPr lang="en-US" sz="1600" spc="10" dirty="0">
                <a:latin typeface="Times New Roman" panose="02020603050405020304"/>
                <a:cs typeface="Times New Roman" panose="02020603050405020304"/>
              </a:rPr>
              <a:t>C++ application uses object-oriented programming in its purest form. The </a:t>
            </a:r>
            <a:r>
              <a:rPr lang="en-US" sz="1600" spc="10" dirty="0" smtClean="0">
                <a:latin typeface="Times New Roman" panose="02020603050405020304"/>
                <a:cs typeface="Times New Roman" panose="02020603050405020304"/>
              </a:rPr>
              <a:t>Expense Tracker </a:t>
            </a:r>
            <a:r>
              <a:rPr lang="en-US" sz="1600" spc="10" dirty="0">
                <a:latin typeface="Times New Roman" panose="02020603050405020304"/>
                <a:cs typeface="Times New Roman" panose="02020603050405020304"/>
              </a:rPr>
              <a:t>class offers an organized framework for organizing and analyzing this expense data, while the Expense class captures the fundamental information about each expense, including category, description, and amount.</a:t>
            </a:r>
            <a:endParaRPr lang="en-US" sz="1600" spc="10" dirty="0">
              <a:latin typeface="Times New Roman" panose="02020603050405020304"/>
              <a:cs typeface="Times New Roman" panose="02020603050405020304"/>
            </a:endParaRPr>
          </a:p>
          <a:p>
            <a:pPr marL="12700" marR="5080" algn="just">
              <a:lnSpc>
                <a:spcPct val="150000"/>
              </a:lnSpc>
              <a:spcBef>
                <a:spcPts val="100"/>
              </a:spcBef>
            </a:pPr>
            <a:endParaRPr lang="en-US" sz="1600" spc="10" dirty="0">
              <a:latin typeface="Times New Roman" panose="02020603050405020304"/>
              <a:cs typeface="Times New Roman" panose="02020603050405020304"/>
            </a:endParaRPr>
          </a:p>
          <a:p>
            <a:pPr marL="12700" marR="5080" algn="just">
              <a:lnSpc>
                <a:spcPct val="150000"/>
              </a:lnSpc>
              <a:spcBef>
                <a:spcPts val="100"/>
              </a:spcBef>
            </a:pPr>
            <a:r>
              <a:rPr lang="en-US" sz="1600" dirty="0">
                <a:latin typeface="Times New Roman" panose="02020603050405020304"/>
                <a:cs typeface="Times New Roman" panose="02020603050405020304"/>
              </a:rPr>
              <a:t>The growing need for a simple and effective way to keep track of personal finances is being addressed by this project. Users can easily navigate through the application to perform key actions like adding new expenses, displaying existing ones, and calculating the total amount incurred thanks to its user-friendly menu-driven interface. As we examine the Expense Tracker project's complexities, we'll also look at the reasons behind its creation, its salient characteristics, and how it serves as an example of how object-oriented concepts are used in real-world C++ programming.</a:t>
            </a:r>
            <a:endParaRPr sz="1600" dirty="0">
              <a:latin typeface="Times New Roman" panose="02020603050405020304"/>
              <a:cs typeface="Times New Roman" panose="02020603050405020304"/>
            </a:endParaRPr>
          </a:p>
        </p:txBody>
      </p:sp>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277" y="268262"/>
            <a:ext cx="3130550" cy="514350"/>
          </a:xfrm>
          <a:prstGeom prst="rect">
            <a:avLst/>
          </a:prstGeom>
        </p:spPr>
        <p:txBody>
          <a:bodyPr vert="horz" wrap="square" lIns="0" tIns="13335" rIns="0" bIns="0" rtlCol="0">
            <a:spAutoFit/>
          </a:bodyPr>
          <a:lstStyle/>
          <a:p>
            <a:pPr marL="12700">
              <a:lnSpc>
                <a:spcPct val="100000"/>
              </a:lnSpc>
              <a:spcBef>
                <a:spcPts val="105"/>
              </a:spcBef>
            </a:pPr>
            <a:r>
              <a:rPr lang="en-US" sz="3200" spc="-5" dirty="0">
                <a:solidFill>
                  <a:srgbClr val="000000"/>
                </a:solidFill>
                <a:latin typeface="Times New Roman" panose="02020603050405020304"/>
                <a:cs typeface="Times New Roman" panose="02020603050405020304"/>
              </a:rPr>
              <a:t>Existing system</a:t>
            </a:r>
            <a:endParaRPr sz="3200" dirty="0">
              <a:latin typeface="Times New Roman" panose="02020603050405020304"/>
              <a:cs typeface="Times New Roman" panose="02020603050405020304"/>
            </a:endParaRPr>
          </a:p>
        </p:txBody>
      </p:sp>
      <p:sp>
        <p:nvSpPr>
          <p:cNvPr id="3" name="object 3"/>
          <p:cNvSpPr txBox="1"/>
          <p:nvPr/>
        </p:nvSpPr>
        <p:spPr>
          <a:xfrm>
            <a:off x="152400" y="1273213"/>
            <a:ext cx="8762999" cy="4808368"/>
          </a:xfrm>
          <a:prstGeom prst="rect">
            <a:avLst/>
          </a:prstGeom>
        </p:spPr>
        <p:txBody>
          <a:bodyPr vert="horz" wrap="square" lIns="0" tIns="12700" rIns="0" bIns="0" rtlCol="0">
            <a:spAutoFit/>
          </a:bodyPr>
          <a:lstStyle/>
          <a:p>
            <a:pPr marL="12700" marR="5080" algn="just">
              <a:lnSpc>
                <a:spcPct val="150000"/>
              </a:lnSpc>
              <a:spcBef>
                <a:spcPts val="100"/>
              </a:spcBef>
            </a:pPr>
            <a:r>
              <a:rPr lang="en-US" sz="1600" dirty="0">
                <a:latin typeface="Times New Roman" panose="02020603050405020304"/>
                <a:cs typeface="Times New Roman" panose="02020603050405020304"/>
              </a:rPr>
              <a:t>Before the Expense Tracker project was put into action, people frequently struggled with the task of manually keeping track of and organizing their expenses. Conventional approaches, like manual ledgers on paper or rudimentary spreadsheet programs, were inefficient and difficult to use for managing finances effectively. Lack of a systematic approach frequently led to oversight, incorrect calculations, and a lack of real-time spending pattern insights.</a:t>
            </a:r>
            <a:endParaRPr lang="en-US" sz="1600" dirty="0">
              <a:latin typeface="Times New Roman" panose="02020603050405020304"/>
              <a:cs typeface="Times New Roman" panose="02020603050405020304"/>
            </a:endParaRPr>
          </a:p>
          <a:p>
            <a:pPr marL="12700" marR="5080" algn="just">
              <a:lnSpc>
                <a:spcPct val="150000"/>
              </a:lnSpc>
              <a:spcBef>
                <a:spcPts val="100"/>
              </a:spcBef>
            </a:pPr>
            <a:endParaRPr lang="en-US" sz="1600" dirty="0">
              <a:latin typeface="Times New Roman" panose="02020603050405020304"/>
              <a:cs typeface="Times New Roman" panose="02020603050405020304"/>
            </a:endParaRPr>
          </a:p>
          <a:p>
            <a:pPr marL="12700" marR="5080" algn="just">
              <a:lnSpc>
                <a:spcPct val="150000"/>
              </a:lnSpc>
              <a:spcBef>
                <a:spcPts val="100"/>
              </a:spcBef>
            </a:pPr>
            <a:r>
              <a:rPr lang="en-US" sz="1600" dirty="0">
                <a:latin typeface="Times New Roman" panose="02020603050405020304"/>
                <a:cs typeface="Times New Roman" panose="02020603050405020304"/>
              </a:rPr>
              <a:t>The goal of the Expense Tracker project is to overcome these constraints by implementing an automated and structured system. A C++ application that makes use of object-oriented principles to improve accessibility and organization replaces the current manual methods. Users can now input, retrieve, and analyze their expenses with ease using a menu-driven interface, making this a more efficient and error-proof method than the traditional ones. The efficiency and accuracy of managing personal finances has significantly improved with the transition from manual tracking to a digital, programmatic solution.</a:t>
            </a:r>
            <a:endParaRPr lang="en-US" sz="1600" dirty="0">
              <a:latin typeface="Times New Roman" panose="02020603050405020304"/>
              <a:cs typeface="Times New Roman" panose="02020603050405020304"/>
            </a:endParaRPr>
          </a:p>
          <a:p>
            <a:pPr marL="12700" marR="5080" algn="just">
              <a:lnSpc>
                <a:spcPct val="150000"/>
              </a:lnSpc>
              <a:spcBef>
                <a:spcPts val="100"/>
              </a:spcBef>
            </a:pPr>
            <a:endParaRPr sz="1600" dirty="0">
              <a:latin typeface="Times New Roman" panose="02020603050405020304"/>
              <a:cs typeface="Times New Roman" panose="02020603050405020304"/>
            </a:endParaRPr>
          </a:p>
        </p:txBody>
      </p:sp>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52400"/>
            <a:ext cx="6235524" cy="567463"/>
          </a:xfrm>
          <a:prstGeom prst="rect">
            <a:avLst/>
          </a:prstGeom>
        </p:spPr>
        <p:txBody>
          <a:bodyPr vert="horz" wrap="square" lIns="0" tIns="13335" rIns="0" bIns="0" rtlCol="0">
            <a:spAutoFit/>
          </a:bodyPr>
          <a:lstStyle/>
          <a:p>
            <a:pPr marL="12700">
              <a:lnSpc>
                <a:spcPct val="100000"/>
              </a:lnSpc>
              <a:spcBef>
                <a:spcPts val="105"/>
              </a:spcBef>
            </a:pPr>
            <a:r>
              <a:rPr lang="en-US" spc="-30" dirty="0">
                <a:solidFill>
                  <a:srgbClr val="000000"/>
                </a:solidFill>
                <a:latin typeface="Times New Roman" panose="02020603050405020304"/>
                <a:cs typeface="Times New Roman" panose="02020603050405020304"/>
              </a:rPr>
              <a:t>Drawbacks of Existing System</a:t>
            </a:r>
            <a:endParaRPr dirty="0">
              <a:latin typeface="Times New Roman" panose="02020603050405020304"/>
              <a:cs typeface="Times New Roman" panose="02020603050405020304"/>
            </a:endParaRPr>
          </a:p>
        </p:txBody>
      </p:sp>
      <p:sp>
        <p:nvSpPr>
          <p:cNvPr id="3" name="object 3"/>
          <p:cNvSpPr txBox="1"/>
          <p:nvPr/>
        </p:nvSpPr>
        <p:spPr>
          <a:xfrm>
            <a:off x="304801" y="1197254"/>
            <a:ext cx="8148890" cy="5220916"/>
          </a:xfrm>
          <a:prstGeom prst="rect">
            <a:avLst/>
          </a:prstGeom>
        </p:spPr>
        <p:txBody>
          <a:bodyPr vert="horz" wrap="square" lIns="0" tIns="12700" rIns="0" bIns="0" rtlCol="0">
            <a:spAutoFit/>
          </a:bodyPr>
          <a:lstStyle/>
          <a:p>
            <a:pPr marL="298450" marR="5080" indent="-285750">
              <a:lnSpc>
                <a:spcPct val="150000"/>
              </a:lnSpc>
              <a:spcBef>
                <a:spcPts val="100"/>
              </a:spcBef>
              <a:buFont typeface="Arial" panose="020B0604020202020204" pitchFamily="34" charset="0"/>
              <a:buChar char="•"/>
            </a:pPr>
            <a:r>
              <a:rPr lang="en-US" sz="1600" b="1" dirty="0">
                <a:latin typeface="Times New Roman" panose="02020603050405020304"/>
                <a:cs typeface="Times New Roman" panose="02020603050405020304"/>
              </a:rPr>
              <a:t>Error-Prone Manual Entry</a:t>
            </a:r>
            <a:r>
              <a:rPr lang="en-US" sz="1600" dirty="0">
                <a:latin typeface="Times New Roman" panose="02020603050405020304"/>
                <a:cs typeface="Times New Roman" panose="02020603050405020304"/>
              </a:rPr>
              <a:t>: Manual entry techniques that are based on tradition are prone to human error, which can result in inaccurate financial records.</a:t>
            </a:r>
            <a:endParaRPr lang="en-US" sz="1600" dirty="0">
              <a:latin typeface="Times New Roman" panose="02020603050405020304"/>
              <a:cs typeface="Times New Roman" panose="02020603050405020304"/>
            </a:endParaRPr>
          </a:p>
          <a:p>
            <a:pPr marL="298450" marR="5080" indent="-285750">
              <a:lnSpc>
                <a:spcPct val="150000"/>
              </a:lnSpc>
              <a:spcBef>
                <a:spcPts val="100"/>
              </a:spcBef>
              <a:buFont typeface="Arial" panose="020B0604020202020204" pitchFamily="34" charset="0"/>
              <a:buChar char="•"/>
            </a:pPr>
            <a:r>
              <a:rPr lang="en-US" sz="1600" b="1" dirty="0">
                <a:latin typeface="Times New Roman" panose="02020603050405020304"/>
                <a:cs typeface="Times New Roman" panose="02020603050405020304"/>
              </a:rPr>
              <a:t>Restricted Mobility and Accessibility</a:t>
            </a:r>
            <a:r>
              <a:rPr lang="en-US" sz="1600" dirty="0">
                <a:latin typeface="Times New Roman" panose="02020603050405020304"/>
                <a:cs typeface="Times New Roman" panose="02020603050405020304"/>
              </a:rPr>
              <a:t>: Spreadsheet-based or paper-based systems limit mobility and accessibility, which makes it difficult for users to manage spending while on the go or across multiple devices.</a:t>
            </a:r>
            <a:endParaRPr lang="en-US" sz="1600" dirty="0">
              <a:latin typeface="Times New Roman" panose="02020603050405020304"/>
              <a:cs typeface="Times New Roman" panose="02020603050405020304"/>
            </a:endParaRPr>
          </a:p>
          <a:p>
            <a:pPr marL="298450" marR="5080" indent="-285750">
              <a:lnSpc>
                <a:spcPct val="150000"/>
              </a:lnSpc>
              <a:spcBef>
                <a:spcPts val="100"/>
              </a:spcBef>
              <a:buFont typeface="Arial" panose="020B0604020202020204" pitchFamily="34" charset="0"/>
              <a:buChar char="•"/>
            </a:pPr>
            <a:r>
              <a:rPr lang="en-US" sz="1600" b="1" dirty="0">
                <a:latin typeface="Times New Roman" panose="02020603050405020304"/>
                <a:cs typeface="Times New Roman" panose="02020603050405020304"/>
              </a:rPr>
              <a:t>Lack of Automation and Efficiency</a:t>
            </a:r>
            <a:r>
              <a:rPr lang="en-US" sz="1600" dirty="0">
                <a:latin typeface="Times New Roman" panose="02020603050405020304"/>
                <a:cs typeface="Times New Roman" panose="02020603050405020304"/>
              </a:rPr>
              <a:t>: When the number of transactions rises, manual systems become less efficient and require a lot of time and effort for data entry and analysis.</a:t>
            </a:r>
            <a:endParaRPr lang="en-US" sz="1600" dirty="0">
              <a:latin typeface="Times New Roman" panose="02020603050405020304"/>
              <a:cs typeface="Times New Roman" panose="02020603050405020304"/>
            </a:endParaRPr>
          </a:p>
          <a:p>
            <a:pPr marL="298450" marR="5080" indent="-285750">
              <a:lnSpc>
                <a:spcPct val="150000"/>
              </a:lnSpc>
              <a:spcBef>
                <a:spcPts val="100"/>
              </a:spcBef>
              <a:buFont typeface="Arial" panose="020B0604020202020204" pitchFamily="34" charset="0"/>
              <a:buChar char="•"/>
            </a:pPr>
            <a:r>
              <a:rPr lang="en-US" sz="1600" b="1" dirty="0">
                <a:latin typeface="Times New Roman" panose="02020603050405020304"/>
                <a:cs typeface="Times New Roman" panose="02020603050405020304"/>
              </a:rPr>
              <a:t>Ineffective Data Analysis</a:t>
            </a:r>
            <a:r>
              <a:rPr lang="en-US" sz="1600" dirty="0">
                <a:latin typeface="Times New Roman" panose="02020603050405020304"/>
                <a:cs typeface="Times New Roman" panose="02020603050405020304"/>
              </a:rPr>
              <a:t>: In manual systems, it is difficult to derive significant insights from large amounts of data, which makes financial analyses less effective.</a:t>
            </a:r>
            <a:endParaRPr lang="en-US" sz="1600" dirty="0">
              <a:latin typeface="Times New Roman" panose="02020603050405020304"/>
              <a:cs typeface="Times New Roman" panose="02020603050405020304"/>
            </a:endParaRPr>
          </a:p>
          <a:p>
            <a:pPr marL="298450" marR="5080" indent="-285750">
              <a:lnSpc>
                <a:spcPct val="150000"/>
              </a:lnSpc>
              <a:spcBef>
                <a:spcPts val="100"/>
              </a:spcBef>
              <a:buFont typeface="Arial" panose="020B0604020202020204" pitchFamily="34" charset="0"/>
              <a:buChar char="•"/>
            </a:pPr>
            <a:r>
              <a:rPr lang="en-US" sz="1600" b="1" dirty="0">
                <a:latin typeface="Times New Roman" panose="02020603050405020304"/>
                <a:cs typeface="Times New Roman" panose="02020603050405020304"/>
              </a:rPr>
              <a:t>Scalability Challenges</a:t>
            </a:r>
            <a:r>
              <a:rPr lang="en-US" sz="1600" dirty="0">
                <a:latin typeface="Times New Roman" panose="02020603050405020304"/>
                <a:cs typeface="Times New Roman" panose="02020603050405020304"/>
              </a:rPr>
              <a:t>: Manual systems encounter scalability problems as transaction volumes increase, making it challenging to keep an orderly and transparent accounting of costs.</a:t>
            </a:r>
            <a:endParaRPr lang="en-US" sz="1600" dirty="0">
              <a:latin typeface="Times New Roman" panose="02020603050405020304"/>
              <a:cs typeface="Times New Roman" panose="02020603050405020304"/>
            </a:endParaRPr>
          </a:p>
          <a:p>
            <a:pPr marL="298450" marR="5080" indent="-285750">
              <a:lnSpc>
                <a:spcPct val="150000"/>
              </a:lnSpc>
              <a:spcBef>
                <a:spcPts val="100"/>
              </a:spcBef>
              <a:buFont typeface="Arial" panose="020B0604020202020204" pitchFamily="34" charset="0"/>
              <a:buChar char="•"/>
            </a:pPr>
            <a:endParaRPr lang="en-US" sz="1600" dirty="0">
              <a:latin typeface="Times New Roman" panose="02020603050405020304"/>
              <a:cs typeface="Times New Roman" panose="02020603050405020304"/>
            </a:endParaRPr>
          </a:p>
          <a:p>
            <a:pPr marL="12700" marR="5080">
              <a:lnSpc>
                <a:spcPct val="150000"/>
              </a:lnSpc>
              <a:spcBef>
                <a:spcPts val="100"/>
              </a:spcBef>
            </a:pPr>
            <a:r>
              <a:rPr lang="en-US" sz="1600" b="0" i="0" dirty="0">
                <a:effectLst/>
                <a:latin typeface="Söhne"/>
              </a:rPr>
              <a:t>The Expense Tracker project addresses these limitations by offering an automated, user-friendly alternative for personal expense management</a:t>
            </a:r>
            <a:r>
              <a:rPr lang="en-US" sz="1600" b="0" i="0" dirty="0">
                <a:solidFill>
                  <a:srgbClr val="D1D5DB"/>
                </a:solidFill>
                <a:effectLst/>
                <a:latin typeface="Söhne"/>
              </a:rPr>
              <a:t>.</a:t>
            </a:r>
            <a:endParaRPr sz="1600" dirty="0">
              <a:latin typeface="Times New Roman" panose="02020603050405020304"/>
              <a:cs typeface="Times New Roman" panose="02020603050405020304"/>
            </a:endParaRPr>
          </a:p>
        </p:txBody>
      </p:sp>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277" y="268262"/>
            <a:ext cx="2882723" cy="505908"/>
          </a:xfrm>
          <a:prstGeom prst="rect">
            <a:avLst/>
          </a:prstGeom>
        </p:spPr>
        <p:txBody>
          <a:bodyPr vert="horz" wrap="square" lIns="0" tIns="13335" rIns="0" bIns="0" rtlCol="0">
            <a:spAutoFit/>
          </a:bodyPr>
          <a:lstStyle/>
          <a:p>
            <a:pPr marL="12700">
              <a:lnSpc>
                <a:spcPct val="100000"/>
              </a:lnSpc>
              <a:spcBef>
                <a:spcPts val="105"/>
              </a:spcBef>
            </a:pPr>
            <a:r>
              <a:rPr lang="en-US" sz="3200" spc="-5" dirty="0">
                <a:solidFill>
                  <a:srgbClr val="000000"/>
                </a:solidFill>
                <a:latin typeface="Times New Roman" panose="02020603050405020304"/>
                <a:cs typeface="Times New Roman" panose="02020603050405020304"/>
              </a:rPr>
              <a:t>Proposed System</a:t>
            </a:r>
            <a:endParaRPr sz="3200" dirty="0">
              <a:latin typeface="Times New Roman" panose="02020603050405020304"/>
              <a:cs typeface="Times New Roman" panose="02020603050405020304"/>
            </a:endParaRPr>
          </a:p>
        </p:txBody>
      </p:sp>
      <p:sp>
        <p:nvSpPr>
          <p:cNvPr id="3" name="object 3"/>
          <p:cNvSpPr txBox="1"/>
          <p:nvPr/>
        </p:nvSpPr>
        <p:spPr>
          <a:xfrm>
            <a:off x="330263" y="981239"/>
            <a:ext cx="8411210" cy="5031314"/>
          </a:xfrm>
          <a:prstGeom prst="rect">
            <a:avLst/>
          </a:prstGeom>
        </p:spPr>
        <p:txBody>
          <a:bodyPr vert="horz" wrap="square" lIns="0" tIns="12700" rIns="0" bIns="0" rtlCol="0">
            <a:spAutoFit/>
          </a:bodyPr>
          <a:lstStyle/>
          <a:p>
            <a:pPr marL="298450" marR="5080" indent="-285750">
              <a:lnSpc>
                <a:spcPct val="150000"/>
              </a:lnSpc>
              <a:spcBef>
                <a:spcPts val="100"/>
              </a:spcBef>
              <a:buFont typeface="Arial" panose="020B0604020202020204" pitchFamily="34" charset="0"/>
              <a:buChar char="•"/>
            </a:pPr>
            <a:r>
              <a:rPr lang="en-US" b="1" dirty="0">
                <a:latin typeface="Times New Roman" panose="02020603050405020304"/>
                <a:cs typeface="Times New Roman" panose="02020603050405020304"/>
              </a:rPr>
              <a:t>Automated Data Entry</a:t>
            </a:r>
            <a:r>
              <a:rPr lang="en-US" dirty="0">
                <a:latin typeface="Times New Roman" panose="02020603050405020304"/>
                <a:cs typeface="Times New Roman" panose="02020603050405020304"/>
              </a:rPr>
              <a:t>: By automating spending tracking, the suggested system lowers the possibility of data entry errors made by humans.</a:t>
            </a:r>
            <a:endParaRPr lang="en-US" dirty="0">
              <a:latin typeface="Times New Roman" panose="02020603050405020304"/>
              <a:cs typeface="Times New Roman" panose="02020603050405020304"/>
            </a:endParaRPr>
          </a:p>
          <a:p>
            <a:pPr marL="12700" marR="5080">
              <a:lnSpc>
                <a:spcPct val="150000"/>
              </a:lnSpc>
              <a:spcBef>
                <a:spcPts val="100"/>
              </a:spcBef>
            </a:pPr>
            <a:endParaRPr lang="en-US" dirty="0">
              <a:latin typeface="Times New Roman" panose="02020603050405020304"/>
              <a:cs typeface="Times New Roman" panose="02020603050405020304"/>
            </a:endParaRPr>
          </a:p>
          <a:p>
            <a:pPr marL="298450" marR="5080" indent="-285750">
              <a:lnSpc>
                <a:spcPct val="150000"/>
              </a:lnSpc>
              <a:spcBef>
                <a:spcPts val="100"/>
              </a:spcBef>
              <a:buFont typeface="Arial" panose="020B0604020202020204" pitchFamily="34" charset="0"/>
              <a:buChar char="•"/>
            </a:pPr>
            <a:r>
              <a:rPr lang="en-US" b="1" dirty="0">
                <a:latin typeface="Times New Roman" panose="02020603050405020304"/>
                <a:cs typeface="Times New Roman" panose="02020603050405020304"/>
              </a:rPr>
              <a:t>Improved Accessibility</a:t>
            </a:r>
            <a:r>
              <a:rPr lang="en-US" dirty="0">
                <a:latin typeface="Times New Roman" panose="02020603050405020304"/>
                <a:cs typeface="Times New Roman" panose="02020603050405020304"/>
              </a:rPr>
              <a:t>: The new system provides easy access and management of expenses from multiple devices and locations, in contrast to traditional methods.</a:t>
            </a:r>
            <a:endParaRPr lang="en-US" dirty="0">
              <a:latin typeface="Times New Roman" panose="02020603050405020304"/>
              <a:cs typeface="Times New Roman" panose="02020603050405020304"/>
            </a:endParaRPr>
          </a:p>
          <a:p>
            <a:pPr marL="298450" marR="5080" indent="-285750">
              <a:lnSpc>
                <a:spcPct val="150000"/>
              </a:lnSpc>
              <a:spcBef>
                <a:spcPts val="100"/>
              </a:spcBef>
              <a:buFont typeface="Arial" panose="020B0604020202020204" pitchFamily="34" charset="0"/>
              <a:buChar char="•"/>
            </a:pPr>
            <a:endParaRPr lang="en-US" dirty="0">
              <a:latin typeface="Times New Roman" panose="02020603050405020304"/>
              <a:cs typeface="Times New Roman" panose="02020603050405020304"/>
            </a:endParaRPr>
          </a:p>
          <a:p>
            <a:pPr marL="298450" marR="5080" indent="-285750">
              <a:lnSpc>
                <a:spcPct val="150000"/>
              </a:lnSpc>
              <a:spcBef>
                <a:spcPts val="100"/>
              </a:spcBef>
              <a:buFont typeface="Arial" panose="020B0604020202020204" pitchFamily="34" charset="0"/>
              <a:buChar char="•"/>
            </a:pPr>
            <a:r>
              <a:rPr lang="en-US" b="1" dirty="0">
                <a:latin typeface="Times New Roman" panose="02020603050405020304"/>
                <a:cs typeface="Times New Roman" panose="02020603050405020304"/>
              </a:rPr>
              <a:t>Effective Data Analysis</a:t>
            </a:r>
            <a:r>
              <a:rPr lang="en-US" dirty="0">
                <a:latin typeface="Times New Roman" panose="02020603050405020304"/>
                <a:cs typeface="Times New Roman" panose="02020603050405020304"/>
              </a:rPr>
              <a:t>: By utilizing object-oriented programming, the suggested system makes it simple to retrieve spending insights and create thorough reports.</a:t>
            </a:r>
            <a:endParaRPr lang="en-US" dirty="0">
              <a:latin typeface="Times New Roman" panose="02020603050405020304"/>
              <a:cs typeface="Times New Roman" panose="02020603050405020304"/>
            </a:endParaRPr>
          </a:p>
          <a:p>
            <a:pPr marL="12700" marR="5080">
              <a:lnSpc>
                <a:spcPct val="150000"/>
              </a:lnSpc>
              <a:spcBef>
                <a:spcPts val="100"/>
              </a:spcBef>
            </a:pPr>
            <a:endParaRPr lang="en-US" dirty="0">
              <a:latin typeface="Times New Roman" panose="02020603050405020304"/>
              <a:cs typeface="Times New Roman" panose="02020603050405020304"/>
            </a:endParaRPr>
          </a:p>
          <a:p>
            <a:pPr marL="12700" marR="5080">
              <a:lnSpc>
                <a:spcPct val="150000"/>
              </a:lnSpc>
              <a:spcBef>
                <a:spcPts val="100"/>
              </a:spcBef>
            </a:pPr>
            <a:r>
              <a:rPr lang="en-US" b="0" i="0" dirty="0">
                <a:effectLst/>
                <a:latin typeface="Söhne"/>
              </a:rPr>
              <a:t>The Expense Tracker project, as a proposed system, aims to provide users with a user-friendly, automated, and scalable solution for tracking and managing personal expenses, overcoming the drawbacks of manual methods.</a:t>
            </a:r>
            <a:endParaRPr dirty="0">
              <a:latin typeface="Times New Roman" panose="02020603050405020304"/>
              <a:cs typeface="Times New Roman" panose="02020603050405020304"/>
            </a:endParaRPr>
          </a:p>
        </p:txBody>
      </p:sp>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277" y="268262"/>
            <a:ext cx="5854523" cy="505908"/>
          </a:xfrm>
          <a:prstGeom prst="rect">
            <a:avLst/>
          </a:prstGeom>
        </p:spPr>
        <p:txBody>
          <a:bodyPr vert="horz" wrap="square" lIns="0" tIns="13335" rIns="0" bIns="0" rtlCol="0">
            <a:spAutoFit/>
          </a:bodyPr>
          <a:lstStyle/>
          <a:p>
            <a:pPr marL="12700">
              <a:lnSpc>
                <a:spcPct val="100000"/>
              </a:lnSpc>
              <a:spcBef>
                <a:spcPts val="105"/>
              </a:spcBef>
            </a:pPr>
            <a:r>
              <a:rPr lang="en-US" sz="3200" spc="-5" dirty="0">
                <a:solidFill>
                  <a:srgbClr val="000000"/>
                </a:solidFill>
                <a:latin typeface="Times New Roman" panose="02020603050405020304"/>
                <a:cs typeface="Times New Roman" panose="02020603050405020304"/>
              </a:rPr>
              <a:t>Advantages of Proposed System</a:t>
            </a:r>
            <a:endParaRPr sz="3200" dirty="0">
              <a:latin typeface="Times New Roman" panose="02020603050405020304"/>
              <a:cs typeface="Times New Roman" panose="02020603050405020304"/>
            </a:endParaRPr>
          </a:p>
        </p:txBody>
      </p:sp>
      <p:sp>
        <p:nvSpPr>
          <p:cNvPr id="3" name="object 3"/>
          <p:cNvSpPr txBox="1"/>
          <p:nvPr/>
        </p:nvSpPr>
        <p:spPr>
          <a:xfrm>
            <a:off x="330263" y="981239"/>
            <a:ext cx="8411210" cy="5013167"/>
          </a:xfrm>
          <a:prstGeom prst="rect">
            <a:avLst/>
          </a:prstGeom>
        </p:spPr>
        <p:txBody>
          <a:bodyPr vert="horz" wrap="square" lIns="0" tIns="12700" rIns="0" bIns="0" rtlCol="0">
            <a:spAutoFit/>
          </a:bodyPr>
          <a:lstStyle/>
          <a:p>
            <a:pPr marL="298450" marR="5080" indent="-285750">
              <a:lnSpc>
                <a:spcPct val="150000"/>
              </a:lnSpc>
              <a:spcBef>
                <a:spcPts val="100"/>
              </a:spcBef>
              <a:buFont typeface="Arial" panose="020B0604020202020204" pitchFamily="34" charset="0"/>
              <a:buChar char="•"/>
            </a:pPr>
            <a:r>
              <a:rPr lang="en-US" b="1" dirty="0">
                <a:latin typeface="Times New Roman" panose="02020603050405020304"/>
                <a:cs typeface="Times New Roman" panose="02020603050405020304"/>
              </a:rPr>
              <a:t>Error Reduction: </a:t>
            </a:r>
            <a:r>
              <a:rPr lang="en-US" dirty="0">
                <a:latin typeface="Times New Roman" panose="02020603050405020304"/>
                <a:cs typeface="Times New Roman" panose="02020603050405020304"/>
              </a:rPr>
              <a:t>The suggested system's automated data entry reduces the possibility of errors, guaranteeing accurate and trustworthy financial records.</a:t>
            </a:r>
            <a:endParaRPr lang="en-US" dirty="0">
              <a:latin typeface="Times New Roman" panose="02020603050405020304"/>
              <a:cs typeface="Times New Roman" panose="02020603050405020304"/>
            </a:endParaRPr>
          </a:p>
          <a:p>
            <a:pPr marL="298450" marR="5080" indent="-285750">
              <a:lnSpc>
                <a:spcPct val="150000"/>
              </a:lnSpc>
              <a:spcBef>
                <a:spcPts val="100"/>
              </a:spcBef>
              <a:buFont typeface="Arial" panose="020B0604020202020204" pitchFamily="34" charset="0"/>
              <a:buChar char="•"/>
            </a:pPr>
            <a:r>
              <a:rPr lang="en-US" b="1" dirty="0">
                <a:latin typeface="Times New Roman" panose="02020603050405020304"/>
                <a:cs typeface="Times New Roman" panose="02020603050405020304"/>
              </a:rPr>
              <a:t>Improved Accessibility</a:t>
            </a:r>
            <a:r>
              <a:rPr lang="en-US" dirty="0">
                <a:latin typeface="Times New Roman" panose="02020603050405020304"/>
                <a:cs typeface="Times New Roman" panose="02020603050405020304"/>
              </a:rPr>
              <a:t>: Users can easily track and manage their spending from a variety of devices, giving them flexibility and accessibility from anywhere at any time.</a:t>
            </a:r>
            <a:endParaRPr lang="en-US" dirty="0">
              <a:latin typeface="Times New Roman" panose="02020603050405020304"/>
              <a:cs typeface="Times New Roman" panose="02020603050405020304"/>
            </a:endParaRPr>
          </a:p>
          <a:p>
            <a:pPr marL="298450" marR="5080" indent="-285750">
              <a:lnSpc>
                <a:spcPct val="150000"/>
              </a:lnSpc>
              <a:spcBef>
                <a:spcPts val="100"/>
              </a:spcBef>
              <a:buFont typeface="Arial" panose="020B0604020202020204" pitchFamily="34" charset="0"/>
              <a:buChar char="•"/>
            </a:pPr>
            <a:r>
              <a:rPr lang="en-US" b="1" dirty="0">
                <a:latin typeface="Times New Roman" panose="02020603050405020304"/>
                <a:cs typeface="Times New Roman" panose="02020603050405020304"/>
              </a:rPr>
              <a:t>Time-Efficient Data Analysis</a:t>
            </a:r>
            <a:r>
              <a:rPr lang="en-US" dirty="0">
                <a:latin typeface="Times New Roman" panose="02020603050405020304"/>
                <a:cs typeface="Times New Roman" panose="02020603050405020304"/>
              </a:rPr>
              <a:t>: The suggested system makes effective use of object-oriented programming concepts to facilitate data analysis, allowing users to quickly derive insightful conclusions and produce thorough reports.</a:t>
            </a:r>
            <a:endParaRPr lang="en-US" dirty="0">
              <a:latin typeface="Times New Roman" panose="02020603050405020304"/>
              <a:cs typeface="Times New Roman" panose="02020603050405020304"/>
            </a:endParaRPr>
          </a:p>
          <a:p>
            <a:pPr marL="298450" marR="5080" indent="-285750">
              <a:lnSpc>
                <a:spcPct val="150000"/>
              </a:lnSpc>
              <a:spcBef>
                <a:spcPts val="100"/>
              </a:spcBef>
              <a:buFont typeface="Arial" panose="020B0604020202020204" pitchFamily="34" charset="0"/>
              <a:buChar char="•"/>
            </a:pPr>
            <a:endParaRPr lang="en-US" dirty="0">
              <a:latin typeface="Times New Roman" panose="02020603050405020304"/>
              <a:cs typeface="Times New Roman" panose="02020603050405020304"/>
            </a:endParaRPr>
          </a:p>
          <a:p>
            <a:pPr marL="298450" marR="5080" indent="-285750">
              <a:lnSpc>
                <a:spcPct val="150000"/>
              </a:lnSpc>
              <a:spcBef>
                <a:spcPts val="100"/>
              </a:spcBef>
              <a:buFont typeface="Arial" panose="020B0604020202020204" pitchFamily="34" charset="0"/>
              <a:buChar char="•"/>
            </a:pPr>
            <a:r>
              <a:rPr lang="en-US" b="0" i="0" dirty="0">
                <a:effectLst/>
                <a:latin typeface="Söhne"/>
              </a:rPr>
              <a:t>The Expense Tracker project's proposed system offers a range of advantages, providing users with a more efficient, accurate, and user-friendly solution for personal expense management.</a:t>
            </a:r>
            <a:endParaRPr lang="en-US" dirty="0">
              <a:latin typeface="Times New Roman" panose="02020603050405020304"/>
              <a:cs typeface="Times New Roman" panose="02020603050405020304"/>
            </a:endParaRPr>
          </a:p>
          <a:p>
            <a:pPr marL="12700" marR="5080">
              <a:lnSpc>
                <a:spcPct val="150000"/>
              </a:lnSpc>
              <a:spcBef>
                <a:spcPts val="100"/>
              </a:spcBef>
            </a:pPr>
            <a:endParaRPr dirty="0">
              <a:latin typeface="Times New Roman" panose="02020603050405020304"/>
              <a:cs typeface="Times New Roman" panose="02020603050405020304"/>
            </a:endParaRPr>
          </a:p>
        </p:txBody>
      </p:sp>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277" y="268262"/>
            <a:ext cx="5854523" cy="567463"/>
          </a:xfrm>
          <a:prstGeom prst="rect">
            <a:avLst/>
          </a:prstGeom>
        </p:spPr>
        <p:txBody>
          <a:bodyPr vert="horz" wrap="square" lIns="0" tIns="13335" rIns="0" bIns="0" rtlCol="0">
            <a:spAutoFit/>
          </a:bodyPr>
          <a:lstStyle/>
          <a:p>
            <a:pPr marL="12700">
              <a:lnSpc>
                <a:spcPct val="100000"/>
              </a:lnSpc>
              <a:spcBef>
                <a:spcPts val="105"/>
              </a:spcBef>
            </a:pPr>
            <a:r>
              <a:rPr lang="en-IN" b="1" i="0" dirty="0">
                <a:solidFill>
                  <a:srgbClr val="222222"/>
                </a:solidFill>
                <a:effectLst/>
                <a:latin typeface="Times New Roman" panose="02020603050405020304" pitchFamily="18" charset="0"/>
                <a:cs typeface="Times New Roman" panose="02020603050405020304" pitchFamily="18" charset="0"/>
              </a:rPr>
              <a:t>Architecture /design</a:t>
            </a:r>
            <a:endParaRPr sz="60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330262" y="981238"/>
            <a:ext cx="8508937" cy="4998804"/>
          </a:xfrm>
          <a:prstGeom prst="rect">
            <a:avLst/>
          </a:prstGeom>
        </p:spPr>
        <p:txBody>
          <a:bodyPr vert="horz" wrap="square" lIns="0" tIns="12700" rIns="0" bIns="0" rtlCol="0">
            <a:spAutoFit/>
          </a:bodyPr>
          <a:lstStyle/>
          <a:p>
            <a:pPr marL="285750" indent="-285750" algn="l">
              <a:buFont typeface="Arial" panose="020B0604020202020204" pitchFamily="34" charset="0"/>
              <a:buChar char="•"/>
            </a:pPr>
            <a:r>
              <a:rPr lang="en-US" b="1" i="0" dirty="0">
                <a:effectLst/>
                <a:latin typeface="Söhne"/>
              </a:rPr>
              <a:t>User Interface Module:</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Main function acts as a user interface with a menu-driven system.</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Users interact by choosing options for adding expenses, displaying them, calculating totals, or exiting the program.</a:t>
            </a:r>
            <a:endParaRPr lang="en-US" b="0" i="0" dirty="0">
              <a:effectLst/>
              <a:latin typeface="Söhne"/>
            </a:endParaRPr>
          </a:p>
          <a:p>
            <a:pPr marL="285750" indent="-285750" algn="l">
              <a:buFont typeface="Arial" panose="020B0604020202020204" pitchFamily="34" charset="0"/>
              <a:buChar char="•"/>
            </a:pPr>
            <a:r>
              <a:rPr lang="en-US" b="1" i="0" dirty="0">
                <a:effectLst/>
                <a:latin typeface="Söhne"/>
              </a:rPr>
              <a:t>Expense Class: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Represents individual expenses with attributes like category, description, and amount.</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Ensures encapsulation and provides a display method for expense details.</a:t>
            </a:r>
            <a:endParaRPr lang="en-US" b="0" i="0" dirty="0">
              <a:effectLst/>
              <a:latin typeface="Söhne"/>
            </a:endParaRPr>
          </a:p>
          <a:p>
            <a:pPr marL="285750" indent="-285750" algn="l">
              <a:buFont typeface="Arial" panose="020B0604020202020204" pitchFamily="34" charset="0"/>
              <a:buChar char="•"/>
            </a:pPr>
            <a:r>
              <a:rPr lang="en-US" b="1" i="0" dirty="0" smtClean="0">
                <a:effectLst/>
                <a:latin typeface="Söhne"/>
              </a:rPr>
              <a:t>Expense Tracker </a:t>
            </a:r>
            <a:r>
              <a:rPr lang="en-US" b="1" i="0" dirty="0">
                <a:effectLst/>
                <a:latin typeface="Söhne"/>
              </a:rPr>
              <a:t>Class: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Manages Expense objects using a vector.</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Includes methods for adding expenses, displaying them, and calculating the total.</a:t>
            </a:r>
            <a:endParaRPr lang="en-US" b="0" i="0" dirty="0">
              <a:effectLst/>
              <a:latin typeface="Söhne"/>
            </a:endParaRPr>
          </a:p>
          <a:p>
            <a:pPr marL="285750" indent="-285750" algn="l">
              <a:buFont typeface="Arial" panose="020B0604020202020204" pitchFamily="34" charset="0"/>
              <a:buChar char="•"/>
            </a:pPr>
            <a:r>
              <a:rPr lang="en-US" b="1" i="0" dirty="0">
                <a:effectLst/>
                <a:latin typeface="Söhne"/>
              </a:rPr>
              <a:t>Automated Data Entry:</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Integrates automated data entry to minimize errors during expense </a:t>
            </a:r>
            <a:r>
              <a:rPr lang="en-US" b="0" i="0" dirty="0" smtClean="0">
                <a:effectLst/>
                <a:latin typeface="Söhne"/>
              </a:rPr>
              <a:t>input.</a:t>
            </a:r>
            <a:endParaRPr lang="en-US" b="0" i="0" dirty="0" smtClean="0">
              <a:effectLst/>
              <a:latin typeface="Söhne"/>
            </a:endParaRPr>
          </a:p>
          <a:p>
            <a:pPr lvl="1" algn="l"/>
            <a:endParaRPr lang="en-US" dirty="0" smtClean="0">
              <a:latin typeface="Söhne"/>
            </a:endParaRPr>
          </a:p>
          <a:p>
            <a:pPr lvl="1" algn="l"/>
            <a:r>
              <a:rPr lang="en-US" b="0" i="0" dirty="0" smtClean="0">
                <a:effectLst/>
                <a:latin typeface="Söhne"/>
              </a:rPr>
              <a:t>This </a:t>
            </a:r>
            <a:r>
              <a:rPr lang="en-US" b="0" i="0" dirty="0">
                <a:effectLst/>
                <a:latin typeface="Söhne"/>
              </a:rPr>
              <a:t>architecture ensures a user-friendly, scalable, and organized Expense Tracker system, minimizing errors and facilitating efficient personal expense management.</a:t>
            </a:r>
            <a:endParaRPr lang="en-US" dirty="0">
              <a:latin typeface="Söhne"/>
            </a:endParaRPr>
          </a:p>
        </p:txBody>
      </p:sp>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7864</Words>
  <Application>WPS Presentation</Application>
  <PresentationFormat>On-screen Show (4:3)</PresentationFormat>
  <Paragraphs>112</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Arial Black</vt:lpstr>
      <vt:lpstr>Carlito</vt:lpstr>
      <vt:lpstr>Segoe Print</vt:lpstr>
      <vt:lpstr>Times New Roman</vt:lpstr>
      <vt:lpstr>Arial</vt:lpstr>
      <vt:lpstr>Söhne</vt:lpstr>
      <vt:lpstr>Times New Roman</vt:lpstr>
      <vt:lpstr>Calibri</vt:lpstr>
      <vt:lpstr>Microsoft YaHei</vt:lpstr>
      <vt:lpstr>Arial Unicode MS</vt:lpstr>
      <vt:lpstr>Office Theme</vt:lpstr>
      <vt:lpstr>C++ PROJECT Expense tracker </vt:lpstr>
      <vt:lpstr>Table of Contents</vt:lpstr>
      <vt:lpstr>Abstract</vt:lpstr>
      <vt:lpstr>Introduction</vt:lpstr>
      <vt:lpstr>Existing system</vt:lpstr>
      <vt:lpstr>Drawbacks of Existing System</vt:lpstr>
      <vt:lpstr>Proposed System</vt:lpstr>
      <vt:lpstr>Advantages of Proposed System</vt:lpstr>
      <vt:lpstr>Architecture /design</vt:lpstr>
      <vt:lpstr>CODE SNIPPET</vt:lpstr>
      <vt:lpstr>Test Cases</vt:lpstr>
      <vt:lpstr>Test Cases</vt:lpstr>
      <vt:lpstr>Test Cases</vt:lpstr>
      <vt:lpstr>Screenshots</vt:lpstr>
      <vt:lpstr>Screenshots</vt:lpstr>
      <vt:lpstr>Screenshots</vt:lpstr>
      <vt:lpstr>Conclusion &amp; 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Engineering-I  Project</dc:title>
  <dc:creator>Umarpreet singh</dc:creator>
  <cp:lastModifiedBy>vansh</cp:lastModifiedBy>
  <cp:revision>11</cp:revision>
  <dcterms:created xsi:type="dcterms:W3CDTF">2023-05-02T16:04:00Z</dcterms:created>
  <dcterms:modified xsi:type="dcterms:W3CDTF">2023-12-05T11:17:40Z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2023-04-27T11:00:00Z</vt:filetime>
  </property>
  <property fmtid="{D5CDD505-2E9C-101B-9397-08002B2CF9AE}" pid="3" name="Creator">
    <vt:lpwstr>WPS Presentation</vt:lpwstr>
  </property>
  <property fmtid="{D5CDD505-2E9C-101B-9397-08002B2CF9AE}" pid="4" name="LastSaved">
    <vt:filetime>2023-05-02T11:00:00Z</vt:filetime>
  </property>
  <property fmtid="{D5CDD505-2E9C-101B-9397-08002B2CF9AE}" pid="5" name="ICV">
    <vt:lpwstr>EE00753DD3A64B38AB708F03B48BE397_13</vt:lpwstr>
  </property>
  <property fmtid="{D5CDD505-2E9C-101B-9397-08002B2CF9AE}" pid="6" name="KSOProductBuildVer">
    <vt:lpwstr>1033-12.2.0.13306</vt:lpwstr>
  </property>
</Properties>
</file>