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7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 name="Shape 23"/>
        <p:cNvGrpSpPr/>
        <p:nvPr/>
      </p:nvGrpSpPr>
      <p:grpSpPr>
        <a:xfrm>
          <a:off x="0" y="0"/>
          <a:ext cx="0" cy="0"/>
          <a:chOff x="0" y="0"/>
          <a:chExt cx="0" cy="0"/>
        </a:xfrm>
      </p:grpSpPr>
      <p:sp>
        <p:nvSpPr>
          <p:cNvPr id="24" name="Google Shape;24;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 name="Google Shape;25;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11ed84f5a63_2_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ed84f5a63_2_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g11ed84f5a63_2_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1ed84f5a63_2_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ed84f5a63_2_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g11ed84f5a63_2_7: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11ed84f5a63_3_7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ed84f5a63_3_79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11ed84f5a63_3_79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 name="Google Shape;123;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34"/>
        <p:cNvGrpSpPr/>
        <p:nvPr/>
      </p:nvGrpSpPr>
      <p:grpSpPr>
        <a:xfrm>
          <a:off x="0" y="0"/>
          <a:ext cx="0" cy="0"/>
          <a:chOff x="0" y="0"/>
          <a:chExt cx="0" cy="0"/>
        </a:xfrm>
      </p:grpSpPr>
      <p:sp>
        <p:nvSpPr>
          <p:cNvPr id="35" name="Google Shape;35;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 name="Google Shape;3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40"/>
        <p:cNvGrpSpPr/>
        <p:nvPr/>
      </p:nvGrpSpPr>
      <p:grpSpPr>
        <a:xfrm>
          <a:off x="0" y="0"/>
          <a:ext cx="0" cy="0"/>
          <a:chOff x="0" y="0"/>
          <a:chExt cx="0" cy="0"/>
        </a:xfrm>
      </p:grpSpPr>
      <p:sp>
        <p:nvSpPr>
          <p:cNvPr id="41" name="Google Shape;4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 name="Google Shape;4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46"/>
        <p:cNvGrpSpPr/>
        <p:nvPr/>
      </p:nvGrpSpPr>
      <p:grpSpPr>
        <a:xfrm>
          <a:off x="0" y="0"/>
          <a:ext cx="0" cy="0"/>
          <a:chOff x="0" y="0"/>
          <a:chExt cx="0" cy="0"/>
        </a:xfrm>
      </p:grpSpPr>
      <p:sp>
        <p:nvSpPr>
          <p:cNvPr id="47" name="Google Shape;4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 name="Google Shape;4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 name="Google Shape;5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 name="Google Shape;6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 name="Google Shape;67;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3" name="Google Shape;73;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11ed84f5a63_3_1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ed84f5a63_3_16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0" name="Google Shape;80;g11ed84f5a63_3_16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 name="Shape 12"/>
        <p:cNvGrpSpPr/>
        <p:nvPr/>
      </p:nvGrpSpPr>
      <p:grpSpPr>
        <a:xfrm>
          <a:off x="0" y="0"/>
          <a:ext cx="0" cy="0"/>
          <a:chOff x="0" y="0"/>
          <a:chExt cx="0" cy="0"/>
        </a:xfrm>
      </p:grpSpPr>
      <p:sp>
        <p:nvSpPr>
          <p:cNvPr id="13" name="Google Shape;13;p2"/>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4"/>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Google Shape;20;p4"/>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4"/>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2" name="Google Shape;22;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8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p:nvPr/>
        </p:nvSpPr>
        <p:spPr>
          <a:xfrm>
            <a:off x="98853" y="86497"/>
            <a:ext cx="11998411" cy="6685005"/>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 name="Google Shape;11;p1" descr="A picture containing text, clipart&#10;&#10;Description automatically generated"/>
          <p:cNvPicPr preferRelativeResize="0"/>
          <p:nvPr/>
        </p:nvPicPr>
        <p:blipFill rotWithShape="1">
          <a:blip r:embed="rId4"/>
          <a:srcRect t="12813" r="7454"/>
          <a:stretch>
            <a:fillRect/>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hyperlink" Target="https://www.baeldung.com/cs/bellman-ford" TargetMode="External"/><Relationship Id="rId5" Type="http://schemas.openxmlformats.org/officeDocument/2006/relationships/hyperlink" Target="https://www.sciencedirect.com/topics/computer-science/dijkstra-algorithms" TargetMode="External"/><Relationship Id="rId4" Type="http://schemas.openxmlformats.org/officeDocument/2006/relationships/hyperlink" Target="https://developerinsider.co/graphics-graphics-h-c-programming/" TargetMode="External"/><Relationship Id="rId3" Type="http://schemas.openxmlformats.org/officeDocument/2006/relationships/hyperlink" Target="http://www.cs.rpi.edu/~musser/gp/algorithm-concepts/bellman-ford-screen.pdf" TargetMode="External"/><Relationship Id="rId2" Type="http://schemas.openxmlformats.org/officeDocument/2006/relationships/hyperlink" Target="https://www.programiz.com/dsa/dijkstra-algorithm" TargetMode="External"/><Relationship Id="rId1" Type="http://schemas.openxmlformats.org/officeDocument/2006/relationships/hyperlink" Target="https://www.geeksforgeeks.org/dijkstras-shortest-path-algorithm-greedy-algo-7/"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26"/>
        <p:cNvGrpSpPr/>
        <p:nvPr/>
      </p:nvGrpSpPr>
      <p:grpSpPr>
        <a:xfrm>
          <a:off x="0" y="0"/>
          <a:ext cx="0" cy="0"/>
          <a:chOff x="0" y="0"/>
          <a:chExt cx="0" cy="0"/>
        </a:xfrm>
      </p:grpSpPr>
      <p:sp>
        <p:nvSpPr>
          <p:cNvPr id="27" name="Google Shape;27;p5"/>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 name="Google Shape;28;p5" descr="A picture containing text, sign, outdoor&#10;&#10;Description automatically generated"/>
          <p:cNvPicPr preferRelativeResize="0"/>
          <p:nvPr/>
        </p:nvPicPr>
        <p:blipFill rotWithShape="1">
          <a:blip r:embed="rId1"/>
          <a:srcRect/>
          <a:stretch>
            <a:fillRect/>
          </a:stretch>
        </p:blipFill>
        <p:spPr>
          <a:xfrm>
            <a:off x="304829" y="126108"/>
            <a:ext cx="876170" cy="1491678"/>
          </a:xfrm>
          <a:prstGeom prst="rect">
            <a:avLst/>
          </a:prstGeom>
          <a:noFill/>
          <a:ln>
            <a:noFill/>
          </a:ln>
        </p:spPr>
      </p:pic>
      <p:pic>
        <p:nvPicPr>
          <p:cNvPr id="29" name="Google Shape;29;p5" descr="A picture containing text, clipart&#10;&#10;Description automatically generated"/>
          <p:cNvPicPr preferRelativeResize="0"/>
          <p:nvPr/>
        </p:nvPicPr>
        <p:blipFill rotWithShape="1">
          <a:blip r:embed="rId2"/>
          <a:srcRect/>
          <a:stretch>
            <a:fillRect/>
          </a:stretch>
        </p:blipFill>
        <p:spPr>
          <a:xfrm>
            <a:off x="7485017" y="143688"/>
            <a:ext cx="4564228" cy="1474098"/>
          </a:xfrm>
          <a:prstGeom prst="rect">
            <a:avLst/>
          </a:prstGeom>
          <a:noFill/>
          <a:ln>
            <a:noFill/>
          </a:ln>
        </p:spPr>
      </p:pic>
      <p:sp>
        <p:nvSpPr>
          <p:cNvPr id="30" name="Google Shape;30;p5"/>
          <p:cNvSpPr txBox="1"/>
          <p:nvPr/>
        </p:nvSpPr>
        <p:spPr>
          <a:xfrm>
            <a:off x="2756262" y="1532487"/>
            <a:ext cx="670124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5400">
                <a:solidFill>
                  <a:schemeClr val="dk1"/>
                </a:solidFill>
                <a:latin typeface="Times New Roman" panose="02020603050405020304"/>
                <a:ea typeface="Times New Roman" panose="02020603050405020304"/>
                <a:cs typeface="Times New Roman" panose="02020603050405020304"/>
                <a:sym typeface="Times New Roman" panose="02020603050405020304"/>
              </a:rPr>
              <a:t>Minor Project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1" name="Google Shape;31;p5"/>
          <p:cNvSpPr txBox="1"/>
          <p:nvPr/>
        </p:nvSpPr>
        <p:spPr>
          <a:xfrm>
            <a:off x="1180999" y="2560320"/>
            <a:ext cx="9948600" cy="585000"/>
          </a:xfrm>
          <a:prstGeom prst="rect">
            <a:avLst/>
          </a:prstGeom>
          <a:noFill/>
          <a:ln>
            <a:noFill/>
          </a:ln>
        </p:spPr>
        <p:txBody>
          <a:bodyPr spcFirstLastPara="1" wrap="square" lIns="91425" tIns="45700" rIns="91425" bIns="45700" anchor="t" anchorCtr="0">
            <a:spAutoFit/>
          </a:bodyPr>
          <a:lstStyle/>
          <a:p>
            <a:pPr marL="1828800" marR="0" lvl="0" indent="45720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         </a:t>
            </a: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Title: Tour Planner</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32" name="Google Shape;32;p5"/>
          <p:cNvSpPr txBox="1"/>
          <p:nvPr/>
        </p:nvSpPr>
        <p:spPr>
          <a:xfrm>
            <a:off x="304825" y="5103300"/>
            <a:ext cx="3295500" cy="17519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a:t>
            </a:r>
            <a:endParaRPr>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R177219209- Vanshika Parashar </a:t>
            </a:r>
            <a:endParaRPr>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R177219178- Somya Sharma</a:t>
            </a:r>
            <a:endParaRPr>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R177219143- Rajneesh </a:t>
            </a:r>
            <a:endParaRPr>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R177219170- Shantanu Jaswal</a:t>
            </a:r>
            <a:endParaRPr>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 name="Google Shape;33;p5"/>
          <p:cNvSpPr txBox="1"/>
          <p:nvPr/>
        </p:nvSpPr>
        <p:spPr>
          <a:xfrm>
            <a:off x="8883015" y="5003165"/>
            <a:ext cx="3042285"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Mentored By:</a:t>
            </a:r>
            <a:endParaRPr>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Deepak Kumar Sharma</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4"/>
          <p:cNvSpPr txBox="1"/>
          <p:nvPr/>
        </p:nvSpPr>
        <p:spPr>
          <a:xfrm>
            <a:off x="599352"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rPr>
              <a:t>DIJKSTRA</a:t>
            </a:r>
            <a:r>
              <a:rPr lang="en-US" sz="3200" b="1">
                <a:solidFill>
                  <a:srgbClr val="46B0FA"/>
                </a:solidFill>
              </a:rPr>
              <a:t> IMPLEMENTATION</a:t>
            </a:r>
            <a:endParaRPr lang="en-US" sz="3200" b="1">
              <a:solidFill>
                <a:srgbClr val="46B0FA"/>
              </a:solidFill>
            </a:endParaRPr>
          </a:p>
        </p:txBody>
      </p:sp>
      <p:pic>
        <p:nvPicPr>
          <p:cNvPr id="89" name="Google Shape;89;p14"/>
          <p:cNvPicPr preferRelativeResize="0"/>
          <p:nvPr/>
        </p:nvPicPr>
        <p:blipFill>
          <a:blip r:embed="rId1"/>
          <a:stretch>
            <a:fillRect/>
          </a:stretch>
        </p:blipFill>
        <p:spPr>
          <a:xfrm>
            <a:off x="801150" y="942975"/>
            <a:ext cx="8012600" cy="5653075"/>
          </a:xfrm>
          <a:prstGeom prst="rect">
            <a:avLst/>
          </a:prstGeom>
          <a:noFill/>
          <a:ln>
            <a:noFill/>
          </a:ln>
        </p:spPr>
      </p:pic>
      <p:sp>
        <p:nvSpPr>
          <p:cNvPr id="90" name="Google Shape;90;p14"/>
          <p:cNvSpPr txBox="1"/>
          <p:nvPr/>
        </p:nvSpPr>
        <p:spPr>
          <a:xfrm>
            <a:off x="6758000" y="942975"/>
            <a:ext cx="498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4"/>
          <p:cNvSpPr txBox="1"/>
          <p:nvPr/>
        </p:nvSpPr>
        <p:spPr>
          <a:xfrm>
            <a:off x="6440475" y="1026450"/>
            <a:ext cx="538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rgbClr val="FF99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nvSpPr>
        <p:spPr>
          <a:xfrm>
            <a:off x="779000" y="361675"/>
            <a:ext cx="836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OUTPUT</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8" name="Google Shape;98;p15"/>
          <p:cNvPicPr preferRelativeResize="0"/>
          <p:nvPr/>
        </p:nvPicPr>
        <p:blipFill>
          <a:blip r:embed="rId1"/>
          <a:stretch>
            <a:fillRect/>
          </a:stretch>
        </p:blipFill>
        <p:spPr>
          <a:xfrm>
            <a:off x="879000" y="1243775"/>
            <a:ext cx="6190275" cy="4710100"/>
          </a:xfrm>
          <a:prstGeom prst="rect">
            <a:avLst/>
          </a:prstGeom>
          <a:noFill/>
          <a:ln>
            <a:noFill/>
          </a:ln>
        </p:spPr>
      </p:pic>
      <p:sp>
        <p:nvSpPr>
          <p:cNvPr id="99" name="Google Shape;99;p15"/>
          <p:cNvSpPr txBox="1"/>
          <p:nvPr/>
        </p:nvSpPr>
        <p:spPr>
          <a:xfrm>
            <a:off x="7581350" y="1655375"/>
            <a:ext cx="332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6"/>
          <p:cNvSpPr txBox="1"/>
          <p:nvPr/>
        </p:nvSpPr>
        <p:spPr>
          <a:xfrm>
            <a:off x="779000" y="319950"/>
            <a:ext cx="7915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BELLMAN-FORD IMPLEMENTATION</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6" name="Google Shape;106;p16"/>
          <p:cNvPicPr preferRelativeResize="0"/>
          <p:nvPr/>
        </p:nvPicPr>
        <p:blipFill rotWithShape="1">
          <a:blip r:embed="rId1"/>
          <a:srcRect t="26755" b="6803"/>
          <a:stretch>
            <a:fillRect/>
          </a:stretch>
        </p:blipFill>
        <p:spPr>
          <a:xfrm>
            <a:off x="889700" y="1224150"/>
            <a:ext cx="4920550" cy="5481449"/>
          </a:xfrm>
          <a:prstGeom prst="rect">
            <a:avLst/>
          </a:prstGeom>
          <a:noFill/>
          <a:ln>
            <a:noFill/>
          </a:ln>
        </p:spPr>
      </p:pic>
      <p:pic>
        <p:nvPicPr>
          <p:cNvPr id="107" name="Google Shape;107;p16"/>
          <p:cNvPicPr preferRelativeResize="0"/>
          <p:nvPr/>
        </p:nvPicPr>
        <p:blipFill rotWithShape="1">
          <a:blip r:embed="rId2"/>
          <a:srcRect t="2133" b="52866"/>
          <a:stretch>
            <a:fillRect/>
          </a:stretch>
        </p:blipFill>
        <p:spPr>
          <a:xfrm>
            <a:off x="5810250" y="1224150"/>
            <a:ext cx="5291176" cy="548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1"/>
          <a:stretch>
            <a:fillRect/>
          </a:stretch>
        </p:blipFill>
        <p:spPr>
          <a:xfrm>
            <a:off x="1224150" y="1253175"/>
            <a:ext cx="5313900" cy="5172075"/>
          </a:xfrm>
          <a:prstGeom prst="rect">
            <a:avLst/>
          </a:prstGeom>
          <a:noFill/>
          <a:ln>
            <a:noFill/>
          </a:ln>
        </p:spPr>
      </p:pic>
      <p:sp>
        <p:nvSpPr>
          <p:cNvPr id="114" name="Google Shape;114;p17"/>
          <p:cNvSpPr txBox="1"/>
          <p:nvPr/>
        </p:nvSpPr>
        <p:spPr>
          <a:xfrm>
            <a:off x="1154600" y="250400"/>
            <a:ext cx="7205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OUTPUT</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18"/>
          <p:cNvSpPr txBox="1"/>
          <p:nvPr/>
        </p:nvSpPr>
        <p:spPr>
          <a:xfrm>
            <a:off x="325927" y="222501"/>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panose="020B0604020202020204"/>
                <a:ea typeface="Arial" panose="020B0604020202020204"/>
                <a:cs typeface="Arial" panose="020B0604020202020204"/>
                <a:sym typeface="Arial" panose="020B0604020202020204"/>
              </a:rPr>
              <a:t>C</a:t>
            </a:r>
            <a:r>
              <a:rPr lang="en-US" sz="3200" b="1">
                <a:solidFill>
                  <a:srgbClr val="46B0FA"/>
                </a:solidFill>
              </a:rPr>
              <a:t>ONCLUSION</a:t>
            </a:r>
            <a:endParaRPr lang="en-US" sz="3200" b="1">
              <a:solidFill>
                <a:srgbClr val="46B0FA"/>
              </a:solidFill>
            </a:endParaRPr>
          </a:p>
        </p:txBody>
      </p:sp>
      <p:sp>
        <p:nvSpPr>
          <p:cNvPr id="120" name="Google Shape;120;p18"/>
          <p:cNvSpPr txBox="1"/>
          <p:nvPr/>
        </p:nvSpPr>
        <p:spPr>
          <a:xfrm>
            <a:off x="822959" y="1312664"/>
            <a:ext cx="9900900" cy="338328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1900"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Dijkstra's algorithm is better when it comes to reducing the time complexity</a:t>
            </a:r>
            <a:r>
              <a:rPr lang="en-US" sz="19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However, when we have negative weights, we have to go with the Bellman-Ford algorithm. Also, if we want to know whether the graph contains negative cycles or not, the Bellman-Ford algorithm can help us with that.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457200" algn="l" rtl="0">
              <a:spcBef>
                <a:spcPts val="0"/>
              </a:spcBef>
              <a:spcAft>
                <a:spcPts val="0"/>
              </a:spcAft>
              <a:buNone/>
            </a:pPr>
            <a:r>
              <a:rPr lang="en-US" sz="2100">
                <a:solidFill>
                  <a:schemeClr val="dk1"/>
                </a:solidFill>
                <a:latin typeface="Arial" panose="020B0604020202020204"/>
                <a:ea typeface="Arial" panose="020B0604020202020204"/>
                <a:cs typeface="Arial" panose="020B0604020202020204"/>
                <a:sym typeface="Arial" panose="020B0604020202020204"/>
              </a:rPr>
              <a:t>Future Scope:</a:t>
            </a:r>
            <a:endParaRPr sz="2100">
              <a:solidFill>
                <a:schemeClr val="dk1"/>
              </a:solidFill>
              <a:latin typeface="Arial" panose="020B0604020202020204"/>
              <a:ea typeface="Arial" panose="020B0604020202020204"/>
              <a:cs typeface="Arial" panose="020B0604020202020204"/>
              <a:sym typeface="Arial" panose="020B0604020202020204"/>
            </a:endParaRPr>
          </a:p>
          <a:p>
            <a:pPr marL="1371600" marR="0" lvl="0" indent="-349250" algn="l" rtl="0">
              <a:spcBef>
                <a:spcPts val="0"/>
              </a:spcBef>
              <a:spcAft>
                <a:spcPts val="0"/>
              </a:spcAft>
              <a:buClr>
                <a:schemeClr val="dk1"/>
              </a:buClr>
              <a:buSzPts val="1900"/>
              <a:buFont typeface="Times New Roman" panose="02020603050405020304"/>
              <a:buChar char="●"/>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Analysing two more algorithms, Floyd Warshall and Johnson’s algorithm. Based on time complexity and space complexity. </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349250" algn="l" rtl="0">
              <a:spcBef>
                <a:spcPts val="0"/>
              </a:spcBef>
              <a:spcAft>
                <a:spcPts val="0"/>
              </a:spcAft>
              <a:buClr>
                <a:schemeClr val="dk1"/>
              </a:buClr>
              <a:buSzPts val="1900"/>
              <a:buFont typeface="Times New Roman" panose="02020603050405020304"/>
              <a:buChar char="●"/>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Finding the best algorithm to use for such application.</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0" indent="-349250" algn="l" rtl="0">
              <a:spcBef>
                <a:spcPts val="0"/>
              </a:spcBef>
              <a:spcAft>
                <a:spcPts val="0"/>
              </a:spcAft>
              <a:buClr>
                <a:schemeClr val="dk1"/>
              </a:buClr>
              <a:buSzPts val="1900"/>
              <a:buFont typeface="Times New Roman" panose="02020603050405020304"/>
              <a:buChar char="●"/>
            </a:pP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Making a Graphic User Interface for the user.</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19"/>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panose="020B0604020202020204"/>
                <a:ea typeface="Arial" panose="020B0604020202020204"/>
                <a:cs typeface="Arial" panose="020B0604020202020204"/>
                <a:sym typeface="Arial" panose="020B0604020202020204"/>
              </a:rPr>
              <a:t>Reference</a:t>
            </a:r>
            <a:endParaRPr lang="en-US" sz="3200" b="1">
              <a:solidFill>
                <a:srgbClr val="46B0FA"/>
              </a:solidFill>
              <a:latin typeface="Arial" panose="020B0604020202020204"/>
              <a:ea typeface="Arial" panose="020B0604020202020204"/>
              <a:cs typeface="Arial" panose="020B0604020202020204"/>
              <a:sym typeface="Arial" panose="020B0604020202020204"/>
            </a:endParaRPr>
          </a:p>
        </p:txBody>
      </p:sp>
      <p:sp>
        <p:nvSpPr>
          <p:cNvPr id="126" name="Google Shape;126;p19"/>
          <p:cNvSpPr txBox="1"/>
          <p:nvPr/>
        </p:nvSpPr>
        <p:spPr>
          <a:xfrm>
            <a:off x="517071" y="1342601"/>
            <a:ext cx="10972800" cy="4525963"/>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90000"/>
              </a:lnSpc>
              <a:spcBef>
                <a:spcPts val="0"/>
              </a:spcBef>
              <a:spcAft>
                <a:spcPts val="0"/>
              </a:spcAft>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363220" algn="l" rtl="0">
              <a:lnSpc>
                <a:spcPct val="90000"/>
              </a:lnSpc>
              <a:spcBef>
                <a:spcPts val="1000"/>
              </a:spcBef>
              <a:spcAft>
                <a:spcPts val="0"/>
              </a:spcAft>
              <a:buClr>
                <a:schemeClr val="dk1"/>
              </a:buClr>
              <a:buSzPct val="100000"/>
              <a:buFont typeface="Calibri" panose="020F0502020204030204"/>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478790" algn="l" rtl="0">
              <a:lnSpc>
                <a:spcPct val="90000"/>
              </a:lnSpc>
              <a:spcBef>
                <a:spcPts val="1000"/>
              </a:spcBef>
              <a:spcAft>
                <a:spcPts val="0"/>
              </a:spcAft>
              <a:buClr>
                <a:schemeClr val="dk1"/>
              </a:buClr>
              <a:buSzPct val="100000"/>
              <a:buFont typeface="Calibri" panose="020F0502020204030204"/>
              <a:buAutoNum type="arabicPeriod"/>
            </a:pPr>
            <a:r>
              <a:rPr lang="en-US" sz="4545" u="sng">
                <a:solidFill>
                  <a:schemeClr val="hlink"/>
                </a:solidFill>
                <a:latin typeface="Calibri" panose="020F0502020204030204"/>
                <a:ea typeface="Calibri" panose="020F0502020204030204"/>
                <a:cs typeface="Calibri" panose="020F0502020204030204"/>
                <a:sym typeface="Calibri" panose="020F0502020204030204"/>
                <a:hlinkClick r:id="rId1"/>
              </a:rPr>
              <a:t>https://www.geeksforgeeks.org/dijkstras-shortest-path-algorithm-greedy-algo-7/</a:t>
            </a: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363220" algn="l" rtl="0">
              <a:lnSpc>
                <a:spcPct val="90000"/>
              </a:lnSpc>
              <a:spcBef>
                <a:spcPts val="1000"/>
              </a:spcBef>
              <a:spcAft>
                <a:spcPts val="0"/>
              </a:spcAft>
              <a:buClr>
                <a:schemeClr val="dk1"/>
              </a:buClr>
              <a:buSzPct val="62000"/>
              <a:buFont typeface="Calibri" panose="020F0502020204030204"/>
              <a:buNone/>
            </a:pP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478790" algn="l" rtl="0">
              <a:lnSpc>
                <a:spcPct val="90000"/>
              </a:lnSpc>
              <a:spcBef>
                <a:spcPts val="1000"/>
              </a:spcBef>
              <a:spcAft>
                <a:spcPts val="0"/>
              </a:spcAft>
              <a:buClr>
                <a:schemeClr val="dk1"/>
              </a:buClr>
              <a:buSzPct val="100000"/>
              <a:buFont typeface="Calibri" panose="020F0502020204030204"/>
              <a:buAutoNum type="arabicPeriod"/>
            </a:pPr>
            <a:r>
              <a:rPr lang="en-US" sz="4545" u="sng">
                <a:solidFill>
                  <a:schemeClr val="hlink"/>
                </a:solidFill>
                <a:latin typeface="Calibri" panose="020F0502020204030204"/>
                <a:ea typeface="Calibri" panose="020F0502020204030204"/>
                <a:cs typeface="Calibri" panose="020F0502020204030204"/>
                <a:sym typeface="Calibri" panose="020F0502020204030204"/>
                <a:hlinkClick r:id="rId2"/>
              </a:rPr>
              <a:t>https://www.programiz.com/dsa/dijkstra-algorithm</a:t>
            </a: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90000"/>
              </a:lnSpc>
              <a:spcBef>
                <a:spcPts val="1000"/>
              </a:spcBef>
              <a:spcAft>
                <a:spcPts val="0"/>
              </a:spcAft>
              <a:buNone/>
            </a:pP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478790" algn="l" rtl="0">
              <a:lnSpc>
                <a:spcPct val="90000"/>
              </a:lnSpc>
              <a:spcBef>
                <a:spcPts val="1000"/>
              </a:spcBef>
              <a:spcAft>
                <a:spcPts val="0"/>
              </a:spcAft>
              <a:buClr>
                <a:schemeClr val="dk1"/>
              </a:buClr>
              <a:buSzPct val="100000"/>
              <a:buFont typeface="Calibri" panose="020F0502020204030204"/>
              <a:buAutoNum type="arabicPeriod"/>
            </a:pPr>
            <a:r>
              <a:rPr lang="en-US" sz="4545" u="sng">
                <a:solidFill>
                  <a:schemeClr val="hlink"/>
                </a:solidFill>
                <a:latin typeface="Calibri" panose="020F0502020204030204"/>
                <a:ea typeface="Calibri" panose="020F0502020204030204"/>
                <a:cs typeface="Calibri" panose="020F0502020204030204"/>
                <a:sym typeface="Calibri" panose="020F0502020204030204"/>
                <a:hlinkClick r:id="rId3"/>
              </a:rPr>
              <a:t>http://www.cs.rpi.edu/~musser/gp/algorithm-concepts/bellman-ford-screen.pdf</a:t>
            </a:r>
            <a:r>
              <a:rPr lang="en-US" sz="4545">
                <a:solidFill>
                  <a:schemeClr val="dk1"/>
                </a:solidFill>
                <a:latin typeface="Calibri" panose="020F0502020204030204"/>
                <a:ea typeface="Calibri" panose="020F0502020204030204"/>
                <a:cs typeface="Calibri" panose="020F0502020204030204"/>
                <a:sym typeface="Calibri" panose="020F0502020204030204"/>
              </a:rPr>
              <a:t> </a:t>
            </a: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363220" algn="l" rtl="0">
              <a:lnSpc>
                <a:spcPct val="90000"/>
              </a:lnSpc>
              <a:spcBef>
                <a:spcPts val="1000"/>
              </a:spcBef>
              <a:spcAft>
                <a:spcPts val="0"/>
              </a:spcAft>
              <a:buClr>
                <a:schemeClr val="dk1"/>
              </a:buClr>
              <a:buSzPct val="62000"/>
              <a:buFont typeface="Calibri" panose="020F0502020204030204"/>
              <a:buNone/>
            </a:pP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478790" algn="l" rtl="0">
              <a:lnSpc>
                <a:spcPct val="90000"/>
              </a:lnSpc>
              <a:spcBef>
                <a:spcPts val="1000"/>
              </a:spcBef>
              <a:spcAft>
                <a:spcPts val="0"/>
              </a:spcAft>
              <a:buClr>
                <a:schemeClr val="dk1"/>
              </a:buClr>
              <a:buSzPct val="100000"/>
              <a:buFont typeface="Calibri" panose="020F0502020204030204"/>
              <a:buAutoNum type="arabicPeriod"/>
            </a:pPr>
            <a:r>
              <a:rPr lang="en-US" sz="4545" u="sng">
                <a:solidFill>
                  <a:schemeClr val="hlink"/>
                </a:solidFill>
                <a:latin typeface="Calibri" panose="020F0502020204030204"/>
                <a:ea typeface="Calibri" panose="020F0502020204030204"/>
                <a:cs typeface="Calibri" panose="020F0502020204030204"/>
                <a:sym typeface="Calibri" panose="020F0502020204030204"/>
                <a:hlinkClick r:id="rId4"/>
              </a:rPr>
              <a:t>https://developerinsider.co/graphics-graphics-h-c-programming/</a:t>
            </a:r>
            <a:endParaRPr sz="4545">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None/>
            </a:pPr>
            <a:endParaRPr sz="4545" u="sng">
              <a:solidFill>
                <a:srgbClr val="0000FF"/>
              </a:solidFill>
              <a:latin typeface="Calibri" panose="020F0502020204030204"/>
              <a:ea typeface="Calibri" panose="020F0502020204030204"/>
              <a:cs typeface="Calibri" panose="020F0502020204030204"/>
              <a:sym typeface="Calibri" panose="020F0502020204030204"/>
            </a:endParaRPr>
          </a:p>
          <a:p>
            <a:pPr marL="514350" marR="0" lvl="0" indent="-478790" algn="l" rtl="0">
              <a:lnSpc>
                <a:spcPct val="90000"/>
              </a:lnSpc>
              <a:spcBef>
                <a:spcPts val="1000"/>
              </a:spcBef>
              <a:spcAft>
                <a:spcPts val="0"/>
              </a:spcAft>
              <a:buClr>
                <a:schemeClr val="dk1"/>
              </a:buClr>
              <a:buSzPct val="100000"/>
              <a:buFont typeface="Calibri" panose="020F0502020204030204"/>
              <a:buAutoNum type="arabicPeriod"/>
            </a:pPr>
            <a:r>
              <a:rPr lang="en-US" sz="4545" u="sng">
                <a:solidFill>
                  <a:schemeClr val="hlink"/>
                </a:solidFill>
                <a:latin typeface="Calibri" panose="020F0502020204030204"/>
                <a:ea typeface="Calibri" panose="020F0502020204030204"/>
                <a:cs typeface="Calibri" panose="020F0502020204030204"/>
                <a:sym typeface="Calibri" panose="020F0502020204030204"/>
                <a:hlinkClick r:id="rId5"/>
              </a:rPr>
              <a:t>https://www.sciencedirect.com/topics/computer-science/dijkstra-algorithms</a:t>
            </a:r>
            <a:endParaRPr sz="4545" u="sng">
              <a:solidFill>
                <a:srgbClr val="0000FF"/>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90000"/>
              </a:lnSpc>
              <a:spcBef>
                <a:spcPts val="1000"/>
              </a:spcBef>
              <a:spcAft>
                <a:spcPts val="0"/>
              </a:spcAft>
              <a:buNone/>
            </a:pPr>
            <a:r>
              <a:rPr lang="en-US" sz="4545" u="sng">
                <a:solidFill>
                  <a:srgbClr val="0000FF"/>
                </a:solidFill>
                <a:latin typeface="Calibri" panose="020F0502020204030204"/>
                <a:ea typeface="Calibri" panose="020F0502020204030204"/>
                <a:cs typeface="Calibri" panose="020F0502020204030204"/>
                <a:sym typeface="Calibri" panose="020F0502020204030204"/>
              </a:rPr>
              <a:t> </a:t>
            </a:r>
            <a:endParaRPr sz="4545" u="sng">
              <a:solidFill>
                <a:srgbClr val="0000FF"/>
              </a:solidFill>
              <a:latin typeface="Calibri" panose="020F0502020204030204"/>
              <a:ea typeface="Calibri" panose="020F0502020204030204"/>
              <a:cs typeface="Calibri" panose="020F0502020204030204"/>
              <a:sym typeface="Calibri" panose="020F0502020204030204"/>
            </a:endParaRPr>
          </a:p>
          <a:p>
            <a:pPr marL="514350" marR="0" lvl="0" indent="-478790" algn="l" rtl="0">
              <a:lnSpc>
                <a:spcPct val="90000"/>
              </a:lnSpc>
              <a:spcBef>
                <a:spcPts val="1000"/>
              </a:spcBef>
              <a:spcAft>
                <a:spcPts val="0"/>
              </a:spcAft>
              <a:buClr>
                <a:schemeClr val="dk1"/>
              </a:buClr>
              <a:buSzPct val="100000"/>
              <a:buFont typeface="Calibri" panose="020F0502020204030204"/>
              <a:buAutoNum type="arabicPeriod"/>
            </a:pPr>
            <a:r>
              <a:rPr lang="en-US" sz="4545" u="sng">
                <a:solidFill>
                  <a:schemeClr val="hlink"/>
                </a:solidFill>
                <a:latin typeface="Calibri" panose="020F0502020204030204"/>
                <a:ea typeface="Calibri" panose="020F0502020204030204"/>
                <a:cs typeface="Calibri" panose="020F0502020204030204"/>
                <a:sym typeface="Calibri" panose="020F0502020204030204"/>
                <a:hlinkClick r:id="rId6"/>
              </a:rPr>
              <a:t>https://www.baeldung.com/cs/bellman-ford</a:t>
            </a:r>
            <a:r>
              <a:rPr lang="en-US" sz="4545" u="sng">
                <a:solidFill>
                  <a:srgbClr val="0000FF"/>
                </a:solidFill>
                <a:latin typeface="Calibri" panose="020F0502020204030204"/>
                <a:ea typeface="Calibri" panose="020F0502020204030204"/>
                <a:cs typeface="Calibri" panose="020F0502020204030204"/>
                <a:sym typeface="Calibri" panose="020F0502020204030204"/>
              </a:rPr>
              <a:t> </a:t>
            </a:r>
            <a:endParaRPr sz="4545" u="sng">
              <a:solidFill>
                <a:srgbClr val="0000FF"/>
              </a:solidFill>
              <a:latin typeface="Calibri" panose="020F0502020204030204"/>
              <a:ea typeface="Calibri" panose="020F0502020204030204"/>
              <a:cs typeface="Calibri" panose="020F0502020204030204"/>
              <a:sym typeface="Calibri" panose="020F0502020204030204"/>
            </a:endParaRPr>
          </a:p>
          <a:p>
            <a:pPr marL="514350" marR="0" lvl="0" indent="-363220" algn="l" rtl="0">
              <a:lnSpc>
                <a:spcPct val="90000"/>
              </a:lnSpc>
              <a:spcBef>
                <a:spcPts val="1000"/>
              </a:spcBef>
              <a:spcAft>
                <a:spcPts val="0"/>
              </a:spcAft>
              <a:buClr>
                <a:schemeClr val="dk1"/>
              </a:buClr>
              <a:buSzPct val="100000"/>
              <a:buFont typeface="Calibri" panose="020F0502020204030204"/>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a:p>
            <a:pPr marL="514350" marR="0" lvl="0" indent="-363220" algn="l" rtl="0">
              <a:lnSpc>
                <a:spcPct val="90000"/>
              </a:lnSpc>
              <a:spcBef>
                <a:spcPts val="1000"/>
              </a:spcBef>
              <a:spcAft>
                <a:spcPts val="0"/>
              </a:spcAft>
              <a:buClr>
                <a:schemeClr val="dk1"/>
              </a:buClr>
              <a:buSzPct val="100000"/>
              <a:buFont typeface="Calibri" panose="020F0502020204030204"/>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0"/>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rgbClr val="46B0FA"/>
                </a:solidFill>
                <a:latin typeface="Arial" panose="020B0604020202020204"/>
                <a:ea typeface="Arial" panose="020B0604020202020204"/>
                <a:cs typeface="Arial" panose="020B0604020202020204"/>
                <a:sym typeface="Arial" panose="020B0604020202020204"/>
              </a:rPr>
              <a:t>Thank You</a:t>
            </a:r>
            <a:endParaRPr sz="7200" b="1">
              <a:solidFill>
                <a:srgbClr val="46B0FA"/>
              </a:solidFill>
              <a:latin typeface="Arial" panose="020B0604020202020204"/>
              <a:ea typeface="Arial" panose="020B0604020202020204"/>
              <a:cs typeface="Arial" panose="020B0604020202020204"/>
              <a:sym typeface="Arial" panose="020B0604020202020204"/>
            </a:endParaRPr>
          </a:p>
        </p:txBody>
      </p:sp>
      <p:sp>
        <p:nvSpPr>
          <p:cNvPr id="132" name="Google Shape;132;p20"/>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33" name="Google Shape;133;p20" descr="A picture containing text, clipart&#10;&#10;Description automatically generated"/>
          <p:cNvPicPr preferRelativeResize="0"/>
          <p:nvPr/>
        </p:nvPicPr>
        <p:blipFill rotWithShape="1">
          <a:blip r:embed="rId1"/>
          <a:srcRect/>
          <a:stretch>
            <a:fill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37"/>
        <p:cNvGrpSpPr/>
        <p:nvPr/>
      </p:nvGrpSpPr>
      <p:grpSpPr>
        <a:xfrm>
          <a:off x="0" y="0"/>
          <a:ext cx="0" cy="0"/>
          <a:chOff x="0" y="0"/>
          <a:chExt cx="0" cy="0"/>
        </a:xfrm>
      </p:grpSpPr>
      <p:sp>
        <p:nvSpPr>
          <p:cNvPr id="38" name="Google Shape;38;p6"/>
          <p:cNvSpPr txBox="1"/>
          <p:nvPr/>
        </p:nvSpPr>
        <p:spPr>
          <a:xfrm>
            <a:off x="1071152" y="3181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C</a:t>
            </a: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ONTENT</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 name="Google Shape;39;p6"/>
          <p:cNvSpPr txBox="1"/>
          <p:nvPr/>
        </p:nvSpPr>
        <p:spPr>
          <a:xfrm>
            <a:off x="1071154" y="1247350"/>
            <a:ext cx="4650300" cy="54489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ntroduction</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Review</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Working Model</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2200">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 </a:t>
            </a:r>
            <a:endParaRPr sz="2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43"/>
        <p:cNvGrpSpPr/>
        <p:nvPr/>
      </p:nvGrpSpPr>
      <p:grpSpPr>
        <a:xfrm>
          <a:off x="0" y="0"/>
          <a:ext cx="0" cy="0"/>
          <a:chOff x="0" y="0"/>
          <a:chExt cx="0" cy="0"/>
        </a:xfrm>
      </p:grpSpPr>
      <p:sp>
        <p:nvSpPr>
          <p:cNvPr id="44" name="Google Shape;44;p7"/>
          <p:cNvSpPr txBox="1"/>
          <p:nvPr/>
        </p:nvSpPr>
        <p:spPr>
          <a:xfrm>
            <a:off x="701527" y="264225"/>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INTRODUCTION</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 name="Google Shape;45;p7"/>
          <p:cNvSpPr txBox="1"/>
          <p:nvPr/>
        </p:nvSpPr>
        <p:spPr>
          <a:xfrm>
            <a:off x="831825" y="1414475"/>
            <a:ext cx="9683700" cy="3632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500"/>
              </a:spcBef>
              <a:spcAft>
                <a:spcPts val="0"/>
              </a:spcAft>
              <a:buNone/>
            </a:pPr>
            <a:r>
              <a:rPr lang="en-US" sz="19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 </a:t>
            </a:r>
            <a:r>
              <a:rPr lang="en-US" sz="1900">
                <a:solidFill>
                  <a:schemeClr val="dk1"/>
                </a:solidFill>
                <a:latin typeface="Times New Roman" panose="02020603050405020304"/>
                <a:ea typeface="Times New Roman" panose="02020603050405020304"/>
                <a:cs typeface="Times New Roman" panose="02020603050405020304"/>
                <a:sym typeface="Times New Roman" panose="02020603050405020304"/>
              </a:rPr>
              <a:t>The problem statement that we are addressing in this project is whenever a tourist plans to travel to an unknown city or a state, his or her most of the time is wasted in planning the best route.</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500"/>
              </a:spcBef>
              <a:spcAft>
                <a:spcPts val="0"/>
              </a:spcAft>
              <a:buNone/>
            </a:pPr>
            <a:r>
              <a:rPr lang="en-US" sz="1900" b="1">
                <a:solidFill>
                  <a:srgbClr val="0D0D0D"/>
                </a:solidFill>
                <a:latin typeface="Times New Roman" panose="02020603050405020304"/>
                <a:ea typeface="Times New Roman" panose="02020603050405020304"/>
                <a:cs typeface="Times New Roman" panose="02020603050405020304"/>
                <a:sym typeface="Times New Roman" panose="02020603050405020304"/>
              </a:rPr>
              <a:t>Target Beneficiary: </a:t>
            </a:r>
            <a:r>
              <a:rPr lang="en-US" sz="1900">
                <a:solidFill>
                  <a:srgbClr val="0D0D0D"/>
                </a:solidFill>
                <a:latin typeface="Times New Roman" panose="02020603050405020304"/>
                <a:ea typeface="Times New Roman" panose="02020603050405020304"/>
                <a:cs typeface="Times New Roman" panose="02020603050405020304"/>
                <a:sym typeface="Times New Roman" panose="02020603050405020304"/>
              </a:rPr>
              <a:t>Tour planning is a challenging task for individuals visiting unfamiliar tourist destinations. Planning the perfect route so that the cost of traveling is minimal and fast as time is a major factor in traveling cities we want to travel.</a:t>
            </a:r>
            <a:endParaRPr sz="19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500"/>
              </a:spcBef>
              <a:spcAft>
                <a:spcPts val="0"/>
              </a:spcAft>
              <a:buNone/>
            </a:pPr>
            <a:r>
              <a:rPr lang="en-US" sz="1900" b="1">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Scope: </a:t>
            </a:r>
            <a:r>
              <a:rPr lang="en-US" sz="1900">
                <a:solidFill>
                  <a:srgbClr val="0D0D0D"/>
                </a:solidFill>
                <a:latin typeface="Times New Roman" panose="02020603050405020304"/>
                <a:ea typeface="Times New Roman" panose="02020603050405020304"/>
                <a:cs typeface="Times New Roman" panose="02020603050405020304"/>
                <a:sym typeface="Times New Roman" panose="02020603050405020304"/>
              </a:rPr>
              <a:t>Our idea is to have comparative analysis of shortest route algorithms designed to help all kinds of tourists. In our application, the solution to the above problem can be a proper application that gives us the shortest path between two options namely </a:t>
            </a:r>
            <a:r>
              <a:rPr lang="en-US" sz="1900" i="1">
                <a:solidFill>
                  <a:srgbClr val="FF0000"/>
                </a:solidFill>
                <a:latin typeface="Times New Roman" panose="02020603050405020304"/>
                <a:ea typeface="Times New Roman" panose="02020603050405020304"/>
                <a:cs typeface="Times New Roman" panose="02020603050405020304"/>
                <a:sym typeface="Times New Roman" panose="02020603050405020304"/>
              </a:rPr>
              <a:t>single trip </a:t>
            </a:r>
            <a:r>
              <a:rPr lang="en-US" sz="1900">
                <a:solidFill>
                  <a:srgbClr val="0D0D0D"/>
                </a:solidFill>
                <a:latin typeface="Times New Roman" panose="02020603050405020304"/>
                <a:ea typeface="Times New Roman" panose="02020603050405020304"/>
                <a:cs typeface="Times New Roman" panose="02020603050405020304"/>
                <a:sym typeface="Times New Roman" panose="02020603050405020304"/>
              </a:rPr>
              <a:t>(source to destination) and </a:t>
            </a:r>
            <a:r>
              <a:rPr lang="en-US" sz="1900" i="1">
                <a:solidFill>
                  <a:srgbClr val="FF0000"/>
                </a:solidFill>
                <a:latin typeface="Times New Roman" panose="02020603050405020304"/>
                <a:ea typeface="Times New Roman" panose="02020603050405020304"/>
                <a:cs typeface="Times New Roman" panose="02020603050405020304"/>
                <a:sym typeface="Times New Roman" panose="02020603050405020304"/>
              </a:rPr>
              <a:t>round trip </a:t>
            </a:r>
            <a:r>
              <a:rPr lang="en-US" sz="1900">
                <a:solidFill>
                  <a:srgbClr val="0D0D0D"/>
                </a:solidFill>
                <a:latin typeface="Times New Roman" panose="02020603050405020304"/>
                <a:ea typeface="Times New Roman" panose="02020603050405020304"/>
                <a:cs typeface="Times New Roman" panose="02020603050405020304"/>
                <a:sym typeface="Times New Roman" panose="02020603050405020304"/>
              </a:rPr>
              <a:t>(source to source after visiting all destinations). </a:t>
            </a:r>
            <a:endParaRPr sz="19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Shape 49"/>
        <p:cNvGrpSpPr/>
        <p:nvPr/>
      </p:nvGrpSpPr>
      <p:grpSpPr>
        <a:xfrm>
          <a:off x="0" y="0"/>
          <a:ext cx="0" cy="0"/>
          <a:chOff x="0" y="0"/>
          <a:chExt cx="0" cy="0"/>
        </a:xfrm>
      </p:grpSpPr>
      <p:sp>
        <p:nvSpPr>
          <p:cNvPr id="50" name="Google Shape;50;p8"/>
          <p:cNvSpPr txBox="1"/>
          <p:nvPr/>
        </p:nvSpPr>
        <p:spPr>
          <a:xfrm>
            <a:off x="600087" y="30427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L</a:t>
            </a: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ITERATURE REVIEW</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1" name="Google Shape;51;p8"/>
          <p:cNvSpPr txBox="1"/>
          <p:nvPr/>
        </p:nvSpPr>
        <p:spPr>
          <a:xfrm>
            <a:off x="600075" y="1114425"/>
            <a:ext cx="10801500" cy="506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9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Dijkstra (1959) has proposed an algorithm which examines all the nodes adjacent to the most recently evaluated node on the path[1]. The closest to the origin node are evaluated first, and the most distance nodes are evaluated last[2].</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sz="18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Bellman ford algorithm is a single-source shortest path algorithm. This algorithm is used to find the shortest distance from the single vertex to all the other vertices of a weighted graph[6], </a:t>
            </a:r>
            <a:r>
              <a:rPr lang="en-US"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unlike the Dijkstra Algorithm, </a:t>
            </a:r>
            <a:r>
              <a:rPr lang="en-US" sz="1800"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a:t>
            </a:r>
            <a:r>
              <a:rPr lang="en-US"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he Bellman-Ford algorithm can work on graphs with negative-weighted edges. This capability makes the Bellman-Ford algorithm a popular choice.[3]</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A literature survey of this algorithm focuses on transportation network would be quite helpful for any research related to dynamic Route Guidance systems (RGS). Route guidance helps us in providing the path directions based on changing traffic conditions[4].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Given a set of origin-destination (O/D) pairs, there could be many possible routes for a driver. A useful routing system should have the capability to support the driver effectively in deciding on an optimum route to his preference[3].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SzPts val="1800"/>
              <a:buFont typeface="Times New Roman" panose="02020603050405020304"/>
              <a:buChar char="●"/>
            </a:pPr>
            <a:r>
              <a:rPr lang="en-US" sz="1800">
                <a:latin typeface="Times New Roman" panose="02020603050405020304"/>
                <a:ea typeface="Times New Roman" panose="02020603050405020304"/>
                <a:cs typeface="Times New Roman" panose="02020603050405020304"/>
                <a:sym typeface="Times New Roman" panose="02020603050405020304"/>
              </a:rPr>
              <a:t>Reference from websites like programmingsimplified.com and developerinsider.com, to get the basic idea of Graphical User Interface.[4]</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sp>
        <p:nvSpPr>
          <p:cNvPr id="56" name="Google Shape;56;p9"/>
          <p:cNvSpPr txBox="1"/>
          <p:nvPr/>
        </p:nvSpPr>
        <p:spPr>
          <a:xfrm>
            <a:off x="3259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O</a:t>
            </a: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BJECTIVE</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 name="Google Shape;57;p9"/>
          <p:cNvSpPr txBox="1"/>
          <p:nvPr/>
        </p:nvSpPr>
        <p:spPr>
          <a:xfrm>
            <a:off x="1071154" y="1064470"/>
            <a:ext cx="9901002"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8" name="Google Shape;58;p9"/>
          <p:cNvSpPr txBox="1"/>
          <p:nvPr/>
        </p:nvSpPr>
        <p:spPr>
          <a:xfrm>
            <a:off x="325923" y="1166018"/>
            <a:ext cx="10972800" cy="4526100"/>
          </a:xfrm>
          <a:prstGeom prst="rect">
            <a:avLst/>
          </a:prstGeom>
          <a:noFill/>
          <a:ln>
            <a:noFill/>
          </a:ln>
        </p:spPr>
        <p:txBody>
          <a:bodyPr spcFirstLastPara="1" wrap="square" lIns="91425" tIns="45700" rIns="91425" bIns="45700" anchor="t" anchorCtr="0">
            <a:normAutofit/>
          </a:bodyPr>
          <a:lstStyle/>
          <a:p>
            <a:pPr marL="457200" marR="0" lvl="0" indent="-3683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To design a shortest path between cities using various algorithms:</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683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Dijkstra Algorithm</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683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Bellman-Ford Algorithm</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683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Floyd warshall Algorithm</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683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Johnson’s Algorithm</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3683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Perform Comparative Analysis between these algorithms.</a:t>
            </a:r>
            <a:endParaRPr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0"/>
          <p:cNvSpPr txBox="1"/>
          <p:nvPr/>
        </p:nvSpPr>
        <p:spPr>
          <a:xfrm>
            <a:off x="3259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Times New Roman" panose="02020603050405020304"/>
                <a:ea typeface="Times New Roman" panose="02020603050405020304"/>
                <a:cs typeface="Times New Roman" panose="02020603050405020304"/>
                <a:sym typeface="Times New Roman" panose="02020603050405020304"/>
              </a:rPr>
              <a:t>METHODOLOGY</a:t>
            </a:r>
            <a:endParaRPr sz="3200" b="1">
              <a:solidFill>
                <a:srgbClr val="46B0FA"/>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0"/>
          <p:cNvSpPr txBox="1"/>
          <p:nvPr/>
        </p:nvSpPr>
        <p:spPr>
          <a:xfrm>
            <a:off x="468085" y="1166018"/>
            <a:ext cx="10972800" cy="4525963"/>
          </a:xfrm>
          <a:prstGeom prst="rect">
            <a:avLst/>
          </a:prstGeom>
          <a:noFill/>
          <a:ln>
            <a:noFill/>
          </a:ln>
        </p:spPr>
        <p:txBody>
          <a:bodyPr spcFirstLastPara="1" wrap="square" lIns="91425" tIns="45700" rIns="91425" bIns="45700" anchor="t" anchorCtr="0">
            <a:normAutofit/>
          </a:bodyPr>
          <a:lstStyle/>
          <a:p>
            <a:pPr marL="228600" marR="0" lvl="0" indent="-254000" algn="l" rtl="0">
              <a:lnSpc>
                <a:spcPct val="9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First we will create a graph of places to visit using matrix representation, taking distance as a cost between the nodes.</a:t>
            </a:r>
            <a:endParaRPr sz="2200">
              <a:latin typeface="Times New Roman" panose="02020603050405020304"/>
              <a:ea typeface="Times New Roman" panose="02020603050405020304"/>
              <a:cs typeface="Times New Roman" panose="02020603050405020304"/>
              <a:sym typeface="Times New Roman" panose="02020603050405020304"/>
            </a:endParaRPr>
          </a:p>
          <a:p>
            <a:pPr marL="228600" marR="0" lvl="0" indent="-114300" algn="l" rtl="0">
              <a:lnSpc>
                <a:spcPct val="90000"/>
              </a:lnSpc>
              <a:spcBef>
                <a:spcPts val="1000"/>
              </a:spcBef>
              <a:spcAft>
                <a:spcPts val="0"/>
              </a:spcAft>
              <a:buClr>
                <a:schemeClr val="dk1"/>
              </a:buClr>
              <a:buSzPts val="1800"/>
              <a:buFont typeface="Arial" panose="020B0604020202020204"/>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54000" algn="l" rtl="0">
              <a:lnSpc>
                <a:spcPct val="90000"/>
              </a:lnSpc>
              <a:spcBef>
                <a:spcPts val="100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Then for single trip we apply various algorithms like </a:t>
            </a:r>
            <a:r>
              <a:rPr lang="en-US" sz="2200">
                <a:solidFill>
                  <a:srgbClr val="1A1A1A"/>
                </a:solidFill>
                <a:latin typeface="Times New Roman" panose="02020603050405020304"/>
                <a:ea typeface="Times New Roman" panose="02020603050405020304"/>
                <a:cs typeface="Times New Roman" panose="02020603050405020304"/>
                <a:sym typeface="Times New Roman" panose="02020603050405020304"/>
              </a:rPr>
              <a:t>Dijkstra’s, Bellman-Ford, Floyd-Warshall and Johnson’s,</a:t>
            </a: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 for finding shortest path between source and destination.</a:t>
            </a:r>
            <a:endParaRPr sz="2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chemeClr val="dk1"/>
              </a:buClr>
              <a:buSzPts val="1800"/>
              <a:buFont typeface="Arial" panose="020B0604020202020204"/>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54000" algn="l" rtl="0">
              <a:lnSpc>
                <a:spcPct val="90000"/>
              </a:lnSpc>
              <a:spcBef>
                <a:spcPts val="100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We will be taking the input from the flat-file and work on that dataset.</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11"/>
          <p:cNvSpPr txBox="1"/>
          <p:nvPr/>
        </p:nvSpPr>
        <p:spPr>
          <a:xfrm>
            <a:off x="3259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rPr>
              <a:t>Workflow</a:t>
            </a:r>
            <a:endParaRPr sz="3200" b="1">
              <a:solidFill>
                <a:srgbClr val="46B0FA"/>
              </a:solidFill>
              <a:latin typeface="Arial" panose="020B0604020202020204"/>
              <a:ea typeface="Arial" panose="020B0604020202020204"/>
              <a:cs typeface="Arial" panose="020B0604020202020204"/>
              <a:sym typeface="Arial" panose="020B0604020202020204"/>
            </a:endParaRPr>
          </a:p>
        </p:txBody>
      </p:sp>
      <p:sp>
        <p:nvSpPr>
          <p:cNvPr id="70" name="Google Shape;70;p11"/>
          <p:cNvSpPr txBox="1"/>
          <p:nvPr/>
        </p:nvSpPr>
        <p:spPr>
          <a:xfrm>
            <a:off x="379350" y="1259400"/>
            <a:ext cx="11433300" cy="4526100"/>
          </a:xfrm>
          <a:prstGeom prst="rect">
            <a:avLst/>
          </a:prstGeom>
          <a:noFill/>
          <a:ln>
            <a:noFill/>
          </a:ln>
        </p:spPr>
        <p:txBody>
          <a:bodyPr spcFirstLastPara="1" wrap="square" lIns="91425" tIns="45700" rIns="91425" bIns="45700" anchor="t" anchorCtr="0">
            <a:noAutofit/>
          </a:bodyPr>
          <a:lstStyle/>
          <a:p>
            <a:pPr marL="342900" marR="0" lvl="0" indent="-365760" algn="l" rtl="0">
              <a:lnSpc>
                <a:spcPct val="95000"/>
              </a:lnSpc>
              <a:spcBef>
                <a:spcPts val="0"/>
              </a:spcBef>
              <a:spcAft>
                <a:spcPts val="0"/>
              </a:spcAft>
              <a:buClr>
                <a:schemeClr val="dk1"/>
              </a:buClr>
              <a:buSzPts val="1300"/>
              <a:buFont typeface="Calibri" panose="020F0502020204030204"/>
              <a:buAutoNum type="arabicPeriod"/>
            </a:pPr>
            <a:r>
              <a:rPr lang="en-US" sz="1300" b="1">
                <a:solidFill>
                  <a:schemeClr val="dk1"/>
                </a:solidFill>
                <a:latin typeface="Calibri" panose="020F0502020204030204"/>
                <a:ea typeface="Calibri" panose="020F0502020204030204"/>
                <a:cs typeface="Calibri" panose="020F0502020204030204"/>
                <a:sym typeface="Calibri" panose="020F0502020204030204"/>
              </a:rPr>
              <a:t>Start</a:t>
            </a:r>
            <a:endParaRPr sz="1300" b="1">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65760" algn="l" rtl="0">
              <a:lnSpc>
                <a:spcPct val="95000"/>
              </a:lnSpc>
              <a:spcBef>
                <a:spcPts val="1000"/>
              </a:spcBef>
              <a:spcAft>
                <a:spcPts val="0"/>
              </a:spcAft>
              <a:buClr>
                <a:schemeClr val="dk1"/>
              </a:buClr>
              <a:buSzPts val="1300"/>
              <a:buFont typeface="Calibri" panose="020F0502020204030204"/>
              <a:buAutoNum type="arabicPeriod"/>
            </a:pPr>
            <a:r>
              <a:rPr lang="en-US" sz="1300" b="1">
                <a:solidFill>
                  <a:schemeClr val="dk1"/>
                </a:solidFill>
                <a:latin typeface="Calibri" panose="020F0502020204030204"/>
                <a:ea typeface="Calibri" panose="020F0502020204030204"/>
                <a:cs typeface="Calibri" panose="020F0502020204030204"/>
                <a:sym typeface="Calibri" panose="020F0502020204030204"/>
              </a:rPr>
              <a:t>main screen with options</a:t>
            </a:r>
            <a:endParaRPr sz="1300" b="1">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308610" algn="l" rtl="0">
              <a:lnSpc>
                <a:spcPct val="95000"/>
              </a:lnSpc>
              <a:spcBef>
                <a:spcPts val="500"/>
              </a:spcBef>
              <a:spcAft>
                <a:spcPts val="0"/>
              </a:spcAft>
              <a:buClr>
                <a:schemeClr val="dk1"/>
              </a:buClr>
              <a:buSzPts val="1300"/>
              <a:buFont typeface="Calibri" panose="020F0502020204030204"/>
              <a:buAutoNum type="alphaLcPeriod"/>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if option == “round trip”</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600200" marR="0" lvl="3"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Window of trending destinations</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600200" marR="0" lvl="3"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Window displaying list of source which is to be selected by user</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600200" marR="0" lvl="3"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Pressing any key results back to main screen </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308610" algn="l" rtl="0">
              <a:lnSpc>
                <a:spcPct val="95000"/>
              </a:lnSpc>
              <a:spcBef>
                <a:spcPts val="500"/>
              </a:spcBef>
              <a:spcAft>
                <a:spcPts val="0"/>
              </a:spcAft>
              <a:buClr>
                <a:schemeClr val="dk1"/>
              </a:buClr>
              <a:buSzPts val="1300"/>
              <a:buFont typeface="Calibri" panose="020F0502020204030204"/>
              <a:buAutoNum type="alphaLcPeriod"/>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if option==”single trip”</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Window displaying list of source which is to be selected by user </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Window displaying list of destinations which is to be selected by user </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Dijkstra() function is called and output is displayed to the user</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Pressing any key results back to main screen </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308610" algn="l" rtl="0">
              <a:lnSpc>
                <a:spcPct val="95000"/>
              </a:lnSpc>
              <a:spcBef>
                <a:spcPts val="500"/>
              </a:spcBef>
              <a:spcAft>
                <a:spcPts val="0"/>
              </a:spcAft>
              <a:buClr>
                <a:schemeClr val="dk1"/>
              </a:buClr>
              <a:buSzPts val="1300"/>
              <a:buFont typeface="Calibri" panose="020F0502020204030204"/>
              <a:buAutoNum type="alphaLcPeriod"/>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if option==”user manual”</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A text which gives idea of our application</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Pressing any key results back to main screen</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308610" algn="l" rtl="0">
              <a:lnSpc>
                <a:spcPct val="95000"/>
              </a:lnSpc>
              <a:spcBef>
                <a:spcPts val="500"/>
              </a:spcBef>
              <a:spcAft>
                <a:spcPts val="0"/>
              </a:spcAft>
              <a:buClr>
                <a:schemeClr val="dk1"/>
              </a:buClr>
              <a:buSzPts val="1300"/>
              <a:buFont typeface="Calibri" panose="020F0502020204030204"/>
              <a:buAutoNum type="alphaLcPeriod"/>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if option==”about”</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A text which shows developers details</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Pressing any key results back to main screen</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308610" algn="l" rtl="0">
              <a:lnSpc>
                <a:spcPct val="95000"/>
              </a:lnSpc>
              <a:spcBef>
                <a:spcPts val="500"/>
              </a:spcBef>
              <a:spcAft>
                <a:spcPts val="0"/>
              </a:spcAft>
              <a:buClr>
                <a:schemeClr val="dk1"/>
              </a:buClr>
              <a:buSzPts val="1300"/>
              <a:buFont typeface="Calibri" panose="020F0502020204030204"/>
              <a:buAutoNum type="alphaLcPeriod"/>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if option==”exit”</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0" marR="0" lvl="2" indent="-251460" algn="l" rtl="0">
              <a:lnSpc>
                <a:spcPct val="95000"/>
              </a:lnSpc>
              <a:spcBef>
                <a:spcPts val="500"/>
              </a:spcBef>
              <a:spcAft>
                <a:spcPts val="0"/>
              </a:spcAft>
              <a:buClr>
                <a:schemeClr val="dk1"/>
              </a:buClr>
              <a:buSzPts val="1300"/>
              <a:buFont typeface="Noto Sans Symbols"/>
              <a:buChar char="∙"/>
            </a:pPr>
            <a:r>
              <a:rPr lang="en-US" sz="1300" b="1" i="0" u="none" strike="noStrike" cap="none">
                <a:solidFill>
                  <a:schemeClr val="dk1"/>
                </a:solidFill>
                <a:latin typeface="Calibri" panose="020F0502020204030204"/>
                <a:ea typeface="Calibri" panose="020F0502020204030204"/>
                <a:cs typeface="Calibri" panose="020F0502020204030204"/>
                <a:sym typeface="Calibri" panose="020F0502020204030204"/>
              </a:rPr>
              <a:t>EXITS OUT OF APPLICATION</a:t>
            </a:r>
            <a:endParaRPr sz="13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59410" algn="l" rtl="0">
              <a:lnSpc>
                <a:spcPct val="95000"/>
              </a:lnSpc>
              <a:spcBef>
                <a:spcPts val="1000"/>
              </a:spcBef>
              <a:spcAft>
                <a:spcPts val="0"/>
              </a:spcAft>
              <a:buClr>
                <a:schemeClr val="dk1"/>
              </a:buClr>
              <a:buSzPts val="1200"/>
              <a:buFont typeface="Calibri" panose="020F0502020204030204"/>
              <a:buAutoNum type="arabicPeriod"/>
            </a:pPr>
            <a:r>
              <a:rPr lang="en-US" sz="1200" b="1">
                <a:solidFill>
                  <a:schemeClr val="dk1"/>
                </a:solidFill>
                <a:latin typeface="Calibri" panose="020F0502020204030204"/>
                <a:ea typeface="Calibri" panose="020F0502020204030204"/>
                <a:cs typeface="Calibri" panose="020F0502020204030204"/>
                <a:sym typeface="Calibri" panose="020F0502020204030204"/>
              </a:rPr>
              <a:t>END</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70000"/>
              </a:lnSpc>
              <a:spcBef>
                <a:spcPts val="2000"/>
              </a:spcBef>
              <a:spcAft>
                <a:spcPts val="0"/>
              </a:spcAft>
              <a:buClr>
                <a:schemeClr val="dk1"/>
              </a:buClr>
              <a:buSzPts val="700"/>
              <a:buFont typeface="Arial" panose="020B0604020202020204"/>
              <a:buNone/>
            </a:pPr>
            <a:endParaRPr sz="7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2"/>
          <p:cNvSpPr txBox="1"/>
          <p:nvPr/>
        </p:nvSpPr>
        <p:spPr>
          <a:xfrm>
            <a:off x="414225" y="340164"/>
            <a:ext cx="10972800" cy="1143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3200"/>
              <a:buFont typeface="Calibri" panose="020F0502020204030204"/>
              <a:buNone/>
            </a:pPr>
            <a:r>
              <a:rPr lang="en-US" sz="3200" b="1">
                <a:solidFill>
                  <a:srgbClr val="46B0F9"/>
                </a:solidFill>
                <a:latin typeface="Calibri" panose="020F0502020204030204"/>
                <a:ea typeface="Calibri" panose="020F0502020204030204"/>
                <a:cs typeface="Calibri" panose="020F0502020204030204"/>
                <a:sym typeface="Calibri" panose="020F0502020204030204"/>
              </a:rPr>
              <a:t>ALGORITHMS</a:t>
            </a:r>
            <a:endParaRPr sz="3200" b="1">
              <a:solidFill>
                <a:srgbClr val="46B0F9"/>
              </a:solidFill>
              <a:latin typeface="Calibri" panose="020F0502020204030204"/>
              <a:ea typeface="Calibri" panose="020F0502020204030204"/>
              <a:cs typeface="Calibri" panose="020F0502020204030204"/>
              <a:sym typeface="Calibri" panose="020F0502020204030204"/>
            </a:endParaRPr>
          </a:p>
        </p:txBody>
      </p:sp>
      <p:sp>
        <p:nvSpPr>
          <p:cNvPr id="76" name="Google Shape;76;p12"/>
          <p:cNvSpPr txBox="1"/>
          <p:nvPr/>
        </p:nvSpPr>
        <p:spPr>
          <a:xfrm>
            <a:off x="609600" y="1483179"/>
            <a:ext cx="10972800" cy="4525963"/>
          </a:xfrm>
          <a:prstGeom prst="rect">
            <a:avLst/>
          </a:prstGeom>
          <a:noFill/>
          <a:ln>
            <a:noFill/>
          </a:ln>
        </p:spPr>
        <p:txBody>
          <a:bodyPr spcFirstLastPara="1" wrap="square" lIns="91425" tIns="45700" rIns="91425" bIns="45700" anchor="t" anchorCtr="0">
            <a:normAutofit/>
          </a:bodyPr>
          <a:lstStyle/>
          <a:p>
            <a:pPr marL="228600" marR="0" lvl="0" indent="-254000" algn="l" rtl="0">
              <a:lnSpc>
                <a:spcPct val="90000"/>
              </a:lnSpc>
              <a:spcBef>
                <a:spcPts val="0"/>
              </a:spcBef>
              <a:spcAft>
                <a:spcPts val="0"/>
              </a:spcAft>
              <a:buClr>
                <a:schemeClr val="dk1"/>
              </a:buClr>
              <a:buSzPts val="2200"/>
              <a:buFont typeface="Arial" panose="020B0604020202020204"/>
              <a:buChar char="•"/>
            </a:pPr>
            <a:r>
              <a:rPr lang="en-US" sz="2200">
                <a:solidFill>
                  <a:schemeClr val="dk1"/>
                </a:solidFill>
                <a:latin typeface="Calibri" panose="020F0502020204030204"/>
                <a:ea typeface="Calibri" panose="020F0502020204030204"/>
                <a:cs typeface="Calibri" panose="020F0502020204030204"/>
                <a:sym typeface="Calibri" panose="020F0502020204030204"/>
              </a:rPr>
              <a:t>Dijkstra</a:t>
            </a:r>
            <a:r>
              <a:rPr lang="en-US" sz="2200">
                <a:solidFill>
                  <a:schemeClr val="dk1"/>
                </a:solidFill>
                <a:latin typeface="Calibri" panose="020F0502020204030204"/>
                <a:ea typeface="Calibri" panose="020F0502020204030204"/>
                <a:cs typeface="Calibri" panose="020F0502020204030204"/>
                <a:sym typeface="Calibri" panose="020F0502020204030204"/>
              </a:rPr>
              <a:t> algorithm:- Given a graph and a source vertex in the  graph, find the shortest paths from the source to all</a:t>
            </a:r>
            <a:r>
              <a:rPr lang="en-US" sz="2200">
                <a:solidFill>
                  <a:schemeClr val="dk1"/>
                </a:solidFill>
                <a:latin typeface="Calibri" panose="020F0502020204030204"/>
                <a:ea typeface="Calibri" panose="020F0502020204030204"/>
                <a:cs typeface="Calibri" panose="020F0502020204030204"/>
                <a:sym typeface="Calibri" panose="020F0502020204030204"/>
              </a:rPr>
              <a:t> </a:t>
            </a:r>
            <a:r>
              <a:rPr lang="en-US" sz="2200">
                <a:solidFill>
                  <a:schemeClr val="dk1"/>
                </a:solidFill>
                <a:latin typeface="Calibri" panose="020F0502020204030204"/>
                <a:ea typeface="Calibri" panose="020F0502020204030204"/>
                <a:cs typeface="Calibri" panose="020F0502020204030204"/>
                <a:sym typeface="Calibri" panose="020F0502020204030204"/>
              </a:rPr>
              <a:t>vertices in the given graph.</a:t>
            </a:r>
            <a:endParaRPr sz="2200"/>
          </a:p>
          <a:p>
            <a:pPr marL="228600" marR="0" lvl="0" indent="-254000" algn="l" rtl="0">
              <a:lnSpc>
                <a:spcPct val="90000"/>
              </a:lnSpc>
              <a:spcBef>
                <a:spcPts val="1000"/>
              </a:spcBef>
              <a:spcAft>
                <a:spcPts val="0"/>
              </a:spcAft>
              <a:buClr>
                <a:schemeClr val="dk1"/>
              </a:buClr>
              <a:buSzPts val="2200"/>
              <a:buFont typeface="Arial" panose="020B0604020202020204"/>
              <a:buChar char="•"/>
            </a:pPr>
            <a:r>
              <a:rPr lang="en-US" sz="2200">
                <a:solidFill>
                  <a:schemeClr val="dk1"/>
                </a:solidFill>
                <a:latin typeface="Calibri" panose="020F0502020204030204"/>
                <a:ea typeface="Calibri" panose="020F0502020204030204"/>
                <a:cs typeface="Calibri" panose="020F0502020204030204"/>
                <a:sym typeface="Calibri" panose="020F0502020204030204"/>
              </a:rPr>
              <a:t>Bellman-Ford Algorithm:- Given a graph and a source vertex  source in graph, find shortest paths from source to all vertices in the given graph. The graph may contain negative weight edges.</a:t>
            </a:r>
            <a:endParaRPr sz="2200"/>
          </a:p>
          <a:p>
            <a:pPr marL="228600" marR="0" lvl="0" indent="-254000" algn="l" rtl="0">
              <a:lnSpc>
                <a:spcPct val="90000"/>
              </a:lnSpc>
              <a:spcBef>
                <a:spcPts val="1000"/>
              </a:spcBef>
              <a:spcAft>
                <a:spcPts val="0"/>
              </a:spcAft>
              <a:buClr>
                <a:schemeClr val="dk1"/>
              </a:buClr>
              <a:buSzPts val="2200"/>
              <a:buFont typeface="Arial" panose="020B0604020202020204"/>
              <a:buChar char="•"/>
            </a:pPr>
            <a:r>
              <a:rPr lang="en-US" sz="2200">
                <a:solidFill>
                  <a:schemeClr val="dk1"/>
                </a:solidFill>
                <a:latin typeface="Calibri" panose="020F0502020204030204"/>
                <a:ea typeface="Calibri" panose="020F0502020204030204"/>
                <a:cs typeface="Calibri" panose="020F0502020204030204"/>
                <a:sym typeface="Calibri" panose="020F0502020204030204"/>
              </a:rPr>
              <a:t>Floyd Warshall:- The problem is to find shortest distances between every pair of vertices in a given edge weighted  directed Graph</a:t>
            </a:r>
            <a:endParaRPr sz="2200"/>
          </a:p>
          <a:p>
            <a:pPr marL="228600" marR="0" lvl="0" indent="-254000" algn="l" rtl="0">
              <a:lnSpc>
                <a:spcPct val="90000"/>
              </a:lnSpc>
              <a:spcBef>
                <a:spcPts val="1000"/>
              </a:spcBef>
              <a:spcAft>
                <a:spcPts val="0"/>
              </a:spcAft>
              <a:buClr>
                <a:schemeClr val="dk1"/>
              </a:buClr>
              <a:buSzPts val="2200"/>
              <a:buFont typeface="Arial" panose="020B0604020202020204"/>
              <a:buChar char="•"/>
            </a:pPr>
            <a:r>
              <a:rPr lang="en-US" sz="2200">
                <a:solidFill>
                  <a:schemeClr val="dk1"/>
                </a:solidFill>
                <a:latin typeface="Calibri" panose="020F0502020204030204"/>
                <a:ea typeface="Calibri" panose="020F0502020204030204"/>
                <a:cs typeface="Calibri" panose="020F0502020204030204"/>
                <a:sym typeface="Calibri" panose="020F0502020204030204"/>
              </a:rPr>
              <a:t>Johnson’s:- The problem is to find shortest paths between every pair of vertices in a given weighted directed Graph and weights may be negative. Johnson’s algorithm uses both Dijkstra and Bellman-Ford as subroutines.</a:t>
            </a:r>
            <a:endParaRPr sz="220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14300" algn="ctr" rtl="0">
              <a:lnSpc>
                <a:spcPct val="90000"/>
              </a:lnSpc>
              <a:spcBef>
                <a:spcPts val="1000"/>
              </a:spcBef>
              <a:spcAft>
                <a:spcPts val="0"/>
              </a:spcAft>
              <a:buClr>
                <a:schemeClr val="dk1"/>
              </a:buClr>
              <a:buSzPts val="1800"/>
              <a:buFont typeface="Arial" panose="020B060402020202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pic>
        <p:nvPicPr>
          <p:cNvPr id="82" name="Google Shape;82;p13"/>
          <p:cNvPicPr preferRelativeResize="0"/>
          <p:nvPr/>
        </p:nvPicPr>
        <p:blipFill>
          <a:blip r:embed="rId1"/>
          <a:stretch>
            <a:fillRect/>
          </a:stretch>
        </p:blipFill>
        <p:spPr>
          <a:xfrm>
            <a:off x="1121250" y="1227250"/>
            <a:ext cx="8256299" cy="4978600"/>
          </a:xfrm>
          <a:prstGeom prst="rect">
            <a:avLst/>
          </a:prstGeom>
          <a:noFill/>
          <a:ln>
            <a:noFill/>
          </a:ln>
        </p:spPr>
      </p:pic>
      <p:sp>
        <p:nvSpPr>
          <p:cNvPr id="83" name="Google Shape;83;p13"/>
          <p:cNvSpPr txBox="1"/>
          <p:nvPr/>
        </p:nvSpPr>
        <p:spPr>
          <a:xfrm>
            <a:off x="980825" y="277875"/>
            <a:ext cx="8165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46B0F9"/>
                </a:solidFill>
              </a:rPr>
              <a:t>FLOWCHART</a:t>
            </a:r>
            <a:endParaRPr sz="3200" b="1">
              <a:solidFill>
                <a:srgbClr val="46B0F9"/>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5396</Words>
  <Application>WPS Presentation</Application>
  <PresentationFormat/>
  <Paragraphs>139</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Calibri</vt:lpstr>
      <vt:lpstr>Times New Roman</vt:lpstr>
      <vt:lpstr>Noto Sans Symbols</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RAJNEESH</cp:lastModifiedBy>
  <cp:revision>4</cp:revision>
  <dcterms:created xsi:type="dcterms:W3CDTF">2022-03-24T14:54:00Z</dcterms:created>
  <dcterms:modified xsi:type="dcterms:W3CDTF">2022-05-12T17:19:24Z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88D45DF471B64D5FBDC96BAE0D7EF626</vt:lpwstr>
  </property>
  <property fmtid="{D5CDD505-2E9C-101B-9397-08002B2CF9AE}" pid="3" name="KSOProductBuildVer">
    <vt:lpwstr>1033-11.2.0.11074</vt:lpwstr>
  </property>
</Properties>
</file>