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4"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Ey7JBVgBFFXNbmX07UJ/yP97dY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3" d="100"/>
          <a:sy n="83" d="100"/>
        </p:scale>
        <p:origin x="-619" y="-77"/>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af15029fc2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af15029fc2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af15029fc2_0_1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5b9fd1cb7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5b9fd1cb7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a5b9fd1cb7_1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5b9fd1cb7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5b9fd1cb7_1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a5b9fd1cb7_1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5b9fd1cb7_1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5b9fd1cb7_1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a5b9fd1cb7_1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5b9fd1cb7_1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5b9fd1cb7_1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a5b9fd1cb7_1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5a8ab46fb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5a8ab46fb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a5a8ab46fb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5a8ab46fb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5a8ab46fb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a5a8ab46fb_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5a8ab46fb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5a8ab46fb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a5a8ab46fb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5a8ab46fb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5a8ab46fb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a5a8ab46fb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5b9fd1cb7_1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5b9fd1cb7_1_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a5b9fd1cb7_1_5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96b35cb92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g996b35cb92_1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g996b35cb92_1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pPr marL="0" lvl="0" indent="0" algn="r" rtl="0">
                <a:lnSpc>
                  <a:spcPct val="100000"/>
                </a:lnSpc>
                <a:spcBef>
                  <a:spcPts val="0"/>
                </a:spcBef>
                <a:spcAft>
                  <a:spcPts val="0"/>
                </a:spcAft>
                <a:buClr>
                  <a:srgbClr val="000000"/>
                </a:buClr>
                <a:buSzPts val="1200"/>
                <a:buFont typeface="Arial"/>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5a8ab46f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5a8ab46f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a5a8ab46f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5b9fd1ee6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a5b9fd1ee6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a5b9fd1ee6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a5a8ab46fb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a5a8ab46fb_0_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a5a8ab46fb_0_7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a5b9fd1ee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a5b9fd1ee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a5b9fd1ee6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a5b9fd1ee6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a5b9fd1ee6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a5b9fd1ee6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a5b9fd1ee6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a5b9fd1ee6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a5b9fd1ee6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f15029fc2_0_2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f15029fc2_0_2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gaf15029fc2_0_20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af15029fc2_0_2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af15029fc2_0_2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af15029fc2_0_2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996b35cb92_1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g996b35cb92_1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g996b35cb92_1_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96b35cb9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g996b35cb9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g996b35cb92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pPr marL="0" lvl="0" indent="0" algn="r" rtl="0">
                <a:lnSpc>
                  <a:spcPct val="100000"/>
                </a:lnSpc>
                <a:spcBef>
                  <a:spcPts val="0"/>
                </a:spcBef>
                <a:spcAft>
                  <a:spcPts val="0"/>
                </a:spcAft>
                <a:buClr>
                  <a:srgbClr val="000000"/>
                </a:buClr>
                <a:buSzPts val="1200"/>
                <a:buFont typeface="Arial"/>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96b35cb92_1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996b35cb92_1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01" name="Google Shape;101;g996b35cb92_1_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96b35cb92_1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g996b35cb92_1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g996b35cb92_1_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996b35cb92_1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996b35cb92_1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996b35cb92_1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f15029fc2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f15029fc2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af15029fc2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f15029fc2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f15029fc2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af15029fc2_0_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f15029fc2_0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f15029fc2_0_1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af15029fc2_0_1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gaf15029fc2_0_79"/>
          <p:cNvSpPr txBox="1">
            <a:spLocks noGrp="1"/>
          </p:cNvSpPr>
          <p:nvPr>
            <p:ph type="dt" idx="10"/>
          </p:nvPr>
        </p:nvSpPr>
        <p:spPr>
          <a:xfrm>
            <a:off x="609600" y="6356352"/>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gaf15029fc2_0_79"/>
          <p:cNvSpPr txBox="1">
            <a:spLocks noGrp="1"/>
          </p:cNvSpPr>
          <p:nvPr>
            <p:ph type="ftr" idx="11"/>
          </p:nvPr>
        </p:nvSpPr>
        <p:spPr>
          <a:xfrm>
            <a:off x="4165600" y="6356352"/>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9" name="Google Shape;69;gaf15029fc2_0_79"/>
          <p:cNvSpPr txBox="1">
            <a:spLocks noGrp="1"/>
          </p:cNvSpPr>
          <p:nvPr>
            <p:ph type="sldNum" idx="12"/>
          </p:nvPr>
        </p:nvSpPr>
        <p:spPr>
          <a:xfrm>
            <a:off x="8737600" y="6356352"/>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70" name="Google Shape;70;gaf15029fc2_0_79"/>
          <p:cNvSpPr txBox="1">
            <a:spLocks noGrp="1"/>
          </p:cNvSpPr>
          <p:nvPr>
            <p:ph type="title"/>
          </p:nvPr>
        </p:nvSpPr>
        <p:spPr>
          <a:xfrm>
            <a:off x="0" y="2275826"/>
            <a:ext cx="12192000" cy="564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
        <p:cNvGrpSpPr/>
        <p:nvPr/>
      </p:nvGrpSpPr>
      <p:grpSpPr>
        <a:xfrm>
          <a:off x="0" y="0"/>
          <a:ext cx="0" cy="0"/>
          <a:chOff x="0" y="0"/>
          <a:chExt cx="0" cy="0"/>
        </a:xfrm>
      </p:grpSpPr>
      <p:sp>
        <p:nvSpPr>
          <p:cNvPr id="20" name="Google Shape;20;p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3" name="Google Shape;23;p9"/>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body" idx="1"/>
          </p:nvPr>
        </p:nvSpPr>
        <p:spPr>
          <a:xfrm>
            <a:off x="762000" y="1752601"/>
            <a:ext cx="10972800" cy="452596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 name="Google Shape;25;p9"/>
          <p:cNvSpPr txBox="1"/>
          <p:nvPr/>
        </p:nvSpPr>
        <p:spPr>
          <a:xfrm>
            <a:off x="8890000" y="6508752"/>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1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10"/>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0"/>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9" name="Google Shape;39;p8"/>
          <p:cNvSpPr txBox="1">
            <a:spLocks noGrp="1"/>
          </p:cNvSpPr>
          <p:nvPr>
            <p:ph type="title"/>
          </p:nvPr>
        </p:nvSpPr>
        <p:spPr>
          <a:xfrm>
            <a:off x="0" y="2275826"/>
            <a:ext cx="12192000" cy="56491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gaf15029fc2_0_59"/>
          <p:cNvSpPr txBox="1">
            <a:spLocks noGrp="1"/>
          </p:cNvSpPr>
          <p:nvPr>
            <p:ph type="dt" idx="10"/>
          </p:nvPr>
        </p:nvSpPr>
        <p:spPr>
          <a:xfrm>
            <a:off x="609600" y="6356352"/>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 name="Google Shape;48;gaf15029fc2_0_59"/>
          <p:cNvSpPr txBox="1">
            <a:spLocks noGrp="1"/>
          </p:cNvSpPr>
          <p:nvPr>
            <p:ph type="ftr" idx="11"/>
          </p:nvPr>
        </p:nvSpPr>
        <p:spPr>
          <a:xfrm>
            <a:off x="4165600" y="6356352"/>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 name="Google Shape;49;gaf15029fc2_0_59"/>
          <p:cNvSpPr txBox="1">
            <a:spLocks noGrp="1"/>
          </p:cNvSpPr>
          <p:nvPr>
            <p:ph type="sldNum" idx="12"/>
          </p:nvPr>
        </p:nvSpPr>
        <p:spPr>
          <a:xfrm>
            <a:off x="8737600" y="6356352"/>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0"/>
        <p:cNvGrpSpPr/>
        <p:nvPr/>
      </p:nvGrpSpPr>
      <p:grpSpPr>
        <a:xfrm>
          <a:off x="0" y="0"/>
          <a:ext cx="0" cy="0"/>
          <a:chOff x="0" y="0"/>
          <a:chExt cx="0" cy="0"/>
        </a:xfrm>
      </p:grpSpPr>
      <p:sp>
        <p:nvSpPr>
          <p:cNvPr id="51" name="Google Shape;51;gaf15029fc2_0_63"/>
          <p:cNvSpPr txBox="1">
            <a:spLocks noGrp="1"/>
          </p:cNvSpPr>
          <p:nvPr>
            <p:ph type="dt" idx="10"/>
          </p:nvPr>
        </p:nvSpPr>
        <p:spPr>
          <a:xfrm>
            <a:off x="609600" y="6356352"/>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gaf15029fc2_0_63"/>
          <p:cNvSpPr txBox="1">
            <a:spLocks noGrp="1"/>
          </p:cNvSpPr>
          <p:nvPr>
            <p:ph type="ftr" idx="11"/>
          </p:nvPr>
        </p:nvSpPr>
        <p:spPr>
          <a:xfrm>
            <a:off x="4165600" y="6356352"/>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gaf15029fc2_0_63"/>
          <p:cNvSpPr txBox="1">
            <a:spLocks noGrp="1"/>
          </p:cNvSpPr>
          <p:nvPr>
            <p:ph type="sldNum" idx="12"/>
          </p:nvPr>
        </p:nvSpPr>
        <p:spPr>
          <a:xfrm>
            <a:off x="8737600" y="6356352"/>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4" name="Google Shape;54;gaf15029fc2_0_63"/>
          <p:cNvSpPr txBox="1">
            <a:spLocks noGrp="1"/>
          </p:cNvSpPr>
          <p:nvPr>
            <p:ph type="title"/>
          </p:nvPr>
        </p:nvSpPr>
        <p:spPr>
          <a:xfrm>
            <a:off x="762000" y="427039"/>
            <a:ext cx="10972800" cy="11430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 name="Google Shape;55;gaf15029fc2_0_63"/>
          <p:cNvSpPr txBox="1">
            <a:spLocks noGrp="1"/>
          </p:cNvSpPr>
          <p:nvPr>
            <p:ph type="body" idx="1"/>
          </p:nvPr>
        </p:nvSpPr>
        <p:spPr>
          <a:xfrm>
            <a:off x="762000" y="1752601"/>
            <a:ext cx="10972800" cy="4526100"/>
          </a:xfrm>
          <a:prstGeom prst="rect">
            <a:avLst/>
          </a:prstGeom>
          <a:noFill/>
          <a:ln>
            <a:noFill/>
          </a:ln>
        </p:spPr>
        <p:txBody>
          <a:bodyPr spcFirstLastPara="1" wrap="square" lIns="91425" tIns="45700" rIns="91425" bIns="45700" anchor="t" anchorCtr="0">
            <a:noAutofit/>
          </a:bodyPr>
          <a:lstStyle>
            <a:lvl1pPr marL="457200" lvl="0" indent="-431800" algn="l" rtl="0">
              <a:lnSpc>
                <a:spcPct val="100000"/>
              </a:lnSpc>
              <a:spcBef>
                <a:spcPts val="640"/>
              </a:spcBef>
              <a:spcAft>
                <a:spcPts val="0"/>
              </a:spcAft>
              <a:buClr>
                <a:schemeClr val="dk1"/>
              </a:buClr>
              <a:buSzPts val="32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56" name="Google Shape;56;gaf15029fc2_0_63"/>
          <p:cNvSpPr txBox="1"/>
          <p:nvPr/>
        </p:nvSpPr>
        <p:spPr>
          <a:xfrm>
            <a:off x="8890000" y="6508752"/>
            <a:ext cx="2844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gaf15029fc2_0_70"/>
          <p:cNvSpPr txBox="1">
            <a:spLocks noGrp="1"/>
          </p:cNvSpPr>
          <p:nvPr>
            <p:ph type="dt" idx="10"/>
          </p:nvPr>
        </p:nvSpPr>
        <p:spPr>
          <a:xfrm>
            <a:off x="609600" y="6356352"/>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 name="Google Shape;59;gaf15029fc2_0_70"/>
          <p:cNvSpPr txBox="1">
            <a:spLocks noGrp="1"/>
          </p:cNvSpPr>
          <p:nvPr>
            <p:ph type="ftr" idx="11"/>
          </p:nvPr>
        </p:nvSpPr>
        <p:spPr>
          <a:xfrm>
            <a:off x="4165600" y="6356352"/>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gaf15029fc2_0_70"/>
          <p:cNvSpPr txBox="1">
            <a:spLocks noGrp="1"/>
          </p:cNvSpPr>
          <p:nvPr>
            <p:ph type="sldNum" idx="12"/>
          </p:nvPr>
        </p:nvSpPr>
        <p:spPr>
          <a:xfrm>
            <a:off x="8737600" y="6356352"/>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Custom Layout">
  <p:cSld name="3_Custom Layout">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gaf15029fc2_0_74"/>
          <p:cNvSpPr txBox="1">
            <a:spLocks noGrp="1"/>
          </p:cNvSpPr>
          <p:nvPr>
            <p:ph type="title"/>
          </p:nvPr>
        </p:nvSpPr>
        <p:spPr>
          <a:xfrm>
            <a:off x="0" y="2275826"/>
            <a:ext cx="12192000" cy="564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Clr>
                <a:srgbClr val="595959"/>
              </a:buClr>
              <a:buSzPts val="3600"/>
              <a:buFont typeface="Calibri"/>
              <a:buNone/>
              <a:defRPr sz="3600" b="0">
                <a:solidFill>
                  <a:srgbClr val="595959"/>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gaf15029fc2_0_74"/>
          <p:cNvSpPr txBox="1">
            <a:spLocks noGrp="1"/>
          </p:cNvSpPr>
          <p:nvPr>
            <p:ph type="dt" idx="10"/>
          </p:nvPr>
        </p:nvSpPr>
        <p:spPr>
          <a:xfrm>
            <a:off x="609600" y="6356352"/>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4" name="Google Shape;64;gaf15029fc2_0_74"/>
          <p:cNvSpPr txBox="1">
            <a:spLocks noGrp="1"/>
          </p:cNvSpPr>
          <p:nvPr>
            <p:ph type="ftr" idx="11"/>
          </p:nvPr>
        </p:nvSpPr>
        <p:spPr>
          <a:xfrm>
            <a:off x="4165600" y="6356352"/>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 name="Google Shape;65;gaf15029fc2_0_74"/>
          <p:cNvSpPr txBox="1">
            <a:spLocks noGrp="1"/>
          </p:cNvSpPr>
          <p:nvPr>
            <p:ph type="sldNum" idx="12"/>
          </p:nvPr>
        </p:nvSpPr>
        <p:spPr>
          <a:xfrm>
            <a:off x="8737600" y="6356352"/>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40"/>
        <p:cNvGrpSpPr/>
        <p:nvPr/>
      </p:nvGrpSpPr>
      <p:grpSpPr>
        <a:xfrm>
          <a:off x="0" y="0"/>
          <a:ext cx="0" cy="0"/>
          <a:chOff x="0" y="0"/>
          <a:chExt cx="0" cy="0"/>
        </a:xfrm>
      </p:grpSpPr>
      <p:sp>
        <p:nvSpPr>
          <p:cNvPr id="41" name="Google Shape;41;gaf15029fc2_0_53"/>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Google Shape;42;gaf15029fc2_0_53"/>
          <p:cNvSpPr txBox="1">
            <a:spLocks noGrp="1"/>
          </p:cNvSpPr>
          <p:nvPr>
            <p:ph type="body" idx="1"/>
          </p:nvPr>
        </p:nvSpPr>
        <p:spPr>
          <a:xfrm>
            <a:off x="609600" y="1600201"/>
            <a:ext cx="109728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gaf15029fc2_0_53"/>
          <p:cNvSpPr txBox="1">
            <a:spLocks noGrp="1"/>
          </p:cNvSpPr>
          <p:nvPr>
            <p:ph type="dt" idx="10"/>
          </p:nvPr>
        </p:nvSpPr>
        <p:spPr>
          <a:xfrm>
            <a:off x="609600" y="6356352"/>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44" name="Google Shape;44;gaf15029fc2_0_53"/>
          <p:cNvSpPr txBox="1">
            <a:spLocks noGrp="1"/>
          </p:cNvSpPr>
          <p:nvPr>
            <p:ph type="ftr" idx="11"/>
          </p:nvPr>
        </p:nvSpPr>
        <p:spPr>
          <a:xfrm>
            <a:off x="4165600" y="6356352"/>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45" name="Google Shape;45;gaf15029fc2_0_53"/>
          <p:cNvSpPr txBox="1">
            <a:spLocks noGrp="1"/>
          </p:cNvSpPr>
          <p:nvPr>
            <p:ph type="sldNum" idx="12"/>
          </p:nvPr>
        </p:nvSpPr>
        <p:spPr>
          <a:xfrm>
            <a:off x="8737600" y="6356352"/>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af15029fc2_0_172"/>
          <p:cNvSpPr/>
          <p:nvPr/>
        </p:nvSpPr>
        <p:spPr>
          <a:xfrm>
            <a:off x="1191425" y="1039800"/>
            <a:ext cx="10591800" cy="47784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14400" lvl="0" indent="0" algn="l" rtl="0">
              <a:spcBef>
                <a:spcPts val="0"/>
              </a:spcBef>
              <a:spcAft>
                <a:spcPts val="0"/>
              </a:spcAft>
              <a:buNone/>
            </a:pPr>
            <a:endParaRPr/>
          </a:p>
        </p:txBody>
      </p:sp>
      <p:sp>
        <p:nvSpPr>
          <p:cNvPr id="151" name="Google Shape;151;gaf15029fc2_0_172"/>
          <p:cNvSpPr txBox="1">
            <a:spLocks noGrp="1"/>
          </p:cNvSpPr>
          <p:nvPr>
            <p:ph type="title"/>
          </p:nvPr>
        </p:nvSpPr>
        <p:spPr>
          <a:xfrm>
            <a:off x="810425" y="75689"/>
            <a:ext cx="10972800" cy="11430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3900" b="1">
                <a:latin typeface="Times New Roman"/>
                <a:ea typeface="Times New Roman"/>
                <a:cs typeface="Times New Roman"/>
                <a:sym typeface="Times New Roman"/>
              </a:rPr>
              <a:t>Output/ Result	</a:t>
            </a:r>
            <a:endParaRPr sz="3900" b="1">
              <a:latin typeface="Times New Roman"/>
              <a:ea typeface="Times New Roman"/>
              <a:cs typeface="Times New Roman"/>
              <a:sym typeface="Times New Roman"/>
            </a:endParaRPr>
          </a:p>
        </p:txBody>
      </p:sp>
      <p:sp>
        <p:nvSpPr>
          <p:cNvPr id="152" name="Google Shape;152;gaf15029fc2_0_172"/>
          <p:cNvSpPr txBox="1">
            <a:spLocks noGrp="1"/>
          </p:cNvSpPr>
          <p:nvPr>
            <p:ph type="title"/>
          </p:nvPr>
        </p:nvSpPr>
        <p:spPr>
          <a:xfrm>
            <a:off x="1000925" y="801299"/>
            <a:ext cx="10972800" cy="10428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1800" b="1">
                <a:latin typeface="Times New Roman"/>
                <a:ea typeface="Times New Roman"/>
                <a:cs typeface="Times New Roman"/>
                <a:sym typeface="Times New Roman"/>
              </a:rPr>
              <a:t>Floyd-Warshall Algorithm (written form)</a:t>
            </a:r>
            <a:endParaRPr sz="1800" b="1">
              <a:latin typeface="Times New Roman"/>
              <a:ea typeface="Times New Roman"/>
              <a:cs typeface="Times New Roman"/>
              <a:sym typeface="Times New Roman"/>
            </a:endParaRPr>
          </a:p>
        </p:txBody>
      </p:sp>
      <p:pic>
        <p:nvPicPr>
          <p:cNvPr id="153" name="Google Shape;153;gaf15029fc2_0_172"/>
          <p:cNvPicPr preferRelativeResize="0"/>
          <p:nvPr/>
        </p:nvPicPr>
        <p:blipFill rotWithShape="1">
          <a:blip r:embed="rId3">
            <a:alphaModFix/>
          </a:blip>
          <a:srcRect l="-16060" r="41705" b="42249"/>
          <a:stretch/>
        </p:blipFill>
        <p:spPr>
          <a:xfrm>
            <a:off x="1093075" y="1552750"/>
            <a:ext cx="4598500" cy="4026400"/>
          </a:xfrm>
          <a:prstGeom prst="rect">
            <a:avLst/>
          </a:prstGeom>
          <a:noFill/>
          <a:ln>
            <a:noFill/>
          </a:ln>
        </p:spPr>
      </p:pic>
      <p:pic>
        <p:nvPicPr>
          <p:cNvPr id="154" name="Google Shape;154;gaf15029fc2_0_172"/>
          <p:cNvPicPr preferRelativeResize="0"/>
          <p:nvPr/>
        </p:nvPicPr>
        <p:blipFill rotWithShape="1">
          <a:blip r:embed="rId3">
            <a:alphaModFix/>
          </a:blip>
          <a:srcRect t="58754" r="30502"/>
          <a:stretch/>
        </p:blipFill>
        <p:spPr>
          <a:xfrm>
            <a:off x="6221250" y="1552750"/>
            <a:ext cx="3925225" cy="2498350"/>
          </a:xfrm>
          <a:prstGeom prst="rect">
            <a:avLst/>
          </a:prstGeom>
          <a:noFill/>
          <a:ln>
            <a:noFill/>
          </a:ln>
        </p:spPr>
      </p:pic>
      <p:pic>
        <p:nvPicPr>
          <p:cNvPr id="155" name="Google Shape;155;gaf15029fc2_0_172"/>
          <p:cNvPicPr preferRelativeResize="0"/>
          <p:nvPr/>
        </p:nvPicPr>
        <p:blipFill rotWithShape="1">
          <a:blip r:embed="rId4">
            <a:alphaModFix/>
          </a:blip>
          <a:srcRect r="-54416"/>
          <a:stretch/>
        </p:blipFill>
        <p:spPr>
          <a:xfrm>
            <a:off x="6221250" y="4051100"/>
            <a:ext cx="6047251" cy="151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a5b9fd1cb7_1_5"/>
          <p:cNvSpPr/>
          <p:nvPr/>
        </p:nvSpPr>
        <p:spPr>
          <a:xfrm>
            <a:off x="1191425" y="544925"/>
            <a:ext cx="10591800" cy="53382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14400" lvl="0" indent="0" algn="l" rtl="0">
              <a:spcBef>
                <a:spcPts val="0"/>
              </a:spcBef>
              <a:spcAft>
                <a:spcPts val="0"/>
              </a:spcAft>
              <a:buNone/>
            </a:pPr>
            <a:endParaRPr/>
          </a:p>
        </p:txBody>
      </p:sp>
      <p:sp>
        <p:nvSpPr>
          <p:cNvPr id="162" name="Google Shape;162;ga5b9fd1cb7_1_5"/>
          <p:cNvSpPr txBox="1">
            <a:spLocks noGrp="1"/>
          </p:cNvSpPr>
          <p:nvPr>
            <p:ph type="title"/>
          </p:nvPr>
        </p:nvSpPr>
        <p:spPr>
          <a:xfrm>
            <a:off x="6608325" y="3831650"/>
            <a:ext cx="4925700" cy="10428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1800" b="1">
                <a:latin typeface="Times New Roman"/>
                <a:ea typeface="Times New Roman"/>
                <a:cs typeface="Times New Roman"/>
                <a:sym typeface="Times New Roman"/>
              </a:rPr>
              <a:t>Bellman Ford Algorithm (written form)</a:t>
            </a:r>
            <a:endParaRPr sz="1800" b="1">
              <a:latin typeface="Times New Roman"/>
              <a:ea typeface="Times New Roman"/>
              <a:cs typeface="Times New Roman"/>
              <a:sym typeface="Times New Roman"/>
            </a:endParaRPr>
          </a:p>
        </p:txBody>
      </p:sp>
      <p:sp>
        <p:nvSpPr>
          <p:cNvPr id="163" name="Google Shape;163;ga5b9fd1cb7_1_5"/>
          <p:cNvSpPr txBox="1">
            <a:spLocks noGrp="1"/>
          </p:cNvSpPr>
          <p:nvPr>
            <p:ph type="title"/>
          </p:nvPr>
        </p:nvSpPr>
        <p:spPr>
          <a:xfrm>
            <a:off x="1191425" y="1409825"/>
            <a:ext cx="5019600" cy="10428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1800" b="1">
                <a:latin typeface="Times New Roman"/>
                <a:ea typeface="Times New Roman"/>
                <a:cs typeface="Times New Roman"/>
                <a:sym typeface="Times New Roman"/>
              </a:rPr>
              <a:t>Dijkastra’s Algorithm (written form)</a:t>
            </a:r>
            <a:endParaRPr sz="1800" b="1">
              <a:latin typeface="Times New Roman"/>
              <a:ea typeface="Times New Roman"/>
              <a:cs typeface="Times New Roman"/>
              <a:sym typeface="Times New Roman"/>
            </a:endParaRPr>
          </a:p>
        </p:txBody>
      </p:sp>
      <p:pic>
        <p:nvPicPr>
          <p:cNvPr id="164" name="Google Shape;164;ga5b9fd1cb7_1_5"/>
          <p:cNvPicPr preferRelativeResize="0"/>
          <p:nvPr/>
        </p:nvPicPr>
        <p:blipFill>
          <a:blip r:embed="rId3">
            <a:alphaModFix/>
          </a:blip>
          <a:stretch>
            <a:fillRect/>
          </a:stretch>
        </p:blipFill>
        <p:spPr>
          <a:xfrm>
            <a:off x="6153150" y="912050"/>
            <a:ext cx="5248275" cy="2038350"/>
          </a:xfrm>
          <a:prstGeom prst="rect">
            <a:avLst/>
          </a:prstGeom>
          <a:noFill/>
          <a:ln>
            <a:noFill/>
          </a:ln>
        </p:spPr>
      </p:pic>
      <p:pic>
        <p:nvPicPr>
          <p:cNvPr id="165" name="Google Shape;165;ga5b9fd1cb7_1_5"/>
          <p:cNvPicPr preferRelativeResize="0"/>
          <p:nvPr/>
        </p:nvPicPr>
        <p:blipFill rotWithShape="1">
          <a:blip r:embed="rId4">
            <a:alphaModFix/>
          </a:blip>
          <a:srcRect r="6994"/>
          <a:stretch/>
        </p:blipFill>
        <p:spPr>
          <a:xfrm>
            <a:off x="1607550" y="3462450"/>
            <a:ext cx="5154051" cy="186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a5b9fd1cb7_1_21"/>
          <p:cNvSpPr txBox="1">
            <a:spLocks noGrp="1"/>
          </p:cNvSpPr>
          <p:nvPr>
            <p:ph type="title"/>
          </p:nvPr>
        </p:nvSpPr>
        <p:spPr>
          <a:xfrm>
            <a:off x="2315625" y="309525"/>
            <a:ext cx="7608900" cy="10428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2000" b="1">
                <a:latin typeface="Times New Roman"/>
                <a:ea typeface="Times New Roman"/>
                <a:cs typeface="Times New Roman"/>
                <a:sym typeface="Times New Roman"/>
              </a:rPr>
              <a:t>Dijkstra’s Algorithm (Graphical Representation)</a:t>
            </a:r>
            <a:endParaRPr sz="2000" b="1">
              <a:latin typeface="Times New Roman"/>
              <a:ea typeface="Times New Roman"/>
              <a:cs typeface="Times New Roman"/>
              <a:sym typeface="Times New Roman"/>
            </a:endParaRPr>
          </a:p>
        </p:txBody>
      </p:sp>
      <p:sp>
        <p:nvSpPr>
          <p:cNvPr id="172" name="Google Shape;172;ga5b9fd1cb7_1_21"/>
          <p:cNvSpPr txBox="1">
            <a:spLocks noGrp="1"/>
          </p:cNvSpPr>
          <p:nvPr>
            <p:ph type="body" idx="1"/>
          </p:nvPr>
        </p:nvSpPr>
        <p:spPr>
          <a:xfrm>
            <a:off x="2008950" y="6111100"/>
            <a:ext cx="8176200" cy="630900"/>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US" sz="1900" b="1" i="1">
                <a:latin typeface="Times New Roman"/>
                <a:ea typeface="Times New Roman"/>
                <a:cs typeface="Times New Roman"/>
                <a:sym typeface="Times New Roman"/>
              </a:rPr>
              <a:t>NOTE:</a:t>
            </a:r>
            <a:r>
              <a:rPr lang="en-US" sz="1900" i="1">
                <a:latin typeface="Times New Roman"/>
                <a:ea typeface="Times New Roman"/>
                <a:cs typeface="Times New Roman"/>
                <a:sym typeface="Times New Roman"/>
              </a:rPr>
              <a:t> Every nodes comes step by step.</a:t>
            </a:r>
            <a:endParaRPr sz="1900" i="1">
              <a:latin typeface="Times New Roman"/>
              <a:ea typeface="Times New Roman"/>
              <a:cs typeface="Times New Roman"/>
              <a:sym typeface="Times New Roman"/>
            </a:endParaRPr>
          </a:p>
        </p:txBody>
      </p:sp>
      <p:pic>
        <p:nvPicPr>
          <p:cNvPr id="173" name="Google Shape;173;ga5b9fd1cb7_1_21"/>
          <p:cNvPicPr preferRelativeResize="0"/>
          <p:nvPr/>
        </p:nvPicPr>
        <p:blipFill rotWithShape="1">
          <a:blip r:embed="rId3">
            <a:alphaModFix/>
          </a:blip>
          <a:srcRect t="2953" b="45141"/>
          <a:stretch/>
        </p:blipFill>
        <p:spPr>
          <a:xfrm>
            <a:off x="449575" y="1661500"/>
            <a:ext cx="11341000" cy="3692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a5b9fd1cb7_1_34"/>
          <p:cNvSpPr txBox="1">
            <a:spLocks noGrp="1"/>
          </p:cNvSpPr>
          <p:nvPr>
            <p:ph type="title"/>
          </p:nvPr>
        </p:nvSpPr>
        <p:spPr>
          <a:xfrm>
            <a:off x="2462125" y="309525"/>
            <a:ext cx="7645200" cy="10428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2000" b="1">
                <a:latin typeface="Times New Roman"/>
                <a:ea typeface="Times New Roman"/>
                <a:cs typeface="Times New Roman"/>
                <a:sym typeface="Times New Roman"/>
              </a:rPr>
              <a:t>Bellman Ford Algorithm (Graphical Representation)</a:t>
            </a:r>
            <a:endParaRPr sz="2000" b="1">
              <a:latin typeface="Times New Roman"/>
              <a:ea typeface="Times New Roman"/>
              <a:cs typeface="Times New Roman"/>
              <a:sym typeface="Times New Roman"/>
            </a:endParaRPr>
          </a:p>
        </p:txBody>
      </p:sp>
      <p:sp>
        <p:nvSpPr>
          <p:cNvPr id="180" name="Google Shape;180;ga5b9fd1cb7_1_34"/>
          <p:cNvSpPr txBox="1">
            <a:spLocks noGrp="1"/>
          </p:cNvSpPr>
          <p:nvPr>
            <p:ph type="body" idx="1"/>
          </p:nvPr>
        </p:nvSpPr>
        <p:spPr>
          <a:xfrm>
            <a:off x="2008950" y="6111100"/>
            <a:ext cx="8176200" cy="630900"/>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US" sz="1900" b="1" i="1">
                <a:latin typeface="Times New Roman"/>
                <a:ea typeface="Times New Roman"/>
                <a:cs typeface="Times New Roman"/>
                <a:sym typeface="Times New Roman"/>
              </a:rPr>
              <a:t>NOTE:</a:t>
            </a:r>
            <a:r>
              <a:rPr lang="en-US" sz="1900" i="1">
                <a:latin typeface="Times New Roman"/>
                <a:ea typeface="Times New Roman"/>
                <a:cs typeface="Times New Roman"/>
                <a:sym typeface="Times New Roman"/>
              </a:rPr>
              <a:t> Every nodes comes step by step.</a:t>
            </a:r>
            <a:endParaRPr sz="1900" i="1">
              <a:latin typeface="Times New Roman"/>
              <a:ea typeface="Times New Roman"/>
              <a:cs typeface="Times New Roman"/>
              <a:sym typeface="Times New Roman"/>
            </a:endParaRPr>
          </a:p>
        </p:txBody>
      </p:sp>
      <p:pic>
        <p:nvPicPr>
          <p:cNvPr id="181" name="Google Shape;181;ga5b9fd1cb7_1_34"/>
          <p:cNvPicPr preferRelativeResize="0"/>
          <p:nvPr/>
        </p:nvPicPr>
        <p:blipFill rotWithShape="1">
          <a:blip r:embed="rId3">
            <a:alphaModFix/>
          </a:blip>
          <a:srcRect t="2410" b="43897"/>
          <a:stretch/>
        </p:blipFill>
        <p:spPr>
          <a:xfrm>
            <a:off x="315000" y="1633400"/>
            <a:ext cx="11561975" cy="3709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a5b9fd1cb7_1_41"/>
          <p:cNvSpPr txBox="1">
            <a:spLocks noGrp="1"/>
          </p:cNvSpPr>
          <p:nvPr>
            <p:ph type="title"/>
          </p:nvPr>
        </p:nvSpPr>
        <p:spPr>
          <a:xfrm>
            <a:off x="2269850" y="309525"/>
            <a:ext cx="7810200" cy="10428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2000" b="1">
                <a:latin typeface="Times New Roman"/>
                <a:ea typeface="Times New Roman"/>
                <a:cs typeface="Times New Roman"/>
                <a:sym typeface="Times New Roman"/>
              </a:rPr>
              <a:t>Floyd-Warshall Algorithm (Graphical Representation)</a:t>
            </a:r>
            <a:endParaRPr sz="2000" b="1">
              <a:latin typeface="Times New Roman"/>
              <a:ea typeface="Times New Roman"/>
              <a:cs typeface="Times New Roman"/>
              <a:sym typeface="Times New Roman"/>
            </a:endParaRPr>
          </a:p>
        </p:txBody>
      </p:sp>
      <p:sp>
        <p:nvSpPr>
          <p:cNvPr id="188" name="Google Shape;188;ga5b9fd1cb7_1_41"/>
          <p:cNvSpPr txBox="1">
            <a:spLocks noGrp="1"/>
          </p:cNvSpPr>
          <p:nvPr>
            <p:ph type="body" idx="1"/>
          </p:nvPr>
        </p:nvSpPr>
        <p:spPr>
          <a:xfrm>
            <a:off x="2008950" y="6111100"/>
            <a:ext cx="8176200" cy="630900"/>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US" sz="1900" b="1" i="1">
                <a:latin typeface="Times New Roman"/>
                <a:ea typeface="Times New Roman"/>
                <a:cs typeface="Times New Roman"/>
                <a:sym typeface="Times New Roman"/>
              </a:rPr>
              <a:t>NOTE:</a:t>
            </a:r>
            <a:r>
              <a:rPr lang="en-US" sz="1900" i="1">
                <a:latin typeface="Times New Roman"/>
                <a:ea typeface="Times New Roman"/>
                <a:cs typeface="Times New Roman"/>
                <a:sym typeface="Times New Roman"/>
              </a:rPr>
              <a:t> Every nodes comes step by step.</a:t>
            </a:r>
            <a:endParaRPr sz="1900" i="1">
              <a:latin typeface="Times New Roman"/>
              <a:ea typeface="Times New Roman"/>
              <a:cs typeface="Times New Roman"/>
              <a:sym typeface="Times New Roman"/>
            </a:endParaRPr>
          </a:p>
        </p:txBody>
      </p:sp>
      <p:pic>
        <p:nvPicPr>
          <p:cNvPr id="189" name="Google Shape;189;ga5b9fd1cb7_1_41"/>
          <p:cNvPicPr preferRelativeResize="0"/>
          <p:nvPr/>
        </p:nvPicPr>
        <p:blipFill rotWithShape="1">
          <a:blip r:embed="rId3">
            <a:alphaModFix/>
          </a:blip>
          <a:srcRect t="2130" b="47254"/>
          <a:stretch/>
        </p:blipFill>
        <p:spPr>
          <a:xfrm>
            <a:off x="433475" y="1835563"/>
            <a:ext cx="11181076" cy="3186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a5a8ab46fb_0_26"/>
          <p:cNvSpPr txBox="1">
            <a:spLocks noGrp="1"/>
          </p:cNvSpPr>
          <p:nvPr>
            <p:ph type="title"/>
          </p:nvPr>
        </p:nvSpPr>
        <p:spPr>
          <a:xfrm>
            <a:off x="2269850" y="309525"/>
            <a:ext cx="7810200" cy="10428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2000" b="1">
                <a:latin typeface="Times New Roman"/>
                <a:ea typeface="Times New Roman"/>
                <a:cs typeface="Times New Roman"/>
                <a:sym typeface="Times New Roman"/>
              </a:rPr>
              <a:t>Floyd-Warshall Algorithm (Graphical Representation)</a:t>
            </a:r>
            <a:endParaRPr sz="2000" b="1">
              <a:latin typeface="Times New Roman"/>
              <a:ea typeface="Times New Roman"/>
              <a:cs typeface="Times New Roman"/>
              <a:sym typeface="Times New Roman"/>
            </a:endParaRPr>
          </a:p>
        </p:txBody>
      </p:sp>
      <p:sp>
        <p:nvSpPr>
          <p:cNvPr id="196" name="Google Shape;196;ga5a8ab46fb_0_26"/>
          <p:cNvSpPr txBox="1">
            <a:spLocks noGrp="1"/>
          </p:cNvSpPr>
          <p:nvPr>
            <p:ph type="body" idx="1"/>
          </p:nvPr>
        </p:nvSpPr>
        <p:spPr>
          <a:xfrm>
            <a:off x="2008950" y="6111100"/>
            <a:ext cx="8176200" cy="630900"/>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US" sz="1900" b="1" i="1">
                <a:latin typeface="Times New Roman"/>
                <a:ea typeface="Times New Roman"/>
                <a:cs typeface="Times New Roman"/>
                <a:sym typeface="Times New Roman"/>
              </a:rPr>
              <a:t>NOTE:</a:t>
            </a:r>
            <a:r>
              <a:rPr lang="en-US" sz="1900" i="1">
                <a:latin typeface="Times New Roman"/>
                <a:ea typeface="Times New Roman"/>
                <a:cs typeface="Times New Roman"/>
                <a:sym typeface="Times New Roman"/>
              </a:rPr>
              <a:t> Every nodes comes step by step.</a:t>
            </a:r>
            <a:endParaRPr sz="1900" i="1">
              <a:latin typeface="Times New Roman"/>
              <a:ea typeface="Times New Roman"/>
              <a:cs typeface="Times New Roman"/>
              <a:sym typeface="Times New Roman"/>
            </a:endParaRPr>
          </a:p>
        </p:txBody>
      </p:sp>
      <p:pic>
        <p:nvPicPr>
          <p:cNvPr id="197" name="Google Shape;197;ga5a8ab46fb_0_26"/>
          <p:cNvPicPr preferRelativeResize="0"/>
          <p:nvPr/>
        </p:nvPicPr>
        <p:blipFill rotWithShape="1">
          <a:blip r:embed="rId3">
            <a:alphaModFix/>
          </a:blip>
          <a:srcRect t="2291" b="41547"/>
          <a:stretch/>
        </p:blipFill>
        <p:spPr>
          <a:xfrm>
            <a:off x="554088" y="1679863"/>
            <a:ext cx="11083825" cy="3498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a5a8ab46fb_0_37"/>
          <p:cNvSpPr txBox="1">
            <a:spLocks noGrp="1"/>
          </p:cNvSpPr>
          <p:nvPr>
            <p:ph type="title"/>
          </p:nvPr>
        </p:nvSpPr>
        <p:spPr>
          <a:xfrm>
            <a:off x="2269850" y="309525"/>
            <a:ext cx="7810200" cy="10428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2000" b="1">
                <a:latin typeface="Times New Roman"/>
                <a:ea typeface="Times New Roman"/>
                <a:cs typeface="Times New Roman"/>
                <a:sym typeface="Times New Roman"/>
              </a:rPr>
              <a:t>Floyd-Warshall Algorithm (Graphical Representation)</a:t>
            </a:r>
            <a:endParaRPr sz="2000" b="1">
              <a:latin typeface="Times New Roman"/>
              <a:ea typeface="Times New Roman"/>
              <a:cs typeface="Times New Roman"/>
              <a:sym typeface="Times New Roman"/>
            </a:endParaRPr>
          </a:p>
        </p:txBody>
      </p:sp>
      <p:sp>
        <p:nvSpPr>
          <p:cNvPr id="204" name="Google Shape;204;ga5a8ab46fb_0_37"/>
          <p:cNvSpPr txBox="1">
            <a:spLocks noGrp="1"/>
          </p:cNvSpPr>
          <p:nvPr>
            <p:ph type="body" idx="1"/>
          </p:nvPr>
        </p:nvSpPr>
        <p:spPr>
          <a:xfrm>
            <a:off x="2008950" y="6111100"/>
            <a:ext cx="8176200" cy="630900"/>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US" sz="1900" b="1" i="1">
                <a:latin typeface="Times New Roman"/>
                <a:ea typeface="Times New Roman"/>
                <a:cs typeface="Times New Roman"/>
                <a:sym typeface="Times New Roman"/>
              </a:rPr>
              <a:t>NOTE:</a:t>
            </a:r>
            <a:r>
              <a:rPr lang="en-US" sz="1900" i="1">
                <a:latin typeface="Times New Roman"/>
                <a:ea typeface="Times New Roman"/>
                <a:cs typeface="Times New Roman"/>
                <a:sym typeface="Times New Roman"/>
              </a:rPr>
              <a:t> Every nodes comes step by step.</a:t>
            </a:r>
            <a:endParaRPr sz="1900" i="1">
              <a:latin typeface="Times New Roman"/>
              <a:ea typeface="Times New Roman"/>
              <a:cs typeface="Times New Roman"/>
              <a:sym typeface="Times New Roman"/>
            </a:endParaRPr>
          </a:p>
        </p:txBody>
      </p:sp>
      <p:pic>
        <p:nvPicPr>
          <p:cNvPr id="205" name="Google Shape;205;ga5a8ab46fb_0_37"/>
          <p:cNvPicPr preferRelativeResize="0"/>
          <p:nvPr/>
        </p:nvPicPr>
        <p:blipFill rotWithShape="1">
          <a:blip r:embed="rId3">
            <a:alphaModFix/>
          </a:blip>
          <a:srcRect t="2212" b="39406"/>
          <a:stretch/>
        </p:blipFill>
        <p:spPr>
          <a:xfrm>
            <a:off x="594125" y="1621275"/>
            <a:ext cx="11005849" cy="3615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a5a8ab46fb_0_44"/>
          <p:cNvSpPr txBox="1">
            <a:spLocks noGrp="1"/>
          </p:cNvSpPr>
          <p:nvPr>
            <p:ph type="title"/>
          </p:nvPr>
        </p:nvSpPr>
        <p:spPr>
          <a:xfrm>
            <a:off x="2269850" y="309525"/>
            <a:ext cx="7810200" cy="10428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2000" b="1">
                <a:latin typeface="Times New Roman"/>
                <a:ea typeface="Times New Roman"/>
                <a:cs typeface="Times New Roman"/>
                <a:sym typeface="Times New Roman"/>
              </a:rPr>
              <a:t>Floyd-Warshall Algorithm (Graphical Representation)</a:t>
            </a:r>
            <a:endParaRPr sz="2000" b="1">
              <a:latin typeface="Times New Roman"/>
              <a:ea typeface="Times New Roman"/>
              <a:cs typeface="Times New Roman"/>
              <a:sym typeface="Times New Roman"/>
            </a:endParaRPr>
          </a:p>
        </p:txBody>
      </p:sp>
      <p:sp>
        <p:nvSpPr>
          <p:cNvPr id="212" name="Google Shape;212;ga5a8ab46fb_0_44"/>
          <p:cNvSpPr txBox="1">
            <a:spLocks noGrp="1"/>
          </p:cNvSpPr>
          <p:nvPr>
            <p:ph type="body" idx="1"/>
          </p:nvPr>
        </p:nvSpPr>
        <p:spPr>
          <a:xfrm>
            <a:off x="2008950" y="6111100"/>
            <a:ext cx="8176200" cy="630900"/>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US" sz="1900" b="1" i="1">
                <a:latin typeface="Times New Roman"/>
                <a:ea typeface="Times New Roman"/>
                <a:cs typeface="Times New Roman"/>
                <a:sym typeface="Times New Roman"/>
              </a:rPr>
              <a:t>NOTE:</a:t>
            </a:r>
            <a:r>
              <a:rPr lang="en-US" sz="1900" i="1">
                <a:latin typeface="Times New Roman"/>
                <a:ea typeface="Times New Roman"/>
                <a:cs typeface="Times New Roman"/>
                <a:sym typeface="Times New Roman"/>
              </a:rPr>
              <a:t> Every nodes comes step by step.</a:t>
            </a:r>
            <a:endParaRPr sz="1900" i="1">
              <a:latin typeface="Times New Roman"/>
              <a:ea typeface="Times New Roman"/>
              <a:cs typeface="Times New Roman"/>
              <a:sym typeface="Times New Roman"/>
            </a:endParaRPr>
          </a:p>
        </p:txBody>
      </p:sp>
      <p:pic>
        <p:nvPicPr>
          <p:cNvPr id="213" name="Google Shape;213;ga5a8ab46fb_0_44"/>
          <p:cNvPicPr preferRelativeResize="0"/>
          <p:nvPr/>
        </p:nvPicPr>
        <p:blipFill rotWithShape="1">
          <a:blip r:embed="rId3">
            <a:alphaModFix/>
          </a:blip>
          <a:srcRect t="2594" b="42557"/>
          <a:stretch/>
        </p:blipFill>
        <p:spPr>
          <a:xfrm>
            <a:off x="466038" y="1693925"/>
            <a:ext cx="11259924" cy="3470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a5a8ab46fb_0_51"/>
          <p:cNvSpPr txBox="1">
            <a:spLocks noGrp="1"/>
          </p:cNvSpPr>
          <p:nvPr>
            <p:ph type="title"/>
          </p:nvPr>
        </p:nvSpPr>
        <p:spPr>
          <a:xfrm>
            <a:off x="2269850" y="309525"/>
            <a:ext cx="7810200" cy="10428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2000" b="1">
                <a:latin typeface="Times New Roman"/>
                <a:ea typeface="Times New Roman"/>
                <a:cs typeface="Times New Roman"/>
                <a:sym typeface="Times New Roman"/>
              </a:rPr>
              <a:t>Floyd-Warshall Algorithm (Graphical Representation)</a:t>
            </a:r>
            <a:endParaRPr sz="2000" b="1">
              <a:latin typeface="Times New Roman"/>
              <a:ea typeface="Times New Roman"/>
              <a:cs typeface="Times New Roman"/>
              <a:sym typeface="Times New Roman"/>
            </a:endParaRPr>
          </a:p>
        </p:txBody>
      </p:sp>
      <p:sp>
        <p:nvSpPr>
          <p:cNvPr id="220" name="Google Shape;220;ga5a8ab46fb_0_51"/>
          <p:cNvSpPr txBox="1">
            <a:spLocks noGrp="1"/>
          </p:cNvSpPr>
          <p:nvPr>
            <p:ph type="body" idx="1"/>
          </p:nvPr>
        </p:nvSpPr>
        <p:spPr>
          <a:xfrm>
            <a:off x="2008950" y="6111100"/>
            <a:ext cx="8176200" cy="630900"/>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US" sz="1900" b="1" i="1">
                <a:latin typeface="Times New Roman"/>
                <a:ea typeface="Times New Roman"/>
                <a:cs typeface="Times New Roman"/>
                <a:sym typeface="Times New Roman"/>
              </a:rPr>
              <a:t>NOTE:</a:t>
            </a:r>
            <a:r>
              <a:rPr lang="en-US" sz="1900" i="1">
                <a:latin typeface="Times New Roman"/>
                <a:ea typeface="Times New Roman"/>
                <a:cs typeface="Times New Roman"/>
                <a:sym typeface="Times New Roman"/>
              </a:rPr>
              <a:t> Every nodes comes step by step.</a:t>
            </a:r>
            <a:endParaRPr sz="1900" i="1">
              <a:latin typeface="Times New Roman"/>
              <a:ea typeface="Times New Roman"/>
              <a:cs typeface="Times New Roman"/>
              <a:sym typeface="Times New Roman"/>
            </a:endParaRPr>
          </a:p>
        </p:txBody>
      </p:sp>
      <p:pic>
        <p:nvPicPr>
          <p:cNvPr id="221" name="Google Shape;221;ga5a8ab46fb_0_51"/>
          <p:cNvPicPr preferRelativeResize="0"/>
          <p:nvPr/>
        </p:nvPicPr>
        <p:blipFill rotWithShape="1">
          <a:blip r:embed="rId3">
            <a:alphaModFix/>
          </a:blip>
          <a:srcRect t="2864" b="46707"/>
          <a:stretch/>
        </p:blipFill>
        <p:spPr>
          <a:xfrm>
            <a:off x="395463" y="1813387"/>
            <a:ext cx="11401076" cy="3231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a5b9fd1cb7_1_55"/>
          <p:cNvSpPr txBox="1">
            <a:spLocks noGrp="1"/>
          </p:cNvSpPr>
          <p:nvPr>
            <p:ph type="title"/>
          </p:nvPr>
        </p:nvSpPr>
        <p:spPr>
          <a:xfrm>
            <a:off x="0" y="197100"/>
            <a:ext cx="12192000" cy="10428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2500" b="1">
                <a:latin typeface="Times New Roman"/>
                <a:ea typeface="Times New Roman"/>
                <a:cs typeface="Times New Roman"/>
                <a:sym typeface="Times New Roman"/>
              </a:rPr>
              <a:t>Time Complexity Graph</a:t>
            </a:r>
            <a:endParaRPr sz="2500" b="1">
              <a:latin typeface="Times New Roman"/>
              <a:ea typeface="Times New Roman"/>
              <a:cs typeface="Times New Roman"/>
              <a:sym typeface="Times New Roman"/>
            </a:endParaRPr>
          </a:p>
        </p:txBody>
      </p:sp>
      <p:pic>
        <p:nvPicPr>
          <p:cNvPr id="228" name="Google Shape;228;ga5b9fd1cb7_1_55"/>
          <p:cNvPicPr preferRelativeResize="0"/>
          <p:nvPr/>
        </p:nvPicPr>
        <p:blipFill rotWithShape="1">
          <a:blip r:embed="rId3">
            <a:alphaModFix/>
          </a:blip>
          <a:srcRect t="2861" b="6877"/>
          <a:stretch/>
        </p:blipFill>
        <p:spPr>
          <a:xfrm>
            <a:off x="749950" y="1083150"/>
            <a:ext cx="10692092" cy="542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996b35cb92_1_6"/>
          <p:cNvSpPr txBox="1">
            <a:spLocks noGrp="1"/>
          </p:cNvSpPr>
          <p:nvPr>
            <p:ph type="body" idx="1"/>
          </p:nvPr>
        </p:nvSpPr>
        <p:spPr>
          <a:xfrm>
            <a:off x="0" y="2172313"/>
            <a:ext cx="12192000" cy="131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640"/>
              </a:spcBef>
              <a:spcAft>
                <a:spcPts val="0"/>
              </a:spcAft>
              <a:buSzPts val="3200"/>
              <a:buNone/>
            </a:pPr>
            <a:r>
              <a:rPr lang="en-US" sz="2600" dirty="0">
                <a:latin typeface="Times New Roman"/>
                <a:ea typeface="Times New Roman"/>
                <a:cs typeface="Times New Roman"/>
                <a:sym typeface="Times New Roman"/>
              </a:rPr>
              <a:t>Under the Guidance of:</a:t>
            </a:r>
            <a:r>
              <a:rPr lang="en-US" sz="2500" dirty="0">
                <a:latin typeface="Times New Roman"/>
                <a:ea typeface="Times New Roman"/>
                <a:cs typeface="Times New Roman"/>
                <a:sym typeface="Times New Roman"/>
              </a:rPr>
              <a:t>  </a:t>
            </a:r>
            <a:endParaRPr sz="2500">
              <a:latin typeface="Times New Roman"/>
              <a:ea typeface="Times New Roman"/>
              <a:cs typeface="Times New Roman"/>
              <a:sym typeface="Times New Roman"/>
            </a:endParaRPr>
          </a:p>
          <a:p>
            <a:pPr marL="0" lvl="0" indent="0" algn="ctr" rtl="0">
              <a:lnSpc>
                <a:spcPct val="100000"/>
              </a:lnSpc>
              <a:spcBef>
                <a:spcPts val="640"/>
              </a:spcBef>
              <a:spcAft>
                <a:spcPts val="0"/>
              </a:spcAft>
              <a:buClr>
                <a:schemeClr val="dk1"/>
              </a:buClr>
              <a:buSzPts val="3200"/>
              <a:buFont typeface="Arial"/>
              <a:buNone/>
            </a:pPr>
            <a:r>
              <a:rPr lang="en-US" sz="2500" b="1" dirty="0" smtClean="0">
                <a:latin typeface="Times New Roman"/>
                <a:ea typeface="Times New Roman"/>
                <a:cs typeface="Times New Roman"/>
                <a:sym typeface="Times New Roman"/>
              </a:rPr>
              <a:t>Dr. Deepak Sharma</a:t>
            </a:r>
          </a:p>
          <a:p>
            <a:pPr marL="0" lvl="0" indent="0" algn="ctr" rtl="0">
              <a:lnSpc>
                <a:spcPct val="100000"/>
              </a:lnSpc>
              <a:spcBef>
                <a:spcPts val="640"/>
              </a:spcBef>
              <a:spcAft>
                <a:spcPts val="0"/>
              </a:spcAft>
              <a:buClr>
                <a:schemeClr val="dk1"/>
              </a:buClr>
              <a:buSzPts val="3200"/>
              <a:buFont typeface="Arial"/>
              <a:buNone/>
            </a:pPr>
            <a:r>
              <a:rPr lang="en-US" sz="2500" b="1" dirty="0" smtClean="0">
                <a:latin typeface="Times New Roman"/>
                <a:ea typeface="Times New Roman"/>
                <a:cs typeface="Times New Roman"/>
                <a:sym typeface="Times New Roman"/>
              </a:rPr>
              <a:t>(Head of Computer Science)</a:t>
            </a:r>
            <a:endParaRPr sz="2500" b="1">
              <a:latin typeface="Times New Roman"/>
              <a:ea typeface="Times New Roman"/>
              <a:cs typeface="Times New Roman"/>
              <a:sym typeface="Times New Roman"/>
            </a:endParaRPr>
          </a:p>
        </p:txBody>
      </p:sp>
      <p:sp>
        <p:nvSpPr>
          <p:cNvPr id="81" name="Google Shape;81;g996b35cb92_1_6"/>
          <p:cNvSpPr txBox="1">
            <a:spLocks noGrp="1"/>
          </p:cNvSpPr>
          <p:nvPr>
            <p:ph type="body" idx="1"/>
          </p:nvPr>
        </p:nvSpPr>
        <p:spPr>
          <a:xfrm>
            <a:off x="544200" y="4392175"/>
            <a:ext cx="2669100" cy="1644600"/>
          </a:xfrm>
          <a:prstGeom prst="rect">
            <a:avLst/>
          </a:prstGeom>
          <a:noFill/>
          <a:ln>
            <a:noFill/>
          </a:ln>
        </p:spPr>
        <p:txBody>
          <a:bodyPr spcFirstLastPara="1" wrap="square" lIns="91425" tIns="45700" rIns="91425" bIns="45700" anchor="t" anchorCtr="0">
            <a:noAutofit/>
          </a:bodyPr>
          <a:lstStyle/>
          <a:p>
            <a:pPr marL="0" lvl="0" indent="457200" algn="ctr" rtl="0">
              <a:lnSpc>
                <a:spcPct val="100000"/>
              </a:lnSpc>
              <a:spcBef>
                <a:spcPts val="640"/>
              </a:spcBef>
              <a:spcAft>
                <a:spcPts val="0"/>
              </a:spcAft>
              <a:buClr>
                <a:schemeClr val="dk1"/>
              </a:buClr>
              <a:buSzPts val="3200"/>
              <a:buFont typeface="Arial"/>
              <a:buNone/>
            </a:pPr>
            <a:r>
              <a:rPr lang="en-US" sz="2200" b="1" dirty="0" err="1">
                <a:latin typeface="Times New Roman"/>
                <a:ea typeface="Times New Roman"/>
                <a:cs typeface="Times New Roman"/>
                <a:sym typeface="Times New Roman"/>
              </a:rPr>
              <a:t>Siddhi</a:t>
            </a:r>
            <a:r>
              <a:rPr lang="en-US" sz="2200" b="1" dirty="0">
                <a:latin typeface="Times New Roman"/>
                <a:ea typeface="Times New Roman"/>
                <a:cs typeface="Times New Roman"/>
                <a:sym typeface="Times New Roman"/>
              </a:rPr>
              <a:t> Gupta</a:t>
            </a:r>
            <a:endParaRPr sz="2200" b="1">
              <a:latin typeface="Times New Roman"/>
              <a:ea typeface="Times New Roman"/>
              <a:cs typeface="Times New Roman"/>
              <a:sym typeface="Times New Roman"/>
            </a:endParaRPr>
          </a:p>
          <a:p>
            <a:pPr marL="0" lvl="0" indent="457200" algn="ctr" rtl="0">
              <a:lnSpc>
                <a:spcPct val="100000"/>
              </a:lnSpc>
              <a:spcBef>
                <a:spcPts val="640"/>
              </a:spcBef>
              <a:spcAft>
                <a:spcPts val="0"/>
              </a:spcAft>
              <a:buClr>
                <a:schemeClr val="dk1"/>
              </a:buClr>
              <a:buSzPts val="3200"/>
              <a:buFont typeface="Arial"/>
              <a:buNone/>
            </a:pPr>
            <a:r>
              <a:rPr lang="en-US" sz="2200" dirty="0">
                <a:latin typeface="Times New Roman"/>
                <a:ea typeface="Times New Roman"/>
                <a:cs typeface="Times New Roman"/>
                <a:sym typeface="Times New Roman"/>
              </a:rPr>
              <a:t>R100218061</a:t>
            </a:r>
            <a:endParaRPr sz="2200">
              <a:latin typeface="Times New Roman"/>
              <a:ea typeface="Times New Roman"/>
              <a:cs typeface="Times New Roman"/>
              <a:sym typeface="Times New Roman"/>
            </a:endParaRPr>
          </a:p>
          <a:p>
            <a:pPr marL="0" lvl="0" indent="457200" algn="ctr" rtl="0">
              <a:lnSpc>
                <a:spcPct val="100000"/>
              </a:lnSpc>
              <a:spcBef>
                <a:spcPts val="640"/>
              </a:spcBef>
              <a:spcAft>
                <a:spcPts val="0"/>
              </a:spcAft>
              <a:buClr>
                <a:schemeClr val="dk1"/>
              </a:buClr>
              <a:buSzPts val="3200"/>
              <a:buFont typeface="Arial"/>
              <a:buNone/>
            </a:pPr>
            <a:r>
              <a:rPr lang="en-US" sz="2200" dirty="0">
                <a:latin typeface="Times New Roman"/>
                <a:ea typeface="Times New Roman"/>
                <a:cs typeface="Times New Roman"/>
                <a:sym typeface="Times New Roman"/>
              </a:rPr>
              <a:t>500067967</a:t>
            </a:r>
            <a:endParaRPr sz="2200">
              <a:latin typeface="Times New Roman"/>
              <a:ea typeface="Times New Roman"/>
              <a:cs typeface="Times New Roman"/>
              <a:sym typeface="Times New Roman"/>
            </a:endParaRPr>
          </a:p>
        </p:txBody>
      </p:sp>
      <p:sp>
        <p:nvSpPr>
          <p:cNvPr id="82" name="Google Shape;82;g996b35cb92_1_6"/>
          <p:cNvSpPr txBox="1">
            <a:spLocks noGrp="1"/>
          </p:cNvSpPr>
          <p:nvPr>
            <p:ph type="body" idx="1"/>
          </p:nvPr>
        </p:nvSpPr>
        <p:spPr>
          <a:xfrm>
            <a:off x="8180575" y="4392175"/>
            <a:ext cx="3322800" cy="1644600"/>
          </a:xfrm>
          <a:prstGeom prst="rect">
            <a:avLst/>
          </a:prstGeom>
          <a:noFill/>
          <a:ln>
            <a:noFill/>
          </a:ln>
        </p:spPr>
        <p:txBody>
          <a:bodyPr spcFirstLastPara="1" wrap="square" lIns="91425" tIns="45700" rIns="91425" bIns="45700" anchor="t" anchorCtr="0">
            <a:noAutofit/>
          </a:bodyPr>
          <a:lstStyle/>
          <a:p>
            <a:pPr marL="0" lvl="0" indent="457200" algn="ctr" rtl="0">
              <a:lnSpc>
                <a:spcPct val="100000"/>
              </a:lnSpc>
              <a:spcBef>
                <a:spcPts val="640"/>
              </a:spcBef>
              <a:spcAft>
                <a:spcPts val="0"/>
              </a:spcAft>
              <a:buClr>
                <a:schemeClr val="dk1"/>
              </a:buClr>
              <a:buSzPts val="3200"/>
              <a:buFont typeface="Arial"/>
              <a:buNone/>
            </a:pPr>
            <a:r>
              <a:rPr lang="en-US" sz="2200" b="1">
                <a:latin typeface="Times New Roman"/>
                <a:ea typeface="Times New Roman"/>
                <a:cs typeface="Times New Roman"/>
                <a:sym typeface="Times New Roman"/>
              </a:rPr>
              <a:t>Bhavuk Baluja</a:t>
            </a:r>
            <a:endParaRPr sz="2200" b="1">
              <a:latin typeface="Times New Roman"/>
              <a:ea typeface="Times New Roman"/>
              <a:cs typeface="Times New Roman"/>
              <a:sym typeface="Times New Roman"/>
            </a:endParaRPr>
          </a:p>
          <a:p>
            <a:pPr marL="0" lvl="0" indent="457200" algn="ctr" rtl="0">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R100218073</a:t>
            </a:r>
            <a:endParaRPr sz="2200">
              <a:latin typeface="Times New Roman"/>
              <a:ea typeface="Times New Roman"/>
              <a:cs typeface="Times New Roman"/>
              <a:sym typeface="Times New Roman"/>
            </a:endParaRPr>
          </a:p>
          <a:p>
            <a:pPr marL="0" lvl="0" indent="457200" algn="ctr" rtl="0">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500070089</a:t>
            </a:r>
            <a:endParaRPr sz="2200">
              <a:latin typeface="Times New Roman"/>
              <a:ea typeface="Times New Roman"/>
              <a:cs typeface="Times New Roman"/>
              <a:sym typeface="Times New Roman"/>
            </a:endParaRPr>
          </a:p>
        </p:txBody>
      </p:sp>
      <p:sp>
        <p:nvSpPr>
          <p:cNvPr id="83" name="Google Shape;83;g996b35cb92_1_6"/>
          <p:cNvSpPr txBox="1">
            <a:spLocks noGrp="1"/>
          </p:cNvSpPr>
          <p:nvPr>
            <p:ph type="body" idx="1"/>
          </p:nvPr>
        </p:nvSpPr>
        <p:spPr>
          <a:xfrm>
            <a:off x="2729894" y="4392175"/>
            <a:ext cx="3159900" cy="1644600"/>
          </a:xfrm>
          <a:prstGeom prst="rect">
            <a:avLst/>
          </a:prstGeom>
          <a:noFill/>
          <a:ln>
            <a:noFill/>
          </a:ln>
        </p:spPr>
        <p:txBody>
          <a:bodyPr spcFirstLastPara="1" wrap="square" lIns="91425" tIns="45700" rIns="91425" bIns="45700" anchor="t" anchorCtr="0">
            <a:noAutofit/>
          </a:bodyPr>
          <a:lstStyle/>
          <a:p>
            <a:pPr marL="0" lvl="0" indent="457200" algn="ctr" rtl="0">
              <a:lnSpc>
                <a:spcPct val="100000"/>
              </a:lnSpc>
              <a:spcBef>
                <a:spcPts val="640"/>
              </a:spcBef>
              <a:spcAft>
                <a:spcPts val="0"/>
              </a:spcAft>
              <a:buClr>
                <a:schemeClr val="dk1"/>
              </a:buClr>
              <a:buSzPts val="3200"/>
              <a:buFont typeface="Arial"/>
              <a:buNone/>
            </a:pPr>
            <a:r>
              <a:rPr lang="en-US" sz="2200" b="1" dirty="0" err="1">
                <a:latin typeface="Times New Roman"/>
                <a:ea typeface="Times New Roman"/>
                <a:cs typeface="Times New Roman"/>
                <a:sym typeface="Times New Roman"/>
              </a:rPr>
              <a:t>Yogesh</a:t>
            </a:r>
            <a:endParaRPr sz="2200" b="1">
              <a:latin typeface="Times New Roman"/>
              <a:ea typeface="Times New Roman"/>
              <a:cs typeface="Times New Roman"/>
              <a:sym typeface="Times New Roman"/>
            </a:endParaRPr>
          </a:p>
          <a:p>
            <a:pPr marL="0" lvl="0" indent="457200" algn="ctr" rtl="0">
              <a:lnSpc>
                <a:spcPct val="100000"/>
              </a:lnSpc>
              <a:spcBef>
                <a:spcPts val="640"/>
              </a:spcBef>
              <a:spcAft>
                <a:spcPts val="0"/>
              </a:spcAft>
              <a:buClr>
                <a:schemeClr val="dk1"/>
              </a:buClr>
              <a:buSzPts val="3200"/>
              <a:buFont typeface="Arial"/>
              <a:buNone/>
            </a:pPr>
            <a:r>
              <a:rPr lang="en-US" sz="2200" dirty="0">
                <a:latin typeface="Times New Roman"/>
                <a:ea typeface="Times New Roman"/>
                <a:cs typeface="Times New Roman"/>
                <a:sym typeface="Times New Roman"/>
              </a:rPr>
              <a:t>R100218069</a:t>
            </a:r>
            <a:endParaRPr sz="2200">
              <a:latin typeface="Times New Roman"/>
              <a:ea typeface="Times New Roman"/>
              <a:cs typeface="Times New Roman"/>
              <a:sym typeface="Times New Roman"/>
            </a:endParaRPr>
          </a:p>
          <a:p>
            <a:pPr marL="0" lvl="0" indent="457200" algn="ctr" rtl="0">
              <a:lnSpc>
                <a:spcPct val="100000"/>
              </a:lnSpc>
              <a:spcBef>
                <a:spcPts val="640"/>
              </a:spcBef>
              <a:spcAft>
                <a:spcPts val="0"/>
              </a:spcAft>
              <a:buClr>
                <a:schemeClr val="dk1"/>
              </a:buClr>
              <a:buSzPts val="3200"/>
              <a:buFont typeface="Arial"/>
              <a:buNone/>
            </a:pPr>
            <a:r>
              <a:rPr lang="en-US" sz="2200" dirty="0">
                <a:latin typeface="Times New Roman"/>
                <a:ea typeface="Times New Roman"/>
                <a:cs typeface="Times New Roman"/>
                <a:sym typeface="Times New Roman"/>
              </a:rPr>
              <a:t>500069549</a:t>
            </a:r>
            <a:endParaRPr sz="2200">
              <a:latin typeface="Times New Roman"/>
              <a:ea typeface="Times New Roman"/>
              <a:cs typeface="Times New Roman"/>
              <a:sym typeface="Times New Roman"/>
            </a:endParaRPr>
          </a:p>
        </p:txBody>
      </p:sp>
      <p:sp>
        <p:nvSpPr>
          <p:cNvPr id="84" name="Google Shape;84;g996b35cb92_1_6"/>
          <p:cNvSpPr txBox="1">
            <a:spLocks noGrp="1"/>
          </p:cNvSpPr>
          <p:nvPr>
            <p:ph type="body" idx="1"/>
          </p:nvPr>
        </p:nvSpPr>
        <p:spPr>
          <a:xfrm>
            <a:off x="5435106" y="4392175"/>
            <a:ext cx="3322800" cy="1644600"/>
          </a:xfrm>
          <a:prstGeom prst="rect">
            <a:avLst/>
          </a:prstGeom>
          <a:noFill/>
          <a:ln>
            <a:noFill/>
          </a:ln>
        </p:spPr>
        <p:txBody>
          <a:bodyPr spcFirstLastPara="1" wrap="square" lIns="91425" tIns="45700" rIns="91425" bIns="45700" anchor="t" anchorCtr="0">
            <a:noAutofit/>
          </a:bodyPr>
          <a:lstStyle/>
          <a:p>
            <a:pPr marL="0" lvl="0" indent="457200" algn="ctr" rtl="0">
              <a:lnSpc>
                <a:spcPct val="100000"/>
              </a:lnSpc>
              <a:spcBef>
                <a:spcPts val="640"/>
              </a:spcBef>
              <a:spcAft>
                <a:spcPts val="0"/>
              </a:spcAft>
              <a:buClr>
                <a:schemeClr val="dk1"/>
              </a:buClr>
              <a:buSzPts val="3200"/>
              <a:buFont typeface="Arial"/>
              <a:buNone/>
            </a:pPr>
            <a:r>
              <a:rPr lang="en-US" sz="2200" b="1">
                <a:latin typeface="Times New Roman"/>
                <a:ea typeface="Times New Roman"/>
                <a:cs typeface="Times New Roman"/>
                <a:sym typeface="Times New Roman"/>
              </a:rPr>
              <a:t>Tushar Goyal</a:t>
            </a:r>
            <a:endParaRPr sz="2200" b="1">
              <a:latin typeface="Times New Roman"/>
              <a:ea typeface="Times New Roman"/>
              <a:cs typeface="Times New Roman"/>
              <a:sym typeface="Times New Roman"/>
            </a:endParaRPr>
          </a:p>
          <a:p>
            <a:pPr marL="0" lvl="0" indent="457200" algn="ctr" rtl="0">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R100218072</a:t>
            </a:r>
            <a:endParaRPr sz="2200">
              <a:latin typeface="Times New Roman"/>
              <a:ea typeface="Times New Roman"/>
              <a:cs typeface="Times New Roman"/>
              <a:sym typeface="Times New Roman"/>
            </a:endParaRPr>
          </a:p>
          <a:p>
            <a:pPr marL="0" lvl="0" indent="457200" algn="ctr" rtl="0">
              <a:lnSpc>
                <a:spcPct val="100000"/>
              </a:lnSpc>
              <a:spcBef>
                <a:spcPts val="640"/>
              </a:spcBef>
              <a:spcAft>
                <a:spcPts val="0"/>
              </a:spcAft>
              <a:buClr>
                <a:schemeClr val="dk1"/>
              </a:buClr>
              <a:buSzPts val="3200"/>
              <a:buFont typeface="Arial"/>
              <a:buNone/>
            </a:pPr>
            <a:r>
              <a:rPr lang="en-US" sz="2200">
                <a:latin typeface="Times New Roman"/>
                <a:ea typeface="Times New Roman"/>
                <a:cs typeface="Times New Roman"/>
                <a:sym typeface="Times New Roman"/>
              </a:rPr>
              <a:t>500068373</a:t>
            </a:r>
            <a:endParaRPr sz="2200">
              <a:latin typeface="Times New Roman"/>
              <a:ea typeface="Times New Roman"/>
              <a:cs typeface="Times New Roman"/>
              <a:sym typeface="Times New Roman"/>
            </a:endParaRPr>
          </a:p>
        </p:txBody>
      </p:sp>
      <p:sp>
        <p:nvSpPr>
          <p:cNvPr id="85" name="Google Shape;85;g996b35cb92_1_6"/>
          <p:cNvSpPr txBox="1">
            <a:spLocks noGrp="1"/>
          </p:cNvSpPr>
          <p:nvPr>
            <p:ph type="body" idx="1"/>
          </p:nvPr>
        </p:nvSpPr>
        <p:spPr>
          <a:xfrm>
            <a:off x="0" y="3782675"/>
            <a:ext cx="12192000" cy="758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640"/>
              </a:spcBef>
              <a:spcAft>
                <a:spcPts val="0"/>
              </a:spcAft>
              <a:buSzPts val="3200"/>
              <a:buNone/>
            </a:pPr>
            <a:r>
              <a:rPr lang="en-US" sz="2700" b="1" dirty="0">
                <a:latin typeface="Times New Roman"/>
                <a:ea typeface="Times New Roman"/>
                <a:cs typeface="Times New Roman"/>
                <a:sym typeface="Times New Roman"/>
              </a:rPr>
              <a:t>Presented by:</a:t>
            </a:r>
            <a:endParaRPr sz="3600">
              <a:latin typeface="Times New Roman"/>
              <a:ea typeface="Times New Roman"/>
              <a:cs typeface="Times New Roman"/>
              <a:sym typeface="Times New Roman"/>
            </a:endParaRPr>
          </a:p>
        </p:txBody>
      </p:sp>
      <p:cxnSp>
        <p:nvCxnSpPr>
          <p:cNvPr id="86" name="Google Shape;86;g996b35cb92_1_6"/>
          <p:cNvCxnSpPr/>
          <p:nvPr/>
        </p:nvCxnSpPr>
        <p:spPr>
          <a:xfrm>
            <a:off x="1228275" y="5812625"/>
            <a:ext cx="1842900" cy="0"/>
          </a:xfrm>
          <a:prstGeom prst="straightConnector1">
            <a:avLst/>
          </a:prstGeom>
          <a:noFill/>
          <a:ln w="76200" cap="flat" cmpd="sng">
            <a:solidFill>
              <a:srgbClr val="000000"/>
            </a:solidFill>
            <a:prstDash val="solid"/>
            <a:round/>
            <a:headEnd type="none" w="sm" len="sm"/>
            <a:tailEnd type="none" w="sm" len="sm"/>
          </a:ln>
        </p:spPr>
      </p:cxnSp>
      <p:cxnSp>
        <p:nvCxnSpPr>
          <p:cNvPr id="87" name="Google Shape;87;g996b35cb92_1_6"/>
          <p:cNvCxnSpPr/>
          <p:nvPr/>
        </p:nvCxnSpPr>
        <p:spPr>
          <a:xfrm>
            <a:off x="6447150" y="5812625"/>
            <a:ext cx="1878000" cy="0"/>
          </a:xfrm>
          <a:prstGeom prst="straightConnector1">
            <a:avLst/>
          </a:prstGeom>
          <a:noFill/>
          <a:ln w="76200" cap="flat" cmpd="sng">
            <a:solidFill>
              <a:srgbClr val="000000"/>
            </a:solidFill>
            <a:prstDash val="solid"/>
            <a:round/>
            <a:headEnd type="none" w="sm" len="sm"/>
            <a:tailEnd type="none" w="sm" len="sm"/>
          </a:ln>
        </p:spPr>
      </p:cxnSp>
      <p:cxnSp>
        <p:nvCxnSpPr>
          <p:cNvPr id="88" name="Google Shape;88;g996b35cb92_1_6"/>
          <p:cNvCxnSpPr/>
          <p:nvPr/>
        </p:nvCxnSpPr>
        <p:spPr>
          <a:xfrm>
            <a:off x="9068850" y="5812625"/>
            <a:ext cx="2114700" cy="0"/>
          </a:xfrm>
          <a:prstGeom prst="straightConnector1">
            <a:avLst/>
          </a:prstGeom>
          <a:noFill/>
          <a:ln w="76200" cap="flat" cmpd="sng">
            <a:solidFill>
              <a:srgbClr val="000000"/>
            </a:solidFill>
            <a:prstDash val="solid"/>
            <a:round/>
            <a:headEnd type="none" w="sm" len="sm"/>
            <a:tailEnd type="none" w="sm" len="sm"/>
          </a:ln>
        </p:spPr>
      </p:cxnSp>
      <p:cxnSp>
        <p:nvCxnSpPr>
          <p:cNvPr id="89" name="Google Shape;89;g996b35cb92_1_6"/>
          <p:cNvCxnSpPr/>
          <p:nvPr/>
        </p:nvCxnSpPr>
        <p:spPr>
          <a:xfrm>
            <a:off x="3724800" y="5812625"/>
            <a:ext cx="1732500" cy="0"/>
          </a:xfrm>
          <a:prstGeom prst="straightConnector1">
            <a:avLst/>
          </a:prstGeom>
          <a:noFill/>
          <a:ln w="76200" cap="flat" cmpd="sng">
            <a:solidFill>
              <a:srgbClr val="000000"/>
            </a:solidFill>
            <a:prstDash val="solid"/>
            <a:round/>
            <a:headEnd type="none" w="sm" len="sm"/>
            <a:tailEnd type="none" w="sm" len="sm"/>
          </a:ln>
        </p:spPr>
      </p:cxnSp>
      <p:sp>
        <p:nvSpPr>
          <p:cNvPr id="90" name="Google Shape;90;g996b35cb92_1_6"/>
          <p:cNvSpPr txBox="1"/>
          <p:nvPr/>
        </p:nvSpPr>
        <p:spPr>
          <a:xfrm>
            <a:off x="214500" y="469525"/>
            <a:ext cx="11763000" cy="1450715"/>
          </a:xfrm>
          <a:prstGeom prst="rect">
            <a:avLst/>
          </a:prstGeom>
          <a:noFill/>
          <a:ln>
            <a:noFill/>
          </a:ln>
        </p:spPr>
        <p:txBody>
          <a:bodyPr spcFirstLastPara="1" wrap="square" lIns="91425" tIns="91425" rIns="91425" bIns="91425" anchor="t" anchorCtr="0">
            <a:noAutofit/>
          </a:bodyPr>
          <a:lstStyle/>
          <a:p>
            <a:pPr marL="0" marR="0" lvl="0" indent="0" algn="ctr" rtl="0">
              <a:lnSpc>
                <a:spcPct val="75000"/>
              </a:lnSpc>
              <a:spcBef>
                <a:spcPts val="0"/>
              </a:spcBef>
              <a:spcAft>
                <a:spcPts val="0"/>
              </a:spcAft>
              <a:buClr>
                <a:srgbClr val="595959"/>
              </a:buClr>
              <a:buSzPts val="3600"/>
              <a:buFont typeface="Calibri"/>
              <a:buNone/>
            </a:pPr>
            <a:r>
              <a:rPr lang="en-US" sz="3400" b="1" i="0" u="none" strike="noStrike" cap="none" dirty="0">
                <a:solidFill>
                  <a:schemeClr val="dk1"/>
                </a:solidFill>
                <a:latin typeface="Times New Roman"/>
                <a:ea typeface="Times New Roman"/>
                <a:cs typeface="Times New Roman"/>
                <a:sym typeface="Times New Roman"/>
              </a:rPr>
              <a:t>Minor Project- 1</a:t>
            </a:r>
            <a:endParaRPr sz="3400" b="1" i="0" u="none" strike="noStrike" cap="none">
              <a:solidFill>
                <a:schemeClr val="dk1"/>
              </a:solidFill>
              <a:latin typeface="Times New Roman"/>
              <a:ea typeface="Times New Roman"/>
              <a:cs typeface="Times New Roman"/>
              <a:sym typeface="Times New Roman"/>
            </a:endParaRPr>
          </a:p>
          <a:p>
            <a:pPr marL="0" marR="0" lvl="0" indent="0" algn="ctr" rtl="0">
              <a:lnSpc>
                <a:spcPct val="75000"/>
              </a:lnSpc>
              <a:spcBef>
                <a:spcPts val="0"/>
              </a:spcBef>
              <a:spcAft>
                <a:spcPts val="0"/>
              </a:spcAft>
              <a:buClr>
                <a:srgbClr val="595959"/>
              </a:buClr>
              <a:buSzPts val="3600"/>
              <a:buFont typeface="Calibri"/>
              <a:buNone/>
            </a:pPr>
            <a:r>
              <a:rPr lang="en-US" sz="2800" b="0" i="0" u="none" strike="noStrike" cap="none" dirty="0">
                <a:solidFill>
                  <a:schemeClr val="dk1"/>
                </a:solidFill>
                <a:latin typeface="Times New Roman"/>
                <a:ea typeface="Times New Roman"/>
                <a:cs typeface="Times New Roman"/>
                <a:sym typeface="Times New Roman"/>
              </a:rPr>
              <a:t>on</a:t>
            </a:r>
            <a:endParaRPr sz="2800" b="0" i="0" u="sng" strike="noStrike" cap="none">
              <a:solidFill>
                <a:schemeClr val="dk1"/>
              </a:solidFill>
              <a:latin typeface="Times New Roman"/>
              <a:ea typeface="Times New Roman"/>
              <a:cs typeface="Times New Roman"/>
              <a:sym typeface="Times New Roman"/>
            </a:endParaRPr>
          </a:p>
          <a:p>
            <a:pPr marL="457200" marR="0" lvl="0" indent="-228600" algn="ctr" rtl="0">
              <a:lnSpc>
                <a:spcPct val="115000"/>
              </a:lnSpc>
              <a:spcBef>
                <a:spcPts val="0"/>
              </a:spcBef>
              <a:spcAft>
                <a:spcPts val="0"/>
              </a:spcAft>
              <a:buClr>
                <a:schemeClr val="dk1"/>
              </a:buClr>
              <a:buSzPts val="1100"/>
              <a:buFont typeface="Arial"/>
              <a:buNone/>
            </a:pPr>
            <a:r>
              <a:rPr lang="en-US" sz="3400" b="1" i="0" u="sng" strike="noStrike" cap="none" dirty="0">
                <a:solidFill>
                  <a:schemeClr val="dk1"/>
                </a:solidFill>
                <a:highlight>
                  <a:srgbClr val="FFFFFF"/>
                </a:highlight>
                <a:latin typeface="Arial"/>
                <a:ea typeface="Arial"/>
                <a:cs typeface="Arial"/>
                <a:sym typeface="Arial"/>
              </a:rPr>
              <a:t>Comparative Analysis of shortest path </a:t>
            </a:r>
            <a:r>
              <a:rPr lang="en-US" sz="3400" b="1" i="0" u="sng" strike="noStrike" cap="none" dirty="0" smtClean="0">
                <a:solidFill>
                  <a:schemeClr val="dk1"/>
                </a:solidFill>
                <a:highlight>
                  <a:srgbClr val="FFFFFF"/>
                </a:highlight>
                <a:latin typeface="Arial"/>
                <a:ea typeface="Arial"/>
                <a:cs typeface="Arial"/>
                <a:sym typeface="Arial"/>
              </a:rPr>
              <a:t>algorithms</a:t>
            </a:r>
            <a:endParaRPr sz="3400" b="1" i="0" u="sng" strike="noStrike" cap="non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a5a8ab46fb_0_0"/>
          <p:cNvSpPr/>
          <p:nvPr/>
        </p:nvSpPr>
        <p:spPr>
          <a:xfrm>
            <a:off x="800100" y="1078925"/>
            <a:ext cx="10850100" cy="56103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14400" lvl="0" indent="0" algn="l" rtl="0">
              <a:spcBef>
                <a:spcPts val="0"/>
              </a:spcBef>
              <a:spcAft>
                <a:spcPts val="0"/>
              </a:spcAft>
              <a:buNone/>
            </a:pPr>
            <a:endParaRPr/>
          </a:p>
        </p:txBody>
      </p:sp>
      <p:sp>
        <p:nvSpPr>
          <p:cNvPr id="235" name="Google Shape;235;ga5a8ab46fb_0_0"/>
          <p:cNvSpPr txBox="1">
            <a:spLocks noGrp="1"/>
          </p:cNvSpPr>
          <p:nvPr>
            <p:ph type="title"/>
          </p:nvPr>
        </p:nvSpPr>
        <p:spPr>
          <a:xfrm>
            <a:off x="0" y="131925"/>
            <a:ext cx="12192000" cy="11430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3900" b="1">
                <a:latin typeface="Times New Roman"/>
                <a:ea typeface="Times New Roman"/>
                <a:cs typeface="Times New Roman"/>
                <a:sym typeface="Times New Roman"/>
              </a:rPr>
              <a:t>Negative Cycle</a:t>
            </a:r>
            <a:endParaRPr sz="3900" b="1">
              <a:latin typeface="Times New Roman"/>
              <a:ea typeface="Times New Roman"/>
              <a:cs typeface="Times New Roman"/>
              <a:sym typeface="Times New Roman"/>
            </a:endParaRPr>
          </a:p>
        </p:txBody>
      </p:sp>
      <p:sp>
        <p:nvSpPr>
          <p:cNvPr id="236" name="Google Shape;236;ga5a8ab46fb_0_0"/>
          <p:cNvSpPr txBox="1">
            <a:spLocks noGrp="1"/>
          </p:cNvSpPr>
          <p:nvPr>
            <p:ph type="title"/>
          </p:nvPr>
        </p:nvSpPr>
        <p:spPr>
          <a:xfrm>
            <a:off x="800100" y="882175"/>
            <a:ext cx="10591800" cy="10428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1800" b="1">
                <a:latin typeface="Times New Roman"/>
                <a:ea typeface="Times New Roman"/>
                <a:cs typeface="Times New Roman"/>
                <a:sym typeface="Times New Roman"/>
              </a:rPr>
              <a:t>Dijkstra’s Algorithm (written form)</a:t>
            </a:r>
            <a:endParaRPr sz="1800" b="1">
              <a:latin typeface="Times New Roman"/>
              <a:ea typeface="Times New Roman"/>
              <a:cs typeface="Times New Roman"/>
              <a:sym typeface="Times New Roman"/>
            </a:endParaRPr>
          </a:p>
        </p:txBody>
      </p:sp>
      <p:pic>
        <p:nvPicPr>
          <p:cNvPr id="237" name="Google Shape;237;ga5a8ab46fb_0_0"/>
          <p:cNvPicPr preferRelativeResize="0"/>
          <p:nvPr/>
        </p:nvPicPr>
        <p:blipFill rotWithShape="1">
          <a:blip r:embed="rId3">
            <a:alphaModFix/>
          </a:blip>
          <a:srcRect b="61978"/>
          <a:stretch/>
        </p:blipFill>
        <p:spPr>
          <a:xfrm>
            <a:off x="1204200" y="1629850"/>
            <a:ext cx="3386225" cy="3626075"/>
          </a:xfrm>
          <a:prstGeom prst="rect">
            <a:avLst/>
          </a:prstGeom>
          <a:noFill/>
          <a:ln>
            <a:noFill/>
          </a:ln>
        </p:spPr>
      </p:pic>
      <p:pic>
        <p:nvPicPr>
          <p:cNvPr id="238" name="Google Shape;238;ga5a8ab46fb_0_0"/>
          <p:cNvPicPr preferRelativeResize="0"/>
          <p:nvPr/>
        </p:nvPicPr>
        <p:blipFill rotWithShape="1">
          <a:blip r:embed="rId3">
            <a:alphaModFix/>
          </a:blip>
          <a:srcRect t="37713" b="50757"/>
          <a:stretch/>
        </p:blipFill>
        <p:spPr>
          <a:xfrm>
            <a:off x="1204200" y="5255930"/>
            <a:ext cx="3386225" cy="1105395"/>
          </a:xfrm>
          <a:prstGeom prst="rect">
            <a:avLst/>
          </a:prstGeom>
          <a:noFill/>
          <a:ln>
            <a:noFill/>
          </a:ln>
        </p:spPr>
      </p:pic>
      <p:pic>
        <p:nvPicPr>
          <p:cNvPr id="239" name="Google Shape;239;ga5a8ab46fb_0_0"/>
          <p:cNvPicPr preferRelativeResize="0"/>
          <p:nvPr/>
        </p:nvPicPr>
        <p:blipFill rotWithShape="1">
          <a:blip r:embed="rId3">
            <a:alphaModFix/>
          </a:blip>
          <a:srcRect t="53316" b="-8270"/>
          <a:stretch/>
        </p:blipFill>
        <p:spPr>
          <a:xfrm>
            <a:off x="4742450" y="1629850"/>
            <a:ext cx="3121225" cy="5583076"/>
          </a:xfrm>
          <a:prstGeom prst="rect">
            <a:avLst/>
          </a:prstGeom>
          <a:noFill/>
          <a:ln>
            <a:noFill/>
          </a:ln>
        </p:spPr>
      </p:pic>
      <p:pic>
        <p:nvPicPr>
          <p:cNvPr id="240" name="Google Shape;240;ga5a8ab46fb_0_0"/>
          <p:cNvPicPr preferRelativeResize="0"/>
          <p:nvPr/>
        </p:nvPicPr>
        <p:blipFill>
          <a:blip r:embed="rId4">
            <a:alphaModFix/>
          </a:blip>
          <a:stretch>
            <a:fillRect/>
          </a:stretch>
        </p:blipFill>
        <p:spPr>
          <a:xfrm>
            <a:off x="8015700" y="1629850"/>
            <a:ext cx="3236950" cy="4731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a5b9fd1ee6_0_29"/>
          <p:cNvSpPr/>
          <p:nvPr/>
        </p:nvSpPr>
        <p:spPr>
          <a:xfrm>
            <a:off x="601800" y="1096175"/>
            <a:ext cx="10950000" cy="5229600"/>
          </a:xfrm>
          <a:prstGeom prst="rect">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14400" lvl="0" indent="0" algn="l" rtl="0">
              <a:spcBef>
                <a:spcPts val="0"/>
              </a:spcBef>
              <a:spcAft>
                <a:spcPts val="0"/>
              </a:spcAft>
              <a:buNone/>
            </a:pPr>
            <a:endParaRPr/>
          </a:p>
        </p:txBody>
      </p:sp>
      <p:sp>
        <p:nvSpPr>
          <p:cNvPr id="247" name="Google Shape;247;ga5b9fd1ee6_0_29"/>
          <p:cNvSpPr txBox="1">
            <a:spLocks noGrp="1"/>
          </p:cNvSpPr>
          <p:nvPr>
            <p:ph type="title"/>
          </p:nvPr>
        </p:nvSpPr>
        <p:spPr>
          <a:xfrm>
            <a:off x="6058738" y="4168025"/>
            <a:ext cx="4925700" cy="10428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1800" b="1">
                <a:latin typeface="Times New Roman"/>
                <a:ea typeface="Times New Roman"/>
                <a:cs typeface="Times New Roman"/>
                <a:sym typeface="Times New Roman"/>
              </a:rPr>
              <a:t>Bellman Ford Algorithm (written form)</a:t>
            </a:r>
            <a:endParaRPr sz="1800" b="1">
              <a:latin typeface="Times New Roman"/>
              <a:ea typeface="Times New Roman"/>
              <a:cs typeface="Times New Roman"/>
              <a:sym typeface="Times New Roman"/>
            </a:endParaRPr>
          </a:p>
        </p:txBody>
      </p:sp>
      <p:sp>
        <p:nvSpPr>
          <p:cNvPr id="248" name="Google Shape;248;ga5b9fd1ee6_0_29"/>
          <p:cNvSpPr txBox="1">
            <a:spLocks noGrp="1"/>
          </p:cNvSpPr>
          <p:nvPr>
            <p:ph type="title"/>
          </p:nvPr>
        </p:nvSpPr>
        <p:spPr>
          <a:xfrm>
            <a:off x="1273373" y="2022325"/>
            <a:ext cx="4404300" cy="10428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US" sz="1800" b="1">
                <a:latin typeface="Times New Roman"/>
                <a:ea typeface="Times New Roman"/>
                <a:cs typeface="Times New Roman"/>
                <a:sym typeface="Times New Roman"/>
              </a:rPr>
              <a:t>Floyd-Warshall Algorithm (written Form)</a:t>
            </a:r>
            <a:endParaRPr sz="1800" b="1">
              <a:latin typeface="Times New Roman"/>
              <a:ea typeface="Times New Roman"/>
              <a:cs typeface="Times New Roman"/>
              <a:sym typeface="Times New Roman"/>
            </a:endParaRPr>
          </a:p>
        </p:txBody>
      </p:sp>
      <p:pic>
        <p:nvPicPr>
          <p:cNvPr id="249" name="Google Shape;249;ga5b9fd1ee6_0_29"/>
          <p:cNvPicPr preferRelativeResize="0"/>
          <p:nvPr/>
        </p:nvPicPr>
        <p:blipFill>
          <a:blip r:embed="rId3">
            <a:alphaModFix/>
          </a:blip>
          <a:stretch>
            <a:fillRect/>
          </a:stretch>
        </p:blipFill>
        <p:spPr>
          <a:xfrm>
            <a:off x="6096012" y="1742663"/>
            <a:ext cx="4851199" cy="1442275"/>
          </a:xfrm>
          <a:prstGeom prst="rect">
            <a:avLst/>
          </a:prstGeom>
          <a:noFill/>
          <a:ln>
            <a:noFill/>
          </a:ln>
        </p:spPr>
      </p:pic>
      <p:pic>
        <p:nvPicPr>
          <p:cNvPr id="250" name="Google Shape;250;ga5b9fd1ee6_0_29"/>
          <p:cNvPicPr preferRelativeResize="0"/>
          <p:nvPr/>
        </p:nvPicPr>
        <p:blipFill>
          <a:blip r:embed="rId4">
            <a:alphaModFix/>
          </a:blip>
          <a:stretch>
            <a:fillRect/>
          </a:stretch>
        </p:blipFill>
        <p:spPr>
          <a:xfrm>
            <a:off x="1273363" y="4042863"/>
            <a:ext cx="5240799" cy="1293125"/>
          </a:xfrm>
          <a:prstGeom prst="rect">
            <a:avLst/>
          </a:prstGeom>
          <a:noFill/>
          <a:ln>
            <a:noFill/>
          </a:ln>
        </p:spPr>
      </p:pic>
      <p:sp>
        <p:nvSpPr>
          <p:cNvPr id="251" name="Google Shape;251;ga5b9fd1ee6_0_29"/>
          <p:cNvSpPr txBox="1">
            <a:spLocks noGrp="1"/>
          </p:cNvSpPr>
          <p:nvPr>
            <p:ph type="title"/>
          </p:nvPr>
        </p:nvSpPr>
        <p:spPr>
          <a:xfrm>
            <a:off x="0" y="152850"/>
            <a:ext cx="12192000" cy="11430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3900" b="1">
                <a:latin typeface="Times New Roman"/>
                <a:ea typeface="Times New Roman"/>
                <a:cs typeface="Times New Roman"/>
                <a:sym typeface="Times New Roman"/>
              </a:rPr>
              <a:t>Negative Cycle</a:t>
            </a:r>
            <a:endParaRPr sz="3900" b="1">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a5a8ab46fb_0_77"/>
          <p:cNvSpPr txBox="1">
            <a:spLocks noGrp="1"/>
          </p:cNvSpPr>
          <p:nvPr>
            <p:ph type="title"/>
          </p:nvPr>
        </p:nvSpPr>
        <p:spPr>
          <a:xfrm>
            <a:off x="25" y="309525"/>
            <a:ext cx="12192000" cy="10428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2000" b="1">
                <a:latin typeface="Times New Roman"/>
                <a:ea typeface="Times New Roman"/>
                <a:cs typeface="Times New Roman"/>
                <a:sym typeface="Times New Roman"/>
              </a:rPr>
              <a:t>Dijkstra’s Algorithm (Graphical Representation)</a:t>
            </a:r>
            <a:endParaRPr sz="2000" b="1">
              <a:latin typeface="Times New Roman"/>
              <a:ea typeface="Times New Roman"/>
              <a:cs typeface="Times New Roman"/>
              <a:sym typeface="Times New Roman"/>
            </a:endParaRPr>
          </a:p>
        </p:txBody>
      </p:sp>
      <p:sp>
        <p:nvSpPr>
          <p:cNvPr id="258" name="Google Shape;258;ga5a8ab46fb_0_77"/>
          <p:cNvSpPr txBox="1">
            <a:spLocks noGrp="1"/>
          </p:cNvSpPr>
          <p:nvPr>
            <p:ph type="body" idx="1"/>
          </p:nvPr>
        </p:nvSpPr>
        <p:spPr>
          <a:xfrm>
            <a:off x="2008950" y="6111100"/>
            <a:ext cx="8176200" cy="630900"/>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US" sz="1900" b="1" i="1">
                <a:latin typeface="Times New Roman"/>
                <a:ea typeface="Times New Roman"/>
                <a:cs typeface="Times New Roman"/>
                <a:sym typeface="Times New Roman"/>
              </a:rPr>
              <a:t>NOTE:</a:t>
            </a:r>
            <a:r>
              <a:rPr lang="en-US" sz="1900" i="1">
                <a:latin typeface="Times New Roman"/>
                <a:ea typeface="Times New Roman"/>
                <a:cs typeface="Times New Roman"/>
                <a:sym typeface="Times New Roman"/>
              </a:rPr>
              <a:t> Every nodes comes step by step.</a:t>
            </a:r>
            <a:endParaRPr sz="1900" i="1">
              <a:latin typeface="Times New Roman"/>
              <a:ea typeface="Times New Roman"/>
              <a:cs typeface="Times New Roman"/>
              <a:sym typeface="Times New Roman"/>
            </a:endParaRPr>
          </a:p>
        </p:txBody>
      </p:sp>
      <p:pic>
        <p:nvPicPr>
          <p:cNvPr id="259" name="Google Shape;259;ga5a8ab46fb_0_77"/>
          <p:cNvPicPr preferRelativeResize="0"/>
          <p:nvPr/>
        </p:nvPicPr>
        <p:blipFill rotWithShape="1">
          <a:blip r:embed="rId3">
            <a:alphaModFix/>
          </a:blip>
          <a:srcRect t="2821" b="25922"/>
          <a:stretch/>
        </p:blipFill>
        <p:spPr>
          <a:xfrm>
            <a:off x="400275" y="1148150"/>
            <a:ext cx="11391450" cy="4561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ga5b9fd1ee6_0_9"/>
          <p:cNvPicPr preferRelativeResize="0"/>
          <p:nvPr/>
        </p:nvPicPr>
        <p:blipFill rotWithShape="1">
          <a:blip r:embed="rId3">
            <a:alphaModFix/>
          </a:blip>
          <a:srcRect t="2974" b="33339"/>
          <a:stretch/>
        </p:blipFill>
        <p:spPr>
          <a:xfrm>
            <a:off x="403275" y="1183700"/>
            <a:ext cx="11345275" cy="4612451"/>
          </a:xfrm>
          <a:prstGeom prst="rect">
            <a:avLst/>
          </a:prstGeom>
          <a:noFill/>
          <a:ln>
            <a:noFill/>
          </a:ln>
        </p:spPr>
      </p:pic>
      <p:sp>
        <p:nvSpPr>
          <p:cNvPr id="266" name="Google Shape;266;ga5b9fd1ee6_0_9"/>
          <p:cNvSpPr txBox="1">
            <a:spLocks noGrp="1"/>
          </p:cNvSpPr>
          <p:nvPr>
            <p:ph type="title"/>
          </p:nvPr>
        </p:nvSpPr>
        <p:spPr>
          <a:xfrm>
            <a:off x="2462125" y="309525"/>
            <a:ext cx="7645200" cy="10428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2000" b="1">
                <a:latin typeface="Times New Roman"/>
                <a:ea typeface="Times New Roman"/>
                <a:cs typeface="Times New Roman"/>
                <a:sym typeface="Times New Roman"/>
              </a:rPr>
              <a:t>Bellman Ford Algorithm (Graphical Representation)</a:t>
            </a:r>
            <a:endParaRPr sz="2000" b="1">
              <a:latin typeface="Times New Roman"/>
              <a:ea typeface="Times New Roman"/>
              <a:cs typeface="Times New Roman"/>
              <a:sym typeface="Times New Roman"/>
            </a:endParaRPr>
          </a:p>
        </p:txBody>
      </p:sp>
      <p:sp>
        <p:nvSpPr>
          <p:cNvPr id="267" name="Google Shape;267;ga5b9fd1ee6_0_9"/>
          <p:cNvSpPr txBox="1">
            <a:spLocks noGrp="1"/>
          </p:cNvSpPr>
          <p:nvPr>
            <p:ph type="body" idx="1"/>
          </p:nvPr>
        </p:nvSpPr>
        <p:spPr>
          <a:xfrm>
            <a:off x="2008950" y="6111100"/>
            <a:ext cx="8176200" cy="630900"/>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US" sz="1900" b="1" i="1">
                <a:latin typeface="Times New Roman"/>
                <a:ea typeface="Times New Roman"/>
                <a:cs typeface="Times New Roman"/>
                <a:sym typeface="Times New Roman"/>
              </a:rPr>
              <a:t>NOTE:</a:t>
            </a:r>
            <a:r>
              <a:rPr lang="en-US" sz="1900" i="1">
                <a:latin typeface="Times New Roman"/>
                <a:ea typeface="Times New Roman"/>
                <a:cs typeface="Times New Roman"/>
                <a:sym typeface="Times New Roman"/>
              </a:rPr>
              <a:t> Every nodes comes step by step.</a:t>
            </a:r>
            <a:endParaRPr sz="1900" i="1">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a5b9fd1ee6_0_16"/>
          <p:cNvPicPr preferRelativeResize="0"/>
          <p:nvPr/>
        </p:nvPicPr>
        <p:blipFill rotWithShape="1">
          <a:blip r:embed="rId3">
            <a:alphaModFix/>
          </a:blip>
          <a:srcRect t="2287" b="25090"/>
          <a:stretch/>
        </p:blipFill>
        <p:spPr>
          <a:xfrm>
            <a:off x="502888" y="1259975"/>
            <a:ext cx="11186227" cy="4851125"/>
          </a:xfrm>
          <a:prstGeom prst="rect">
            <a:avLst/>
          </a:prstGeom>
          <a:noFill/>
          <a:ln>
            <a:noFill/>
          </a:ln>
        </p:spPr>
      </p:pic>
      <p:sp>
        <p:nvSpPr>
          <p:cNvPr id="274" name="Google Shape;274;ga5b9fd1ee6_0_16"/>
          <p:cNvSpPr txBox="1">
            <a:spLocks noGrp="1"/>
          </p:cNvSpPr>
          <p:nvPr>
            <p:ph type="title"/>
          </p:nvPr>
        </p:nvSpPr>
        <p:spPr>
          <a:xfrm>
            <a:off x="2269850" y="309525"/>
            <a:ext cx="7810200" cy="10428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2000" b="1">
                <a:latin typeface="Times New Roman"/>
                <a:ea typeface="Times New Roman"/>
                <a:cs typeface="Times New Roman"/>
                <a:sym typeface="Times New Roman"/>
              </a:rPr>
              <a:t>Floyd-Warshall Algorithm (Graphical Representation)</a:t>
            </a:r>
            <a:endParaRPr sz="2000" b="1">
              <a:latin typeface="Times New Roman"/>
              <a:ea typeface="Times New Roman"/>
              <a:cs typeface="Times New Roman"/>
              <a:sym typeface="Times New Roman"/>
            </a:endParaRPr>
          </a:p>
        </p:txBody>
      </p:sp>
      <p:sp>
        <p:nvSpPr>
          <p:cNvPr id="275" name="Google Shape;275;ga5b9fd1ee6_0_16"/>
          <p:cNvSpPr txBox="1">
            <a:spLocks noGrp="1"/>
          </p:cNvSpPr>
          <p:nvPr>
            <p:ph type="body" idx="1"/>
          </p:nvPr>
        </p:nvSpPr>
        <p:spPr>
          <a:xfrm>
            <a:off x="2008950" y="6111100"/>
            <a:ext cx="8176200" cy="630900"/>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US" sz="1900" b="1" i="1">
                <a:latin typeface="Times New Roman"/>
                <a:ea typeface="Times New Roman"/>
                <a:cs typeface="Times New Roman"/>
                <a:sym typeface="Times New Roman"/>
              </a:rPr>
              <a:t>NOTE:</a:t>
            </a:r>
            <a:r>
              <a:rPr lang="en-US" sz="1900" i="1">
                <a:latin typeface="Times New Roman"/>
                <a:ea typeface="Times New Roman"/>
                <a:cs typeface="Times New Roman"/>
                <a:sym typeface="Times New Roman"/>
              </a:rPr>
              <a:t> Every nodes comes step by step.</a:t>
            </a:r>
            <a:endParaRPr sz="1900" i="1">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ga5b9fd1ee6_0_23"/>
          <p:cNvPicPr preferRelativeResize="0"/>
          <p:nvPr/>
        </p:nvPicPr>
        <p:blipFill rotWithShape="1">
          <a:blip r:embed="rId3">
            <a:alphaModFix/>
          </a:blip>
          <a:srcRect t="2574" b="6788"/>
          <a:stretch/>
        </p:blipFill>
        <p:spPr>
          <a:xfrm>
            <a:off x="711438" y="930350"/>
            <a:ext cx="10769126" cy="5642225"/>
          </a:xfrm>
          <a:prstGeom prst="rect">
            <a:avLst/>
          </a:prstGeom>
          <a:noFill/>
          <a:ln>
            <a:noFill/>
          </a:ln>
        </p:spPr>
      </p:pic>
      <p:sp>
        <p:nvSpPr>
          <p:cNvPr id="282" name="Google Shape;282;ga5b9fd1ee6_0_23"/>
          <p:cNvSpPr txBox="1">
            <a:spLocks noGrp="1"/>
          </p:cNvSpPr>
          <p:nvPr>
            <p:ph type="title"/>
          </p:nvPr>
        </p:nvSpPr>
        <p:spPr>
          <a:xfrm>
            <a:off x="0" y="0"/>
            <a:ext cx="12192000" cy="11103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None/>
            </a:pPr>
            <a:r>
              <a:rPr lang="en-US" sz="2500" b="1">
                <a:latin typeface="Times New Roman"/>
                <a:ea typeface="Times New Roman"/>
                <a:cs typeface="Times New Roman"/>
                <a:sym typeface="Times New Roman"/>
              </a:rPr>
              <a:t>Time Complexity Graph</a:t>
            </a:r>
            <a:endParaRPr sz="2500" b="1">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af15029fc2_0_209"/>
          <p:cNvSpPr txBox="1">
            <a:spLocks noGrp="1"/>
          </p:cNvSpPr>
          <p:nvPr>
            <p:ph type="title"/>
          </p:nvPr>
        </p:nvSpPr>
        <p:spPr>
          <a:xfrm>
            <a:off x="762000" y="427039"/>
            <a:ext cx="109728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900" b="1">
                <a:latin typeface="Times New Roman"/>
                <a:ea typeface="Times New Roman"/>
                <a:cs typeface="Times New Roman"/>
                <a:sym typeface="Times New Roman"/>
              </a:rPr>
              <a:t>Scope of Project</a:t>
            </a:r>
            <a:endParaRPr sz="3900" b="1">
              <a:latin typeface="Times New Roman"/>
              <a:ea typeface="Times New Roman"/>
              <a:cs typeface="Times New Roman"/>
              <a:sym typeface="Times New Roman"/>
            </a:endParaRPr>
          </a:p>
        </p:txBody>
      </p:sp>
      <p:sp>
        <p:nvSpPr>
          <p:cNvPr id="289" name="Google Shape;289;gaf15029fc2_0_209"/>
          <p:cNvSpPr txBox="1">
            <a:spLocks noGrp="1"/>
          </p:cNvSpPr>
          <p:nvPr>
            <p:ph type="body" idx="1"/>
          </p:nvPr>
        </p:nvSpPr>
        <p:spPr>
          <a:xfrm>
            <a:off x="762000" y="1752601"/>
            <a:ext cx="10972800" cy="4526100"/>
          </a:xfrm>
          <a:prstGeom prst="rect">
            <a:avLst/>
          </a:prstGeom>
        </p:spPr>
        <p:txBody>
          <a:bodyPr spcFirstLastPara="1" wrap="square" lIns="91425" tIns="45700" rIns="91425" bIns="45700" anchor="t" anchorCtr="0">
            <a:noAutofit/>
          </a:bodyPr>
          <a:lstStyle/>
          <a:p>
            <a:pPr marL="914400" lvl="0" indent="-387350" algn="just" rtl="0">
              <a:lnSpc>
                <a:spcPct val="115000"/>
              </a:lnSpc>
              <a:spcBef>
                <a:spcPts val="1200"/>
              </a:spcBef>
              <a:spcAft>
                <a:spcPts val="0"/>
              </a:spcAft>
              <a:buSzPts val="2500"/>
              <a:buFont typeface="Times New Roman"/>
              <a:buChar char="❖"/>
            </a:pPr>
            <a:r>
              <a:rPr lang="en-US" sz="2500">
                <a:highlight>
                  <a:srgbClr val="FFFFFF"/>
                </a:highlight>
                <a:latin typeface="Times New Roman"/>
                <a:ea typeface="Times New Roman"/>
                <a:cs typeface="Times New Roman"/>
                <a:sym typeface="Times New Roman"/>
              </a:rPr>
              <a:t>Least-cost paths are calculated for instance to establish tracks of electricity lines and oil pipelines.</a:t>
            </a:r>
            <a:endParaRPr sz="2500">
              <a:highlight>
                <a:srgbClr val="FFFFFF"/>
              </a:highlight>
              <a:latin typeface="Times New Roman"/>
              <a:ea typeface="Times New Roman"/>
              <a:cs typeface="Times New Roman"/>
              <a:sym typeface="Times New Roman"/>
            </a:endParaRPr>
          </a:p>
          <a:p>
            <a:pPr marL="914400" lvl="0" indent="-387350" algn="just" rtl="0">
              <a:lnSpc>
                <a:spcPct val="115000"/>
              </a:lnSpc>
              <a:spcBef>
                <a:spcPts val="0"/>
              </a:spcBef>
              <a:spcAft>
                <a:spcPts val="0"/>
              </a:spcAft>
              <a:buSzPts val="2500"/>
              <a:buFont typeface="Times New Roman"/>
              <a:buChar char="❖"/>
            </a:pPr>
            <a:r>
              <a:rPr lang="en-US" sz="2500">
                <a:highlight>
                  <a:srgbClr val="FFFFFF"/>
                </a:highlight>
                <a:latin typeface="Times New Roman"/>
                <a:ea typeface="Times New Roman"/>
                <a:cs typeface="Times New Roman"/>
                <a:sym typeface="Times New Roman"/>
              </a:rPr>
              <a:t>Network Routing Protocol. </a:t>
            </a:r>
            <a:endParaRPr sz="2500">
              <a:highlight>
                <a:srgbClr val="FFFFFF"/>
              </a:highlight>
              <a:latin typeface="Times New Roman"/>
              <a:ea typeface="Times New Roman"/>
              <a:cs typeface="Times New Roman"/>
              <a:sym typeface="Times New Roman"/>
            </a:endParaRPr>
          </a:p>
          <a:p>
            <a:pPr marL="914400" lvl="0" indent="-387350" algn="just" rtl="0">
              <a:lnSpc>
                <a:spcPct val="115000"/>
              </a:lnSpc>
              <a:spcBef>
                <a:spcPts val="0"/>
              </a:spcBef>
              <a:spcAft>
                <a:spcPts val="0"/>
              </a:spcAft>
              <a:buSzPts val="2500"/>
              <a:buFont typeface="Times New Roman"/>
              <a:buChar char="❖"/>
            </a:pPr>
            <a:r>
              <a:rPr lang="en-US" sz="2500">
                <a:highlight>
                  <a:srgbClr val="FFFFFF"/>
                </a:highlight>
                <a:latin typeface="Times New Roman"/>
                <a:ea typeface="Times New Roman"/>
                <a:cs typeface="Times New Roman"/>
                <a:sym typeface="Times New Roman"/>
              </a:rPr>
              <a:t>Road Networks.</a:t>
            </a:r>
            <a:endParaRPr sz="25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af15029fc2_0_215"/>
          <p:cNvSpPr txBox="1">
            <a:spLocks noGrp="1"/>
          </p:cNvSpPr>
          <p:nvPr>
            <p:ph type="title"/>
          </p:nvPr>
        </p:nvSpPr>
        <p:spPr>
          <a:xfrm>
            <a:off x="762000" y="427039"/>
            <a:ext cx="109728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900" b="1">
                <a:latin typeface="Times New Roman"/>
                <a:ea typeface="Times New Roman"/>
                <a:cs typeface="Times New Roman"/>
                <a:sym typeface="Times New Roman"/>
              </a:rPr>
              <a:t>Conclusion</a:t>
            </a:r>
            <a:endParaRPr sz="3900" b="1">
              <a:latin typeface="Times New Roman"/>
              <a:ea typeface="Times New Roman"/>
              <a:cs typeface="Times New Roman"/>
              <a:sym typeface="Times New Roman"/>
            </a:endParaRPr>
          </a:p>
        </p:txBody>
      </p:sp>
      <p:sp>
        <p:nvSpPr>
          <p:cNvPr id="296" name="Google Shape;296;gaf15029fc2_0_215"/>
          <p:cNvSpPr txBox="1">
            <a:spLocks noGrp="1"/>
          </p:cNvSpPr>
          <p:nvPr>
            <p:ph type="body" idx="1"/>
          </p:nvPr>
        </p:nvSpPr>
        <p:spPr>
          <a:xfrm>
            <a:off x="762000" y="1752601"/>
            <a:ext cx="10972800" cy="4526100"/>
          </a:xfrm>
          <a:prstGeom prst="rect">
            <a:avLst/>
          </a:prstGeom>
        </p:spPr>
        <p:txBody>
          <a:bodyPr spcFirstLastPara="1" wrap="square" lIns="91425" tIns="45700" rIns="91425" bIns="45700" anchor="t" anchorCtr="0">
            <a:noAutofit/>
          </a:bodyPr>
          <a:lstStyle/>
          <a:p>
            <a:pPr marL="457200" lvl="0" indent="-374650" algn="just" rtl="0">
              <a:lnSpc>
                <a:spcPct val="115000"/>
              </a:lnSpc>
              <a:spcBef>
                <a:spcPts val="1200"/>
              </a:spcBef>
              <a:spcAft>
                <a:spcPts val="0"/>
              </a:spcAft>
              <a:buSzPts val="2300"/>
              <a:buFont typeface="Times New Roman"/>
              <a:buChar char="❖"/>
            </a:pPr>
            <a:r>
              <a:rPr lang="en-US" sz="2500">
                <a:latin typeface="Times New Roman"/>
                <a:ea typeface="Times New Roman"/>
                <a:cs typeface="Times New Roman"/>
                <a:sym typeface="Times New Roman"/>
              </a:rPr>
              <a:t>By plotting the graphs of all 3 Algorithms on the basis of their time complexities it is easy to compare the algorithms. All of the 3 Algorithms provides a solution with having some time complexities. The time complexity for each of the 3 Algorithms are on the basis of their efficiency to solve the shortest path problem.</a:t>
            </a:r>
            <a:endParaRPr sz="2500">
              <a:latin typeface="Times New Roman"/>
              <a:ea typeface="Times New Roman"/>
              <a:cs typeface="Times New Roman"/>
              <a:sym typeface="Times New Roman"/>
            </a:endParaRPr>
          </a:p>
          <a:p>
            <a:pPr marL="457200" lvl="0" indent="-374650" algn="just" rtl="0">
              <a:lnSpc>
                <a:spcPct val="115000"/>
              </a:lnSpc>
              <a:spcBef>
                <a:spcPts val="1200"/>
              </a:spcBef>
              <a:spcAft>
                <a:spcPts val="0"/>
              </a:spcAft>
              <a:buSzPts val="2300"/>
              <a:buFont typeface="Times New Roman"/>
              <a:buChar char="❖"/>
            </a:pPr>
            <a:r>
              <a:rPr lang="en-US" sz="2500">
                <a:latin typeface="Times New Roman"/>
                <a:ea typeface="Times New Roman"/>
                <a:cs typeface="Times New Roman"/>
                <a:sym typeface="Times New Roman"/>
              </a:rPr>
              <a:t>For more convenience it gives the output in written form as well as in graphical form step by step which makes it easy to understand the shortest path.</a:t>
            </a:r>
            <a:endParaRPr sz="2500">
              <a:latin typeface="Times New Roman"/>
              <a:ea typeface="Times New Roman"/>
              <a:cs typeface="Times New Roman"/>
              <a:sym typeface="Times New Roman"/>
            </a:endParaRPr>
          </a:p>
          <a:p>
            <a:pPr marL="0" lvl="0" indent="0" algn="l" rtl="0">
              <a:spcBef>
                <a:spcPts val="1200"/>
              </a:spcBef>
              <a:spcAft>
                <a:spcPts val="0"/>
              </a:spcAft>
              <a:buNone/>
            </a:pPr>
            <a:endParaRPr sz="25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996b35cb92_1_59"/>
          <p:cNvSpPr txBox="1">
            <a:spLocks noGrp="1"/>
          </p:cNvSpPr>
          <p:nvPr>
            <p:ph type="title"/>
          </p:nvPr>
        </p:nvSpPr>
        <p:spPr>
          <a:xfrm>
            <a:off x="609600" y="329564"/>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sz="3900" b="1">
                <a:latin typeface="Times New Roman"/>
                <a:ea typeface="Times New Roman"/>
                <a:cs typeface="Times New Roman"/>
                <a:sym typeface="Times New Roman"/>
              </a:rPr>
              <a:t>PERT Chart</a:t>
            </a:r>
            <a:endParaRPr sz="3900" b="1">
              <a:latin typeface="Times New Roman"/>
              <a:ea typeface="Times New Roman"/>
              <a:cs typeface="Times New Roman"/>
              <a:sym typeface="Times New Roman"/>
            </a:endParaRPr>
          </a:p>
        </p:txBody>
      </p:sp>
      <p:pic>
        <p:nvPicPr>
          <p:cNvPr id="303" name="Google Shape;303;g996b35cb92_1_59"/>
          <p:cNvPicPr preferRelativeResize="0"/>
          <p:nvPr/>
        </p:nvPicPr>
        <p:blipFill rotWithShape="1">
          <a:blip r:embed="rId3">
            <a:alphaModFix/>
          </a:blip>
          <a:srcRect r="2075" b="1204"/>
          <a:stretch/>
        </p:blipFill>
        <p:spPr>
          <a:xfrm>
            <a:off x="2212850" y="1320150"/>
            <a:ext cx="8013826" cy="4946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996b35cb92_0_0"/>
          <p:cNvSpPr txBox="1">
            <a:spLocks noGrp="1"/>
          </p:cNvSpPr>
          <p:nvPr>
            <p:ph type="title"/>
          </p:nvPr>
        </p:nvSpPr>
        <p:spPr>
          <a:xfrm>
            <a:off x="609600" y="329564"/>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sz="3900" b="1">
                <a:latin typeface="Times New Roman"/>
                <a:ea typeface="Times New Roman"/>
                <a:cs typeface="Times New Roman"/>
                <a:sym typeface="Times New Roman"/>
              </a:rPr>
              <a:t>Abstract</a:t>
            </a:r>
            <a:endParaRPr sz="3900" b="1">
              <a:latin typeface="Times New Roman"/>
              <a:ea typeface="Times New Roman"/>
              <a:cs typeface="Times New Roman"/>
              <a:sym typeface="Times New Roman"/>
            </a:endParaRPr>
          </a:p>
        </p:txBody>
      </p:sp>
      <p:sp>
        <p:nvSpPr>
          <p:cNvPr id="97" name="Google Shape;97;g996b35cb92_0_0"/>
          <p:cNvSpPr txBox="1">
            <a:spLocks noGrp="1"/>
          </p:cNvSpPr>
          <p:nvPr>
            <p:ph type="body" idx="1"/>
          </p:nvPr>
        </p:nvSpPr>
        <p:spPr>
          <a:xfrm>
            <a:off x="849400" y="1472575"/>
            <a:ext cx="10422000" cy="4526100"/>
          </a:xfrm>
          <a:prstGeom prst="rect">
            <a:avLst/>
          </a:prstGeom>
          <a:noFill/>
          <a:ln>
            <a:noFill/>
          </a:ln>
        </p:spPr>
        <p:txBody>
          <a:bodyPr spcFirstLastPara="1" wrap="square" lIns="91425" tIns="45700" rIns="91425" bIns="45700" anchor="t" anchorCtr="0">
            <a:noAutofit/>
          </a:bodyPr>
          <a:lstStyle/>
          <a:p>
            <a:pPr marL="457200" lvl="0" indent="-374650" algn="just" rtl="0">
              <a:lnSpc>
                <a:spcPct val="115000"/>
              </a:lnSpc>
              <a:spcBef>
                <a:spcPts val="0"/>
              </a:spcBef>
              <a:spcAft>
                <a:spcPts val="0"/>
              </a:spcAft>
              <a:buSzPts val="2300"/>
              <a:buFont typeface="Times New Roman"/>
              <a:buChar char="❖"/>
            </a:pPr>
            <a:r>
              <a:rPr lang="en-US" sz="2500">
                <a:latin typeface="Times New Roman"/>
                <a:ea typeface="Times New Roman"/>
                <a:cs typeface="Times New Roman"/>
                <a:sym typeface="Times New Roman"/>
              </a:rPr>
              <a:t>Shortest Path Algorithm states that the algorithm to find the path which has minimal Distance(or path) between two nodes (or vertices).</a:t>
            </a:r>
            <a:endParaRPr sz="2500">
              <a:latin typeface="Times New Roman"/>
              <a:ea typeface="Times New Roman"/>
              <a:cs typeface="Times New Roman"/>
              <a:sym typeface="Times New Roman"/>
            </a:endParaRPr>
          </a:p>
          <a:p>
            <a:pPr marL="457200" lvl="0" indent="-374650" algn="just" rtl="0">
              <a:lnSpc>
                <a:spcPct val="115000"/>
              </a:lnSpc>
              <a:spcBef>
                <a:spcPts val="0"/>
              </a:spcBef>
              <a:spcAft>
                <a:spcPts val="0"/>
              </a:spcAft>
              <a:buSzPts val="2300"/>
              <a:buFont typeface="Times New Roman"/>
              <a:buChar char="❖"/>
            </a:pPr>
            <a:r>
              <a:rPr lang="en-US" sz="2500">
                <a:latin typeface="Times New Roman"/>
                <a:ea typeface="Times New Roman"/>
                <a:cs typeface="Times New Roman"/>
                <a:sym typeface="Times New Roman"/>
              </a:rPr>
              <a:t>Some examples of Shortest Path are: telecommunications, network routing protocols, traffic control, transportation systems, etc.</a:t>
            </a:r>
            <a:endParaRPr sz="2500">
              <a:latin typeface="Times New Roman"/>
              <a:ea typeface="Times New Roman"/>
              <a:cs typeface="Times New Roman"/>
              <a:sym typeface="Times New Roman"/>
            </a:endParaRPr>
          </a:p>
          <a:p>
            <a:pPr marL="457200" lvl="0" indent="-374650" algn="just" rtl="0">
              <a:lnSpc>
                <a:spcPct val="115000"/>
              </a:lnSpc>
              <a:spcBef>
                <a:spcPts val="0"/>
              </a:spcBef>
              <a:spcAft>
                <a:spcPts val="0"/>
              </a:spcAft>
              <a:buSzPts val="2300"/>
              <a:buFont typeface="Times New Roman"/>
              <a:buChar char="❖"/>
            </a:pPr>
            <a:r>
              <a:rPr lang="en-US" sz="2500">
                <a:latin typeface="Times New Roman"/>
                <a:ea typeface="Times New Roman"/>
                <a:cs typeface="Times New Roman"/>
                <a:sym typeface="Times New Roman"/>
              </a:rPr>
              <a:t>The algorithms used to find the shortest path are Dijkstra’s, Bellman-Ford and Floyd-Warshall Algorithm.</a:t>
            </a:r>
            <a:endParaRPr sz="2500">
              <a:latin typeface="Times New Roman"/>
              <a:ea typeface="Times New Roman"/>
              <a:cs typeface="Times New Roman"/>
              <a:sym typeface="Times New Roman"/>
            </a:endParaRPr>
          </a:p>
          <a:p>
            <a:pPr marL="457200" lvl="0" indent="-387350" algn="just" rtl="0">
              <a:lnSpc>
                <a:spcPct val="115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Comparing, analyzing and plotting the graphs of each algorithm makes it easy to understand which algorithm is best for finding the shortest path for a particular type of question.</a:t>
            </a:r>
            <a:endParaRPr sz="2500">
              <a:highlight>
                <a:srgbClr val="FFFF00"/>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996b35cb92_1_41"/>
          <p:cNvSpPr txBox="1">
            <a:spLocks noGrp="1"/>
          </p:cNvSpPr>
          <p:nvPr>
            <p:ph type="body" idx="1"/>
          </p:nvPr>
        </p:nvSpPr>
        <p:spPr>
          <a:xfrm>
            <a:off x="874050" y="1798900"/>
            <a:ext cx="10443900" cy="4526100"/>
          </a:xfrm>
          <a:prstGeom prst="rect">
            <a:avLst/>
          </a:prstGeom>
          <a:noFill/>
          <a:ln>
            <a:noFill/>
          </a:ln>
        </p:spPr>
        <p:txBody>
          <a:bodyPr spcFirstLastPara="1" wrap="square" lIns="91425" tIns="45700" rIns="91425" bIns="45700" anchor="t" anchorCtr="0">
            <a:noAutofit/>
          </a:bodyPr>
          <a:lstStyle/>
          <a:p>
            <a:pPr marL="457200" lvl="0" indent="-374650" algn="just" rtl="0">
              <a:lnSpc>
                <a:spcPct val="100000"/>
              </a:lnSpc>
              <a:spcBef>
                <a:spcPts val="1200"/>
              </a:spcBef>
              <a:spcAft>
                <a:spcPts val="0"/>
              </a:spcAft>
              <a:buSzPts val="2300"/>
              <a:buFont typeface="Times New Roman"/>
              <a:buChar char="❖"/>
            </a:pPr>
            <a:r>
              <a:rPr lang="en-US" sz="2500">
                <a:latin typeface="Times New Roman"/>
                <a:ea typeface="Times New Roman"/>
                <a:cs typeface="Times New Roman"/>
                <a:sym typeface="Times New Roman"/>
              </a:rPr>
              <a:t>There are several projects for finding the shortest path but they all give the output in written form, which is difficult to understand and it takes more time to understand the shortest path. </a:t>
            </a:r>
            <a:endParaRPr sz="2500">
              <a:latin typeface="Times New Roman"/>
              <a:ea typeface="Times New Roman"/>
              <a:cs typeface="Times New Roman"/>
              <a:sym typeface="Times New Roman"/>
            </a:endParaRPr>
          </a:p>
          <a:p>
            <a:pPr marL="457200" lvl="0" indent="0" algn="just" rtl="0">
              <a:lnSpc>
                <a:spcPct val="100000"/>
              </a:lnSpc>
              <a:spcBef>
                <a:spcPts val="1200"/>
              </a:spcBef>
              <a:spcAft>
                <a:spcPts val="0"/>
              </a:spcAft>
              <a:buSzPts val="3200"/>
              <a:buNone/>
            </a:pPr>
            <a:endParaRPr sz="2500">
              <a:latin typeface="Times New Roman"/>
              <a:ea typeface="Times New Roman"/>
              <a:cs typeface="Times New Roman"/>
              <a:sym typeface="Times New Roman"/>
            </a:endParaRPr>
          </a:p>
          <a:p>
            <a:pPr marL="457200" lvl="0" indent="-374650" algn="just" rtl="0">
              <a:lnSpc>
                <a:spcPct val="100000"/>
              </a:lnSpc>
              <a:spcBef>
                <a:spcPts val="1200"/>
              </a:spcBef>
              <a:spcAft>
                <a:spcPts val="0"/>
              </a:spcAft>
              <a:buSzPts val="2300"/>
              <a:buFont typeface="Times New Roman"/>
              <a:buChar char="❖"/>
            </a:pPr>
            <a:r>
              <a:rPr lang="en-US" sz="2500">
                <a:latin typeface="Times New Roman"/>
                <a:ea typeface="Times New Roman"/>
                <a:cs typeface="Times New Roman"/>
                <a:sym typeface="Times New Roman"/>
              </a:rPr>
              <a:t>Therefore, there is a need for a project which compares all the algorithms on the basis of their time complexity and gives the output in written form as well as in graphical form step by step which makes it easy to understand the shortest path.</a:t>
            </a:r>
            <a:endParaRPr sz="2500">
              <a:latin typeface="Times New Roman"/>
              <a:ea typeface="Times New Roman"/>
              <a:cs typeface="Times New Roman"/>
              <a:sym typeface="Times New Roman"/>
            </a:endParaRPr>
          </a:p>
          <a:p>
            <a:pPr marL="0" lvl="0" indent="0" algn="just" rtl="0">
              <a:lnSpc>
                <a:spcPct val="100000"/>
              </a:lnSpc>
              <a:spcBef>
                <a:spcPts val="1200"/>
              </a:spcBef>
              <a:spcAft>
                <a:spcPts val="0"/>
              </a:spcAft>
              <a:buSzPts val="3200"/>
              <a:buNone/>
            </a:pPr>
            <a:endParaRPr sz="2500">
              <a:latin typeface="Times New Roman"/>
              <a:ea typeface="Times New Roman"/>
              <a:cs typeface="Times New Roman"/>
              <a:sym typeface="Times New Roman"/>
            </a:endParaRPr>
          </a:p>
        </p:txBody>
      </p:sp>
      <p:sp>
        <p:nvSpPr>
          <p:cNvPr id="104" name="Google Shape;104;g996b35cb92_1_41"/>
          <p:cNvSpPr txBox="1">
            <a:spLocks noGrp="1"/>
          </p:cNvSpPr>
          <p:nvPr>
            <p:ph type="title"/>
          </p:nvPr>
        </p:nvSpPr>
        <p:spPr>
          <a:xfrm>
            <a:off x="609600" y="329564"/>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sz="3900" b="1">
                <a:latin typeface="Times New Roman"/>
                <a:ea typeface="Times New Roman"/>
                <a:cs typeface="Times New Roman"/>
                <a:sym typeface="Times New Roman"/>
              </a:rPr>
              <a:t>Problem Statement</a:t>
            </a:r>
            <a:endParaRPr sz="3900"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996b35cb92_1_47"/>
          <p:cNvSpPr txBox="1">
            <a:spLocks noGrp="1"/>
          </p:cNvSpPr>
          <p:nvPr>
            <p:ph type="title"/>
          </p:nvPr>
        </p:nvSpPr>
        <p:spPr>
          <a:xfrm>
            <a:off x="609600" y="329564"/>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sz="3900" b="1">
                <a:latin typeface="Times New Roman"/>
                <a:ea typeface="Times New Roman"/>
                <a:cs typeface="Times New Roman"/>
                <a:sym typeface="Times New Roman"/>
              </a:rPr>
              <a:t>Objectives</a:t>
            </a:r>
            <a:endParaRPr sz="3900" b="1">
              <a:latin typeface="Times New Roman"/>
              <a:ea typeface="Times New Roman"/>
              <a:cs typeface="Times New Roman"/>
              <a:sym typeface="Times New Roman"/>
            </a:endParaRPr>
          </a:p>
        </p:txBody>
      </p:sp>
      <p:sp>
        <p:nvSpPr>
          <p:cNvPr id="111" name="Google Shape;111;g996b35cb92_1_47"/>
          <p:cNvSpPr txBox="1">
            <a:spLocks noGrp="1"/>
          </p:cNvSpPr>
          <p:nvPr>
            <p:ph type="body" idx="1"/>
          </p:nvPr>
        </p:nvSpPr>
        <p:spPr>
          <a:xfrm>
            <a:off x="829600" y="1779375"/>
            <a:ext cx="10443900" cy="4526100"/>
          </a:xfrm>
          <a:prstGeom prst="rect">
            <a:avLst/>
          </a:prstGeom>
          <a:noFill/>
          <a:ln>
            <a:noFill/>
          </a:ln>
        </p:spPr>
        <p:txBody>
          <a:bodyPr spcFirstLastPara="1" wrap="square" lIns="91425" tIns="45700" rIns="91425" bIns="45700" anchor="t" anchorCtr="0">
            <a:noAutofit/>
          </a:bodyPr>
          <a:lstStyle/>
          <a:p>
            <a:pPr marL="457200" lvl="0" indent="-387350" algn="just" rtl="0">
              <a:lnSpc>
                <a:spcPct val="115000"/>
              </a:lnSpc>
              <a:spcBef>
                <a:spcPts val="0"/>
              </a:spcBef>
              <a:spcAft>
                <a:spcPts val="0"/>
              </a:spcAft>
              <a:buSzPts val="2500"/>
              <a:buFont typeface="Times New Roman"/>
              <a:buChar char="❖"/>
            </a:pPr>
            <a:r>
              <a:rPr lang="en-US" sz="2500">
                <a:latin typeface="Times New Roman"/>
                <a:ea typeface="Times New Roman"/>
                <a:cs typeface="Times New Roman"/>
                <a:sym typeface="Times New Roman"/>
              </a:rPr>
              <a:t>The main objective of this project is to compare all the algorithms by plotting their graphs on the basis of their time complexity and give the output in written form as well as in graphical form step by step which makes it easy to understand the shortest path and tells which algorithm should be used to solve the question more efficiently for a particular type of question.</a:t>
            </a:r>
            <a:endParaRPr sz="2500">
              <a:latin typeface="Times New Roman"/>
              <a:ea typeface="Times New Roman"/>
              <a:cs typeface="Times New Roman"/>
              <a:sym typeface="Times New Roman"/>
            </a:endParaRPr>
          </a:p>
          <a:p>
            <a:pPr marL="457200" lvl="0" indent="0" algn="l" rtl="0">
              <a:lnSpc>
                <a:spcPct val="100000"/>
              </a:lnSpc>
              <a:spcBef>
                <a:spcPts val="640"/>
              </a:spcBef>
              <a:spcAft>
                <a:spcPts val="0"/>
              </a:spcAft>
              <a:buSzPts val="3200"/>
              <a:buNone/>
            </a:pPr>
            <a:endParaRPr sz="2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996b35cb92_1_53"/>
          <p:cNvSpPr txBox="1">
            <a:spLocks noGrp="1"/>
          </p:cNvSpPr>
          <p:nvPr>
            <p:ph type="title"/>
          </p:nvPr>
        </p:nvSpPr>
        <p:spPr>
          <a:xfrm>
            <a:off x="609600" y="329564"/>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en-US" sz="3900" b="1">
                <a:latin typeface="Times New Roman"/>
                <a:ea typeface="Times New Roman"/>
                <a:cs typeface="Times New Roman"/>
                <a:sym typeface="Times New Roman"/>
              </a:rPr>
              <a:t>Methodology</a:t>
            </a:r>
            <a:endParaRPr sz="3900" b="1">
              <a:latin typeface="Times New Roman"/>
              <a:ea typeface="Times New Roman"/>
              <a:cs typeface="Times New Roman"/>
              <a:sym typeface="Times New Roman"/>
            </a:endParaRPr>
          </a:p>
        </p:txBody>
      </p:sp>
      <p:sp>
        <p:nvSpPr>
          <p:cNvPr id="118" name="Google Shape;118;g996b35cb92_1_53"/>
          <p:cNvSpPr txBox="1">
            <a:spLocks noGrp="1"/>
          </p:cNvSpPr>
          <p:nvPr>
            <p:ph type="body" idx="1"/>
          </p:nvPr>
        </p:nvSpPr>
        <p:spPr>
          <a:xfrm>
            <a:off x="849400" y="1472575"/>
            <a:ext cx="10443900" cy="4526100"/>
          </a:xfrm>
          <a:prstGeom prst="rect">
            <a:avLst/>
          </a:prstGeom>
          <a:noFill/>
          <a:ln>
            <a:noFill/>
          </a:ln>
        </p:spPr>
        <p:txBody>
          <a:bodyPr spcFirstLastPara="1" wrap="square" lIns="91425" tIns="45700" rIns="91425" bIns="45700" anchor="t" anchorCtr="0">
            <a:noAutofit/>
          </a:bodyPr>
          <a:lstStyle/>
          <a:p>
            <a:pPr marL="457200" lvl="0" indent="-374650" algn="l" rtl="0">
              <a:lnSpc>
                <a:spcPct val="100000"/>
              </a:lnSpc>
              <a:spcBef>
                <a:spcPts val="640"/>
              </a:spcBef>
              <a:spcAft>
                <a:spcPts val="0"/>
              </a:spcAft>
              <a:buSzPts val="2300"/>
              <a:buFont typeface="Times New Roman"/>
              <a:buChar char="❖"/>
            </a:pPr>
            <a:r>
              <a:rPr lang="en-US" sz="2500">
                <a:latin typeface="Times New Roman"/>
                <a:ea typeface="Times New Roman"/>
                <a:cs typeface="Times New Roman"/>
                <a:sym typeface="Times New Roman"/>
              </a:rPr>
              <a:t>Preparing the data flow diagram of the project.</a:t>
            </a:r>
            <a:endParaRPr sz="2500">
              <a:latin typeface="Times New Roman"/>
              <a:ea typeface="Times New Roman"/>
              <a:cs typeface="Times New Roman"/>
              <a:sym typeface="Times New Roman"/>
            </a:endParaRPr>
          </a:p>
          <a:p>
            <a:pPr marL="457200" lvl="0" indent="-374650" algn="just" rtl="0">
              <a:lnSpc>
                <a:spcPct val="115000"/>
              </a:lnSpc>
              <a:spcBef>
                <a:spcPts val="0"/>
              </a:spcBef>
              <a:spcAft>
                <a:spcPts val="0"/>
              </a:spcAft>
              <a:buSzPts val="2300"/>
              <a:buFont typeface="Times New Roman"/>
              <a:buChar char="❖"/>
            </a:pPr>
            <a:r>
              <a:rPr lang="en-US" sz="2500">
                <a:latin typeface="Times New Roman"/>
                <a:ea typeface="Times New Roman"/>
                <a:cs typeface="Times New Roman"/>
                <a:sym typeface="Times New Roman"/>
              </a:rPr>
              <a:t>Implementation, Comparison and Analyzing of different Algorithms </a:t>
            </a:r>
            <a:r>
              <a:rPr lang="en-US" sz="2500">
                <a:highlight>
                  <a:srgbClr val="FFFFFF"/>
                </a:highlight>
                <a:latin typeface="Times New Roman"/>
                <a:ea typeface="Times New Roman"/>
                <a:cs typeface="Times New Roman"/>
                <a:sym typeface="Times New Roman"/>
              </a:rPr>
              <a:t>by plotting the graphs on the basis of their time complexity </a:t>
            </a:r>
            <a:r>
              <a:rPr lang="en-US" sz="2500">
                <a:latin typeface="Times New Roman"/>
                <a:ea typeface="Times New Roman"/>
                <a:cs typeface="Times New Roman"/>
                <a:sym typeface="Times New Roman"/>
              </a:rPr>
              <a:t>and unit testing.</a:t>
            </a:r>
            <a:endParaRPr sz="2500">
              <a:latin typeface="Times New Roman"/>
              <a:ea typeface="Times New Roman"/>
              <a:cs typeface="Times New Roman"/>
              <a:sym typeface="Times New Roman"/>
            </a:endParaRPr>
          </a:p>
          <a:p>
            <a:pPr marL="457200" lvl="0" indent="-374650" algn="l" rtl="0">
              <a:lnSpc>
                <a:spcPct val="100000"/>
              </a:lnSpc>
              <a:spcBef>
                <a:spcPts val="0"/>
              </a:spcBef>
              <a:spcAft>
                <a:spcPts val="0"/>
              </a:spcAft>
              <a:buSzPts val="2300"/>
              <a:buFont typeface="Times New Roman"/>
              <a:buChar char="❖"/>
            </a:pPr>
            <a:r>
              <a:rPr lang="en-US" sz="2500">
                <a:latin typeface="Times New Roman"/>
                <a:ea typeface="Times New Roman"/>
                <a:cs typeface="Times New Roman"/>
                <a:sym typeface="Times New Roman"/>
              </a:rPr>
              <a:t>Integrating the modules.</a:t>
            </a:r>
            <a:endParaRPr sz="2500">
              <a:latin typeface="Times New Roman"/>
              <a:ea typeface="Times New Roman"/>
              <a:cs typeface="Times New Roman"/>
              <a:sym typeface="Times New Roman"/>
            </a:endParaRPr>
          </a:p>
          <a:p>
            <a:pPr marL="457200" lvl="0" indent="-374650" algn="l" rtl="0">
              <a:lnSpc>
                <a:spcPct val="100000"/>
              </a:lnSpc>
              <a:spcBef>
                <a:spcPts val="0"/>
              </a:spcBef>
              <a:spcAft>
                <a:spcPts val="0"/>
              </a:spcAft>
              <a:buSzPts val="2300"/>
              <a:buFont typeface="Times New Roman"/>
              <a:buChar char="❖"/>
            </a:pPr>
            <a:r>
              <a:rPr lang="en-US" sz="2500">
                <a:latin typeface="Times New Roman"/>
                <a:ea typeface="Times New Roman"/>
                <a:cs typeface="Times New Roman"/>
                <a:sym typeface="Times New Roman"/>
              </a:rPr>
              <a:t>Testing the integration of modules.</a:t>
            </a:r>
            <a:endParaRPr sz="2500">
              <a:latin typeface="Times New Roman"/>
              <a:ea typeface="Times New Roman"/>
              <a:cs typeface="Times New Roman"/>
              <a:sym typeface="Times New Roman"/>
            </a:endParaRPr>
          </a:p>
          <a:p>
            <a:pPr marL="457200" lvl="0" indent="-374650" algn="l" rtl="0">
              <a:lnSpc>
                <a:spcPct val="100000"/>
              </a:lnSpc>
              <a:spcBef>
                <a:spcPts val="0"/>
              </a:spcBef>
              <a:spcAft>
                <a:spcPts val="0"/>
              </a:spcAft>
              <a:buSzPts val="2300"/>
              <a:buFont typeface="Times New Roman"/>
              <a:buChar char="❖"/>
            </a:pPr>
            <a:r>
              <a:rPr lang="en-US" sz="2500">
                <a:latin typeface="Times New Roman"/>
                <a:ea typeface="Times New Roman"/>
                <a:cs typeface="Times New Roman"/>
                <a:sym typeface="Times New Roman"/>
              </a:rPr>
              <a:t>Testing the system.</a:t>
            </a:r>
            <a:endParaRPr sz="2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af15029fc2_0_45"/>
          <p:cNvSpPr txBox="1">
            <a:spLocks noGrp="1"/>
          </p:cNvSpPr>
          <p:nvPr>
            <p:ph type="body" idx="1"/>
          </p:nvPr>
        </p:nvSpPr>
        <p:spPr>
          <a:xfrm>
            <a:off x="-418450" y="1362750"/>
            <a:ext cx="6433200" cy="5411100"/>
          </a:xfrm>
          <a:prstGeom prst="rect">
            <a:avLst/>
          </a:prstGeom>
        </p:spPr>
        <p:txBody>
          <a:bodyPr spcFirstLastPara="1" wrap="square" lIns="91425" tIns="45700" rIns="91425" bIns="45700" anchor="t" anchorCtr="0">
            <a:noAutofit/>
          </a:bodyPr>
          <a:lstStyle/>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function bellmanFord(G, S)</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for each vertex V in G</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distance[V] &lt;- infinite</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previous[V] &lt;- NULL</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distance[S] &lt;- 0</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for each vertex V in G				</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for each edge (U,V) in G</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tempDistance &lt;- distance[U] + edge_weight(U, V)</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if tempDistance &lt; distance[V]</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distance[V] &lt;- tempDistance</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previous[V] &lt;- U</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1200"/>
              </a:spcAft>
              <a:buClr>
                <a:schemeClr val="dk1"/>
              </a:buClr>
              <a:buSzPts val="1100"/>
              <a:buFont typeface="Arial"/>
              <a:buNone/>
            </a:pPr>
            <a:endParaRPr sz="1700">
              <a:latin typeface="Times New Roman"/>
              <a:ea typeface="Times New Roman"/>
              <a:cs typeface="Times New Roman"/>
              <a:sym typeface="Times New Roman"/>
            </a:endParaRPr>
          </a:p>
        </p:txBody>
      </p:sp>
      <p:sp>
        <p:nvSpPr>
          <p:cNvPr id="125" name="Google Shape;125;gaf15029fc2_0_45"/>
          <p:cNvSpPr txBox="1"/>
          <p:nvPr/>
        </p:nvSpPr>
        <p:spPr>
          <a:xfrm>
            <a:off x="6334925" y="1816575"/>
            <a:ext cx="5743500" cy="2230800"/>
          </a:xfrm>
          <a:prstGeom prst="rect">
            <a:avLst/>
          </a:prstGeom>
          <a:noFill/>
          <a:ln>
            <a:noFill/>
          </a:ln>
        </p:spPr>
        <p:txBody>
          <a:bodyPr spcFirstLastPara="1" wrap="square" lIns="91425" tIns="91425" rIns="91425" bIns="91425" anchor="t" anchorCtr="0">
            <a:noAutofit/>
          </a:bodyPr>
          <a:lstStyle/>
          <a:p>
            <a:pPr marL="457200" lvl="0" indent="457200" algn="just" rtl="0">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for each edge (U,V) in G</a:t>
            </a:r>
            <a:endParaRPr sz="1700">
              <a:solidFill>
                <a:schemeClr val="dk1"/>
              </a:solidFill>
              <a:latin typeface="Times New Roman"/>
              <a:ea typeface="Times New Roman"/>
              <a:cs typeface="Times New Roman"/>
              <a:sym typeface="Times New Roman"/>
            </a:endParaRPr>
          </a:p>
          <a:p>
            <a:pPr marL="914400" lvl="0" indent="0" algn="just" rtl="0">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    If distance[U] + edge_weight(U, V) &lt; distance[V]</a:t>
            </a:r>
            <a:endParaRPr sz="1700">
              <a:solidFill>
                <a:schemeClr val="dk1"/>
              </a:solidFill>
              <a:latin typeface="Times New Roman"/>
              <a:ea typeface="Times New Roman"/>
              <a:cs typeface="Times New Roman"/>
              <a:sym typeface="Times New Roman"/>
            </a:endParaRPr>
          </a:p>
          <a:p>
            <a:pPr marL="914400" lvl="0" indent="0" algn="just" rtl="0">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      	Error: Negative Cycle Exists</a:t>
            </a:r>
            <a:endParaRPr sz="1700">
              <a:solidFill>
                <a:schemeClr val="dk1"/>
              </a:solidFill>
              <a:latin typeface="Times New Roman"/>
              <a:ea typeface="Times New Roman"/>
              <a:cs typeface="Times New Roman"/>
              <a:sym typeface="Times New Roman"/>
            </a:endParaRPr>
          </a:p>
          <a:p>
            <a:pPr marL="914400" lvl="0" indent="0" algn="just" rtl="0">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  return distance[], previous[]</a:t>
            </a:r>
            <a:endParaRPr sz="1700">
              <a:solidFill>
                <a:schemeClr val="dk1"/>
              </a:solidFill>
              <a:latin typeface="Times New Roman"/>
              <a:ea typeface="Times New Roman"/>
              <a:cs typeface="Times New Roman"/>
              <a:sym typeface="Times New Roman"/>
            </a:endParaRPr>
          </a:p>
          <a:p>
            <a:pPr marL="914400" lvl="0" indent="0" algn="just" rtl="0">
              <a:lnSpc>
                <a:spcPct val="115000"/>
              </a:lnSpc>
              <a:spcBef>
                <a:spcPts val="1200"/>
              </a:spcBef>
              <a:spcAft>
                <a:spcPts val="1200"/>
              </a:spcAft>
              <a:buNone/>
            </a:pPr>
            <a:endParaRPr sz="1700">
              <a:solidFill>
                <a:schemeClr val="dk1"/>
              </a:solidFill>
              <a:latin typeface="Times New Roman"/>
              <a:ea typeface="Times New Roman"/>
              <a:cs typeface="Times New Roman"/>
              <a:sym typeface="Times New Roman"/>
            </a:endParaRPr>
          </a:p>
        </p:txBody>
      </p:sp>
      <p:cxnSp>
        <p:nvCxnSpPr>
          <p:cNvPr id="126" name="Google Shape;126;gaf15029fc2_0_45"/>
          <p:cNvCxnSpPr>
            <a:stCxn id="127" idx="2"/>
          </p:cNvCxnSpPr>
          <p:nvPr/>
        </p:nvCxnSpPr>
        <p:spPr>
          <a:xfrm>
            <a:off x="6262500" y="1911589"/>
            <a:ext cx="14100" cy="4866000"/>
          </a:xfrm>
          <a:prstGeom prst="straightConnector1">
            <a:avLst/>
          </a:prstGeom>
          <a:noFill/>
          <a:ln w="9525" cap="flat" cmpd="sng">
            <a:solidFill>
              <a:schemeClr val="dk2"/>
            </a:solidFill>
            <a:prstDash val="solid"/>
            <a:round/>
            <a:headEnd type="none" w="med" len="med"/>
            <a:tailEnd type="none" w="med" len="med"/>
          </a:ln>
        </p:spPr>
      </p:cxnSp>
      <p:sp>
        <p:nvSpPr>
          <p:cNvPr id="128" name="Google Shape;128;gaf15029fc2_0_45"/>
          <p:cNvSpPr txBox="1">
            <a:spLocks noGrp="1"/>
          </p:cNvSpPr>
          <p:nvPr>
            <p:ph type="title"/>
          </p:nvPr>
        </p:nvSpPr>
        <p:spPr>
          <a:xfrm>
            <a:off x="762000" y="768539"/>
            <a:ext cx="10972800" cy="1143000"/>
          </a:xfrm>
          <a:prstGeom prst="rect">
            <a:avLst/>
          </a:prstGeom>
        </p:spPr>
        <p:txBody>
          <a:bodyPr spcFirstLastPara="1" wrap="square" lIns="91425" tIns="45700" rIns="91425" bIns="45700" anchor="ctr" anchorCtr="0">
            <a:noAutofit/>
          </a:bodyPr>
          <a:lstStyle/>
          <a:p>
            <a:pPr marL="0" lvl="0" indent="0" algn="ctr" rtl="0">
              <a:lnSpc>
                <a:spcPct val="115000"/>
              </a:lnSpc>
              <a:spcBef>
                <a:spcPts val="1200"/>
              </a:spcBef>
              <a:spcAft>
                <a:spcPts val="0"/>
              </a:spcAft>
              <a:buNone/>
            </a:pPr>
            <a:r>
              <a:rPr lang="en-US" sz="3900" b="1">
                <a:latin typeface="Times New Roman"/>
                <a:ea typeface="Times New Roman"/>
                <a:cs typeface="Times New Roman"/>
                <a:sym typeface="Times New Roman"/>
              </a:rPr>
              <a:t>Pseudocode</a:t>
            </a:r>
            <a:endParaRPr sz="3900" b="1">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US" sz="1900" b="1" u="sng">
                <a:latin typeface="Times New Roman"/>
                <a:ea typeface="Times New Roman"/>
                <a:cs typeface="Times New Roman"/>
                <a:sym typeface="Times New Roman"/>
              </a:rPr>
              <a:t>Bellman Ford Algorithm:-</a:t>
            </a:r>
            <a:endParaRPr sz="1900" b="1" u="sng">
              <a:latin typeface="Times New Roman"/>
              <a:ea typeface="Times New Roman"/>
              <a:cs typeface="Times New Roman"/>
              <a:sym typeface="Times New Roman"/>
            </a:endParaRPr>
          </a:p>
          <a:p>
            <a:pPr marL="0" lvl="0" indent="0" algn="ctr" rtl="0">
              <a:spcBef>
                <a:spcPts val="120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af15029fc2_0_90"/>
          <p:cNvSpPr txBox="1">
            <a:spLocks noGrp="1"/>
          </p:cNvSpPr>
          <p:nvPr>
            <p:ph type="title"/>
          </p:nvPr>
        </p:nvSpPr>
        <p:spPr>
          <a:xfrm>
            <a:off x="762000" y="768539"/>
            <a:ext cx="10972800" cy="1143000"/>
          </a:xfrm>
          <a:prstGeom prst="rect">
            <a:avLst/>
          </a:prstGeom>
        </p:spPr>
        <p:txBody>
          <a:bodyPr spcFirstLastPara="1" wrap="square" lIns="91425" tIns="45700" rIns="91425" bIns="45700" anchor="ctr" anchorCtr="0">
            <a:noAutofit/>
          </a:bodyPr>
          <a:lstStyle/>
          <a:p>
            <a:pPr marL="0" lvl="0" indent="0" algn="ctr" rtl="0">
              <a:lnSpc>
                <a:spcPct val="115000"/>
              </a:lnSpc>
              <a:spcBef>
                <a:spcPts val="1200"/>
              </a:spcBef>
              <a:spcAft>
                <a:spcPts val="0"/>
              </a:spcAft>
              <a:buNone/>
            </a:pPr>
            <a:r>
              <a:rPr lang="en-US" sz="3900" b="1">
                <a:latin typeface="Times New Roman"/>
                <a:ea typeface="Times New Roman"/>
                <a:cs typeface="Times New Roman"/>
                <a:sym typeface="Times New Roman"/>
              </a:rPr>
              <a:t>Pseudocode</a:t>
            </a:r>
            <a:endParaRPr sz="3900" b="1">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US" sz="1900" b="1" u="sng">
                <a:latin typeface="Times New Roman"/>
                <a:ea typeface="Times New Roman"/>
                <a:cs typeface="Times New Roman"/>
                <a:sym typeface="Times New Roman"/>
              </a:rPr>
              <a:t>Dijkstra’s Algorithm:-</a:t>
            </a:r>
            <a:endParaRPr sz="1900" b="1" u="sng">
              <a:latin typeface="Times New Roman"/>
              <a:ea typeface="Times New Roman"/>
              <a:cs typeface="Times New Roman"/>
              <a:sym typeface="Times New Roman"/>
            </a:endParaRPr>
          </a:p>
          <a:p>
            <a:pPr marL="0" lvl="0" indent="0" algn="ctr" rtl="0">
              <a:spcBef>
                <a:spcPts val="1200"/>
              </a:spcBef>
              <a:spcAft>
                <a:spcPts val="0"/>
              </a:spcAft>
              <a:buNone/>
            </a:pPr>
            <a:endParaRPr>
              <a:latin typeface="Times New Roman"/>
              <a:ea typeface="Times New Roman"/>
              <a:cs typeface="Times New Roman"/>
              <a:sym typeface="Times New Roman"/>
            </a:endParaRPr>
          </a:p>
        </p:txBody>
      </p:sp>
      <p:sp>
        <p:nvSpPr>
          <p:cNvPr id="135" name="Google Shape;135;gaf15029fc2_0_90"/>
          <p:cNvSpPr txBox="1">
            <a:spLocks noGrp="1"/>
          </p:cNvSpPr>
          <p:nvPr>
            <p:ph type="body" idx="1"/>
          </p:nvPr>
        </p:nvSpPr>
        <p:spPr>
          <a:xfrm>
            <a:off x="-418450" y="1362750"/>
            <a:ext cx="6433200" cy="5411100"/>
          </a:xfrm>
          <a:prstGeom prst="rect">
            <a:avLst/>
          </a:prstGeom>
        </p:spPr>
        <p:txBody>
          <a:bodyPr spcFirstLastPara="1" wrap="square" lIns="91425" tIns="45700" rIns="91425" bIns="45700" anchor="t" anchorCtr="0">
            <a:noAutofit/>
          </a:bodyPr>
          <a:lstStyle/>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function dijkstra(G, S)</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for each vertex V in G</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distance[V] &lt;- infinite</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previous[V] &lt;- NULL</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If V != S, add V to Priority Queue Q</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distance[S] &lt;- 0</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while Q IS NOT EMPTY</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U &lt;- Extract MIN from Q</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for each unvisited neighbour V of U</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1200"/>
              </a:spcAft>
              <a:buClr>
                <a:schemeClr val="dk1"/>
              </a:buClr>
              <a:buSzPts val="1100"/>
              <a:buFont typeface="Arial"/>
              <a:buNone/>
            </a:pPr>
            <a:r>
              <a:rPr lang="en-US" sz="1700">
                <a:latin typeface="Times New Roman"/>
                <a:ea typeface="Times New Roman"/>
                <a:cs typeface="Times New Roman"/>
                <a:sym typeface="Times New Roman"/>
              </a:rPr>
              <a:t>            	tempDistance &lt;- distance[U] + edge_weight(U, V)      </a:t>
            </a:r>
            <a:endParaRPr sz="3700">
              <a:latin typeface="Times New Roman"/>
              <a:ea typeface="Times New Roman"/>
              <a:cs typeface="Times New Roman"/>
              <a:sym typeface="Times New Roman"/>
            </a:endParaRPr>
          </a:p>
        </p:txBody>
      </p:sp>
      <p:sp>
        <p:nvSpPr>
          <p:cNvPr id="136" name="Google Shape;136;gaf15029fc2_0_90"/>
          <p:cNvSpPr txBox="1"/>
          <p:nvPr/>
        </p:nvSpPr>
        <p:spPr>
          <a:xfrm>
            <a:off x="6482050" y="1858725"/>
            <a:ext cx="5357400" cy="2230800"/>
          </a:xfrm>
          <a:prstGeom prst="rect">
            <a:avLst/>
          </a:prstGeom>
          <a:noFill/>
          <a:ln>
            <a:noFill/>
          </a:ln>
        </p:spPr>
        <p:txBody>
          <a:bodyPr spcFirstLastPara="1" wrap="square" lIns="91425" tIns="91425" rIns="91425" bIns="91425" anchor="t" anchorCtr="0">
            <a:noAutofit/>
          </a:bodyPr>
          <a:lstStyle/>
          <a:p>
            <a:pPr marL="914400" lvl="0" indent="0" algn="just" rtl="0">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   if tempDistance &lt; distance[V]</a:t>
            </a:r>
            <a:endParaRPr sz="1700">
              <a:solidFill>
                <a:schemeClr val="dk1"/>
              </a:solidFill>
              <a:latin typeface="Times New Roman"/>
              <a:ea typeface="Times New Roman"/>
              <a:cs typeface="Times New Roman"/>
              <a:sym typeface="Times New Roman"/>
            </a:endParaRPr>
          </a:p>
          <a:p>
            <a:pPr marL="914400" lvl="0" indent="0" algn="just" rtl="0">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                	distance[V] &lt;- tempDistance</a:t>
            </a:r>
            <a:endParaRPr sz="1700">
              <a:solidFill>
                <a:schemeClr val="dk1"/>
              </a:solidFill>
              <a:latin typeface="Times New Roman"/>
              <a:ea typeface="Times New Roman"/>
              <a:cs typeface="Times New Roman"/>
              <a:sym typeface="Times New Roman"/>
            </a:endParaRPr>
          </a:p>
          <a:p>
            <a:pPr marL="914400" lvl="0" indent="0" algn="just" rtl="0">
              <a:lnSpc>
                <a:spcPct val="115000"/>
              </a:lnSpc>
              <a:spcBef>
                <a:spcPts val="1200"/>
              </a:spcBef>
              <a:spcAft>
                <a:spcPts val="0"/>
              </a:spcAft>
              <a:buNone/>
            </a:pPr>
            <a:r>
              <a:rPr lang="en-US" sz="1700">
                <a:solidFill>
                  <a:schemeClr val="dk1"/>
                </a:solidFill>
                <a:latin typeface="Times New Roman"/>
                <a:ea typeface="Times New Roman"/>
                <a:cs typeface="Times New Roman"/>
                <a:sym typeface="Times New Roman"/>
              </a:rPr>
              <a:t>                	previous[V] &lt;- U</a:t>
            </a:r>
            <a:endParaRPr sz="1700">
              <a:solidFill>
                <a:schemeClr val="dk1"/>
              </a:solidFill>
              <a:latin typeface="Times New Roman"/>
              <a:ea typeface="Times New Roman"/>
              <a:cs typeface="Times New Roman"/>
              <a:sym typeface="Times New Roman"/>
            </a:endParaRPr>
          </a:p>
          <a:p>
            <a:pPr marL="914400" lvl="0" indent="0" algn="just" rtl="0">
              <a:lnSpc>
                <a:spcPct val="115000"/>
              </a:lnSpc>
              <a:spcBef>
                <a:spcPts val="1200"/>
              </a:spcBef>
              <a:spcAft>
                <a:spcPts val="1200"/>
              </a:spcAft>
              <a:buNone/>
            </a:pPr>
            <a:r>
              <a:rPr lang="en-US" sz="1700">
                <a:solidFill>
                  <a:schemeClr val="dk1"/>
                </a:solidFill>
                <a:latin typeface="Times New Roman"/>
                <a:ea typeface="Times New Roman"/>
                <a:cs typeface="Times New Roman"/>
                <a:sym typeface="Times New Roman"/>
              </a:rPr>
              <a:t>    return distance[], previous[]</a:t>
            </a:r>
            <a:endParaRPr sz="1700">
              <a:solidFill>
                <a:schemeClr val="dk1"/>
              </a:solidFill>
              <a:latin typeface="Times New Roman"/>
              <a:ea typeface="Times New Roman"/>
              <a:cs typeface="Times New Roman"/>
              <a:sym typeface="Times New Roman"/>
            </a:endParaRPr>
          </a:p>
        </p:txBody>
      </p:sp>
      <p:cxnSp>
        <p:nvCxnSpPr>
          <p:cNvPr id="137" name="Google Shape;137;gaf15029fc2_0_90"/>
          <p:cNvCxnSpPr/>
          <p:nvPr/>
        </p:nvCxnSpPr>
        <p:spPr>
          <a:xfrm>
            <a:off x="6262500" y="1712325"/>
            <a:ext cx="0" cy="4723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af15029fc2_0_135"/>
          <p:cNvSpPr txBox="1">
            <a:spLocks noGrp="1"/>
          </p:cNvSpPr>
          <p:nvPr>
            <p:ph type="body" idx="1"/>
          </p:nvPr>
        </p:nvSpPr>
        <p:spPr>
          <a:xfrm>
            <a:off x="677675" y="1401275"/>
            <a:ext cx="6377100" cy="5035200"/>
          </a:xfrm>
          <a:prstGeom prst="rect">
            <a:avLst/>
          </a:prstGeom>
        </p:spPr>
        <p:txBody>
          <a:bodyPr spcFirstLastPara="1" wrap="square" lIns="91425" tIns="45700" rIns="91425" bIns="45700" anchor="t" anchorCtr="0">
            <a:noAutofit/>
          </a:bodyPr>
          <a:lstStyle/>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n = no of vertices</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A = matrix of dimension n*n</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for i = 1 to n</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for j = 1 to n</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if there is an edge from i to j</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dist[i][j] = the length of the edge from i to j</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for k = 1 to n</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for i = 1 to n</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for j = 1 to n</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            A</a:t>
            </a:r>
            <a:r>
              <a:rPr lang="en-US" sz="1700" baseline="30000">
                <a:latin typeface="Times New Roman"/>
                <a:ea typeface="Times New Roman"/>
                <a:cs typeface="Times New Roman"/>
                <a:sym typeface="Times New Roman"/>
              </a:rPr>
              <a:t>k</a:t>
            </a:r>
            <a:r>
              <a:rPr lang="en-US" sz="1700">
                <a:latin typeface="Times New Roman"/>
                <a:ea typeface="Times New Roman"/>
                <a:cs typeface="Times New Roman"/>
                <a:sym typeface="Times New Roman"/>
              </a:rPr>
              <a:t>[i, j] = min (A</a:t>
            </a:r>
            <a:r>
              <a:rPr lang="en-US" sz="1700" baseline="30000">
                <a:latin typeface="Times New Roman"/>
                <a:ea typeface="Times New Roman"/>
                <a:cs typeface="Times New Roman"/>
                <a:sym typeface="Times New Roman"/>
              </a:rPr>
              <a:t>k-1</a:t>
            </a:r>
            <a:r>
              <a:rPr lang="en-US" sz="1700">
                <a:latin typeface="Times New Roman"/>
                <a:ea typeface="Times New Roman"/>
                <a:cs typeface="Times New Roman"/>
                <a:sym typeface="Times New Roman"/>
              </a:rPr>
              <a:t>[i, j], A</a:t>
            </a:r>
            <a:r>
              <a:rPr lang="en-US" sz="1700" baseline="30000">
                <a:latin typeface="Times New Roman"/>
                <a:ea typeface="Times New Roman"/>
                <a:cs typeface="Times New Roman"/>
                <a:sym typeface="Times New Roman"/>
              </a:rPr>
              <a:t>k-1</a:t>
            </a:r>
            <a:r>
              <a:rPr lang="en-US" sz="1700">
                <a:latin typeface="Times New Roman"/>
                <a:ea typeface="Times New Roman"/>
                <a:cs typeface="Times New Roman"/>
                <a:sym typeface="Times New Roman"/>
              </a:rPr>
              <a:t>[i, k] + A</a:t>
            </a:r>
            <a:r>
              <a:rPr lang="en-US" sz="1700" baseline="30000">
                <a:latin typeface="Times New Roman"/>
                <a:ea typeface="Times New Roman"/>
                <a:cs typeface="Times New Roman"/>
                <a:sym typeface="Times New Roman"/>
              </a:rPr>
              <a:t>k-1</a:t>
            </a:r>
            <a:r>
              <a:rPr lang="en-US" sz="1700">
                <a:latin typeface="Times New Roman"/>
                <a:ea typeface="Times New Roman"/>
                <a:cs typeface="Times New Roman"/>
                <a:sym typeface="Times New Roman"/>
              </a:rPr>
              <a:t>[k, j])</a:t>
            </a:r>
            <a:endParaRPr sz="1700">
              <a:latin typeface="Times New Roman"/>
              <a:ea typeface="Times New Roman"/>
              <a:cs typeface="Times New Roman"/>
              <a:sym typeface="Times New Roman"/>
            </a:endParaRPr>
          </a:p>
          <a:p>
            <a:pPr marL="914400" lvl="0" indent="0" algn="just" rtl="0">
              <a:lnSpc>
                <a:spcPct val="115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return A</a:t>
            </a:r>
            <a:endParaRPr sz="1700">
              <a:latin typeface="Times New Roman"/>
              <a:ea typeface="Times New Roman"/>
              <a:cs typeface="Times New Roman"/>
              <a:sym typeface="Times New Roman"/>
            </a:endParaRPr>
          </a:p>
          <a:p>
            <a:pPr marL="0" lvl="0" indent="0" algn="l" rtl="0">
              <a:spcBef>
                <a:spcPts val="1200"/>
              </a:spcBef>
              <a:spcAft>
                <a:spcPts val="0"/>
              </a:spcAft>
              <a:buNone/>
            </a:pPr>
            <a:endParaRPr sz="1700">
              <a:latin typeface="Times New Roman"/>
              <a:ea typeface="Times New Roman"/>
              <a:cs typeface="Times New Roman"/>
              <a:sym typeface="Times New Roman"/>
            </a:endParaRPr>
          </a:p>
        </p:txBody>
      </p:sp>
      <p:sp>
        <p:nvSpPr>
          <p:cNvPr id="144" name="Google Shape;144;gaf15029fc2_0_135"/>
          <p:cNvSpPr txBox="1">
            <a:spLocks noGrp="1"/>
          </p:cNvSpPr>
          <p:nvPr>
            <p:ph type="title"/>
          </p:nvPr>
        </p:nvSpPr>
        <p:spPr>
          <a:xfrm>
            <a:off x="762000" y="768539"/>
            <a:ext cx="10972800" cy="1143000"/>
          </a:xfrm>
          <a:prstGeom prst="rect">
            <a:avLst/>
          </a:prstGeom>
        </p:spPr>
        <p:txBody>
          <a:bodyPr spcFirstLastPara="1" wrap="square" lIns="91425" tIns="45700" rIns="91425" bIns="45700" anchor="ctr" anchorCtr="0">
            <a:noAutofit/>
          </a:bodyPr>
          <a:lstStyle/>
          <a:p>
            <a:pPr marL="0" lvl="0" indent="0" algn="ctr" rtl="0">
              <a:lnSpc>
                <a:spcPct val="115000"/>
              </a:lnSpc>
              <a:spcBef>
                <a:spcPts val="1200"/>
              </a:spcBef>
              <a:spcAft>
                <a:spcPts val="0"/>
              </a:spcAft>
              <a:buNone/>
            </a:pPr>
            <a:r>
              <a:rPr lang="en-US" sz="3900" b="1">
                <a:latin typeface="Times New Roman"/>
                <a:ea typeface="Times New Roman"/>
                <a:cs typeface="Times New Roman"/>
                <a:sym typeface="Times New Roman"/>
              </a:rPr>
              <a:t>Pseudocode</a:t>
            </a:r>
            <a:endParaRPr sz="3900" b="1">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US" sz="1900" b="1" u="sng"/>
              <a:t>Floyd-Warshall Algorithm:-</a:t>
            </a:r>
            <a:endParaRPr sz="1900" b="1" u="sng"/>
          </a:p>
          <a:p>
            <a:pPr marL="0" lvl="0" indent="0" algn="ctr" rtl="0">
              <a:spcBef>
                <a:spcPts val="120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896</Words>
  <PresentationFormat>Custom</PresentationFormat>
  <Paragraphs>148</Paragraphs>
  <Slides>29</Slides>
  <Notes>29</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Office Theme</vt:lpstr>
      <vt:lpstr>Slide 1</vt:lpstr>
      <vt:lpstr>Slide 2</vt:lpstr>
      <vt:lpstr>Abstract</vt:lpstr>
      <vt:lpstr>Problem Statement</vt:lpstr>
      <vt:lpstr>Objectives</vt:lpstr>
      <vt:lpstr>Methodology</vt:lpstr>
      <vt:lpstr>Pseudocode Bellman Ford Algorithm:- </vt:lpstr>
      <vt:lpstr>Pseudocode Dijkstra’s Algorithm:- </vt:lpstr>
      <vt:lpstr>Pseudocode Floyd-Warshall Algorithm:- </vt:lpstr>
      <vt:lpstr>Output/ Result </vt:lpstr>
      <vt:lpstr>Bellman Ford Algorithm (written form)</vt:lpstr>
      <vt:lpstr>Dijkstra’s Algorithm (Graphical Representation)</vt:lpstr>
      <vt:lpstr>Bellman Ford Algorithm (Graphical Representation)</vt:lpstr>
      <vt:lpstr>Floyd-Warshall Algorithm (Graphical Representation)</vt:lpstr>
      <vt:lpstr>Floyd-Warshall Algorithm (Graphical Representation)</vt:lpstr>
      <vt:lpstr>Floyd-Warshall Algorithm (Graphical Representation)</vt:lpstr>
      <vt:lpstr>Floyd-Warshall Algorithm (Graphical Representation)</vt:lpstr>
      <vt:lpstr>Floyd-Warshall Algorithm (Graphical Representation)</vt:lpstr>
      <vt:lpstr>Time Complexity Graph</vt:lpstr>
      <vt:lpstr>Negative Cycle</vt:lpstr>
      <vt:lpstr>Bellman Ford Algorithm (written form)</vt:lpstr>
      <vt:lpstr>Dijkstra’s Algorithm (Graphical Representation)</vt:lpstr>
      <vt:lpstr>Bellman Ford Algorithm (Graphical Representation)</vt:lpstr>
      <vt:lpstr>Floyd-Warshall Algorithm (Graphical Representation)</vt:lpstr>
      <vt:lpstr>Time Complexity Graph</vt:lpstr>
      <vt:lpstr>Scope of Project</vt:lpstr>
      <vt:lpstr>Conclusion</vt:lpstr>
      <vt:lpstr>PERT Chart</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Apple 2</dc:creator>
  <cp:lastModifiedBy>Windows User</cp:lastModifiedBy>
  <cp:revision>7</cp:revision>
  <dcterms:created xsi:type="dcterms:W3CDTF">2017-08-14T08:34:40Z</dcterms:created>
  <dcterms:modified xsi:type="dcterms:W3CDTF">2022-05-12T17:19:30Z</dcterms:modified>
</cp:coreProperties>
</file>