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Nuni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Nunito-regular.fntdata"/><Relationship Id="rId21" Type="http://schemas.openxmlformats.org/officeDocument/2006/relationships/slide" Target="slides/slide16.xml"/><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2e24f133c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2e24f133c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2e24f133cb_4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2e24f133cb_4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2e24f133cb_4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2e24f133cb_4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2e24f133cb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2e24f133cb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2e24f133c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2e24f133c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2e24f133c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2e24f133c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2e24f133c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2e24f133c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2e24f133c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2e24f133c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2e24f133c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2e24f133c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2e24f133c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2e24f133c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2e24f133c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2e24f133c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2e24f133c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2e24f133c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2e24f133cb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2e24f133cb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2e24f133cb_2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2e24f133cb_2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2e24f133cb_4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2e24f133cb_4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1.png"/><Relationship Id="rId5"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705658"/>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latin typeface="Times New Roman"/>
                <a:ea typeface="Times New Roman"/>
                <a:cs typeface="Times New Roman"/>
                <a:sym typeface="Times New Roman"/>
              </a:rPr>
              <a:t>Heart disease prediction using machine learning</a:t>
            </a:r>
            <a:endParaRPr>
              <a:latin typeface="Times New Roman"/>
              <a:ea typeface="Times New Roman"/>
              <a:cs typeface="Times New Roman"/>
              <a:sym typeface="Times New Roman"/>
            </a:endParaRPr>
          </a:p>
        </p:txBody>
      </p:sp>
      <p:sp>
        <p:nvSpPr>
          <p:cNvPr id="129" name="Google Shape;129;p13"/>
          <p:cNvSpPr txBox="1"/>
          <p:nvPr>
            <p:ph idx="1" type="subTitle"/>
          </p:nvPr>
        </p:nvSpPr>
        <p:spPr>
          <a:xfrm>
            <a:off x="1770225" y="2101383"/>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300">
                <a:latin typeface="Times New Roman"/>
                <a:ea typeface="Times New Roman"/>
                <a:cs typeface="Times New Roman"/>
                <a:sym typeface="Times New Roman"/>
              </a:rPr>
              <a:t>Group 14 - </a:t>
            </a:r>
            <a:r>
              <a:rPr lang="en" sz="2300">
                <a:latin typeface="Times New Roman"/>
                <a:ea typeface="Times New Roman"/>
                <a:cs typeface="Times New Roman"/>
                <a:sym typeface="Times New Roman"/>
              </a:rPr>
              <a:t>Learners</a:t>
            </a:r>
            <a:endParaRPr sz="2300">
              <a:latin typeface="Times New Roman"/>
              <a:ea typeface="Times New Roman"/>
              <a:cs typeface="Times New Roman"/>
              <a:sym typeface="Times New Roman"/>
            </a:endParaRPr>
          </a:p>
        </p:txBody>
      </p:sp>
      <p:sp>
        <p:nvSpPr>
          <p:cNvPr id="130" name="Google Shape;130;p13"/>
          <p:cNvSpPr txBox="1"/>
          <p:nvPr/>
        </p:nvSpPr>
        <p:spPr>
          <a:xfrm>
            <a:off x="2998175" y="2668225"/>
            <a:ext cx="3657300" cy="1539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600">
                <a:latin typeface="Times New Roman"/>
                <a:ea typeface="Times New Roman"/>
                <a:cs typeface="Times New Roman"/>
                <a:sym typeface="Times New Roman"/>
              </a:rPr>
              <a:t>Varun Parekh - AU2040011</a:t>
            </a:r>
            <a:endParaRPr sz="1600">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sz="1600">
                <a:latin typeface="Times New Roman"/>
                <a:ea typeface="Times New Roman"/>
                <a:cs typeface="Times New Roman"/>
                <a:sym typeface="Times New Roman"/>
              </a:rPr>
              <a:t>Vanshit Shah - AU2040098</a:t>
            </a:r>
            <a:endParaRPr sz="1600">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sz="1600">
                <a:latin typeface="Times New Roman"/>
                <a:ea typeface="Times New Roman"/>
                <a:cs typeface="Times New Roman"/>
                <a:sym typeface="Times New Roman"/>
              </a:rPr>
              <a:t>Ushmay Patel - AU2040253</a:t>
            </a:r>
            <a:endParaRPr sz="1600">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sz="1600">
                <a:latin typeface="Times New Roman"/>
                <a:ea typeface="Times New Roman"/>
                <a:cs typeface="Times New Roman"/>
                <a:sym typeface="Times New Roman"/>
              </a:rPr>
              <a:t>Madhvendra Jhala - AU2040162</a:t>
            </a:r>
            <a:endParaRPr sz="16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2"/>
          <p:cNvSpPr txBox="1"/>
          <p:nvPr>
            <p:ph type="title"/>
          </p:nvPr>
        </p:nvSpPr>
        <p:spPr>
          <a:xfrm>
            <a:off x="553675" y="3921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Result</a:t>
            </a:r>
            <a:endParaRPr>
              <a:latin typeface="Times New Roman"/>
              <a:ea typeface="Times New Roman"/>
              <a:cs typeface="Times New Roman"/>
              <a:sym typeface="Times New Roman"/>
            </a:endParaRPr>
          </a:p>
        </p:txBody>
      </p:sp>
      <p:sp>
        <p:nvSpPr>
          <p:cNvPr id="195" name="Google Shape;195;p22"/>
          <p:cNvSpPr txBox="1"/>
          <p:nvPr>
            <p:ph idx="1" type="body"/>
          </p:nvPr>
        </p:nvSpPr>
        <p:spPr>
          <a:xfrm>
            <a:off x="553675" y="1152475"/>
            <a:ext cx="7505700" cy="1188600"/>
          </a:xfrm>
          <a:prstGeom prst="rect">
            <a:avLst/>
          </a:prstGeom>
        </p:spPr>
        <p:txBody>
          <a:bodyPr anchorCtr="0" anchor="t" bIns="91425" lIns="91425" spcFirstLastPara="1" rIns="91425" wrap="square" tIns="91425">
            <a:normAutofit lnSpcReduction="20000"/>
          </a:bodyPr>
          <a:lstStyle/>
          <a:p>
            <a:pPr indent="0" lvl="0" marL="0" rtl="0" algn="l">
              <a:lnSpc>
                <a:spcPct val="150000"/>
              </a:lnSpc>
              <a:spcBef>
                <a:spcPts val="0"/>
              </a:spcBef>
              <a:spcAft>
                <a:spcPts val="0"/>
              </a:spcAft>
              <a:buNone/>
            </a:pPr>
            <a:r>
              <a:rPr lang="en" sz="1600">
                <a:latin typeface="Times New Roman"/>
                <a:ea typeface="Times New Roman"/>
                <a:cs typeface="Times New Roman"/>
                <a:sym typeface="Times New Roman"/>
              </a:rPr>
              <a:t>Performed a model check and found out values like F1 score and accuracy t</a:t>
            </a:r>
            <a:r>
              <a:rPr lang="en" sz="1600">
                <a:latin typeface="Times New Roman"/>
                <a:ea typeface="Times New Roman"/>
                <a:cs typeface="Times New Roman"/>
                <a:sym typeface="Times New Roman"/>
              </a:rPr>
              <a:t>o check if there is any overfitting and how well the </a:t>
            </a:r>
            <a:r>
              <a:rPr lang="en" sz="1600">
                <a:latin typeface="Times New Roman"/>
                <a:ea typeface="Times New Roman"/>
                <a:cs typeface="Times New Roman"/>
                <a:sym typeface="Times New Roman"/>
              </a:rPr>
              <a:t>classifier works on different test sets.</a:t>
            </a:r>
            <a:r>
              <a:rPr lang="e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p>
            <a:pPr indent="0" lvl="0" marL="0" rtl="0" algn="l">
              <a:spcBef>
                <a:spcPts val="1200"/>
              </a:spcBef>
              <a:spcAft>
                <a:spcPts val="1200"/>
              </a:spcAft>
              <a:buNone/>
            </a:pPr>
            <a:r>
              <a:t/>
            </a:r>
            <a:endParaRPr>
              <a:latin typeface="Times New Roman"/>
              <a:ea typeface="Times New Roman"/>
              <a:cs typeface="Times New Roman"/>
              <a:sym typeface="Times New Roman"/>
            </a:endParaRPr>
          </a:p>
        </p:txBody>
      </p:sp>
      <p:pic>
        <p:nvPicPr>
          <p:cNvPr id="196" name="Google Shape;196;p22"/>
          <p:cNvPicPr preferRelativeResize="0"/>
          <p:nvPr/>
        </p:nvPicPr>
        <p:blipFill>
          <a:blip r:embed="rId3">
            <a:alphaModFix/>
          </a:blip>
          <a:stretch>
            <a:fillRect/>
          </a:stretch>
        </p:blipFill>
        <p:spPr>
          <a:xfrm>
            <a:off x="553675" y="2487900"/>
            <a:ext cx="7505702" cy="1805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3"/>
          <p:cNvSpPr txBox="1"/>
          <p:nvPr>
            <p:ph type="title"/>
          </p:nvPr>
        </p:nvSpPr>
        <p:spPr>
          <a:xfrm>
            <a:off x="574700" y="4687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Feature Importance(On Decision based tree)</a:t>
            </a:r>
            <a:endParaRPr>
              <a:latin typeface="Times New Roman"/>
              <a:ea typeface="Times New Roman"/>
              <a:cs typeface="Times New Roman"/>
              <a:sym typeface="Times New Roman"/>
            </a:endParaRPr>
          </a:p>
        </p:txBody>
      </p:sp>
      <p:sp>
        <p:nvSpPr>
          <p:cNvPr id="202" name="Google Shape;202;p2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3" name="Google Shape;203;p23"/>
          <p:cNvPicPr preferRelativeResize="0"/>
          <p:nvPr/>
        </p:nvPicPr>
        <p:blipFill>
          <a:blip r:embed="rId3">
            <a:alphaModFix/>
          </a:blip>
          <a:stretch>
            <a:fillRect/>
          </a:stretch>
        </p:blipFill>
        <p:spPr>
          <a:xfrm>
            <a:off x="633525" y="1297600"/>
            <a:ext cx="7691325" cy="3534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4"/>
          <p:cNvSpPr txBox="1"/>
          <p:nvPr>
            <p:ph type="title"/>
          </p:nvPr>
        </p:nvSpPr>
        <p:spPr>
          <a:xfrm>
            <a:off x="702575" y="889325"/>
            <a:ext cx="7505700" cy="67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Confusion matrix (Overfitting)</a:t>
            </a:r>
            <a:endParaRPr>
              <a:latin typeface="Times New Roman"/>
              <a:ea typeface="Times New Roman"/>
              <a:cs typeface="Times New Roman"/>
              <a:sym typeface="Times New Roman"/>
            </a:endParaRPr>
          </a:p>
        </p:txBody>
      </p:sp>
      <p:sp>
        <p:nvSpPr>
          <p:cNvPr id="209" name="Google Shape;209;p2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0" name="Google Shape;210;p24"/>
          <p:cNvPicPr preferRelativeResize="0"/>
          <p:nvPr/>
        </p:nvPicPr>
        <p:blipFill>
          <a:blip r:embed="rId3">
            <a:alphaModFix/>
          </a:blip>
          <a:stretch>
            <a:fillRect/>
          </a:stretch>
        </p:blipFill>
        <p:spPr>
          <a:xfrm>
            <a:off x="4572000" y="1856625"/>
            <a:ext cx="3752850" cy="2582100"/>
          </a:xfrm>
          <a:prstGeom prst="rect">
            <a:avLst/>
          </a:prstGeom>
          <a:noFill/>
          <a:ln>
            <a:noFill/>
          </a:ln>
        </p:spPr>
      </p:pic>
      <p:pic>
        <p:nvPicPr>
          <p:cNvPr id="211" name="Google Shape;211;p24"/>
          <p:cNvPicPr preferRelativeResize="0"/>
          <p:nvPr/>
        </p:nvPicPr>
        <p:blipFill>
          <a:blip r:embed="rId4">
            <a:alphaModFix/>
          </a:blip>
          <a:stretch>
            <a:fillRect/>
          </a:stretch>
        </p:blipFill>
        <p:spPr>
          <a:xfrm>
            <a:off x="819150" y="1856625"/>
            <a:ext cx="3752849" cy="2582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5"/>
          <p:cNvSpPr txBox="1"/>
          <p:nvPr>
            <p:ph type="title"/>
          </p:nvPr>
        </p:nvSpPr>
        <p:spPr>
          <a:xfrm>
            <a:off x="819150" y="6281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Accuracy Obtained</a:t>
            </a:r>
            <a:r>
              <a:rPr lang="en"/>
              <a:t>:</a:t>
            </a:r>
            <a:endParaRPr/>
          </a:p>
        </p:txBody>
      </p:sp>
      <p:sp>
        <p:nvSpPr>
          <p:cNvPr id="217" name="Google Shape;217;p2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t/>
            </a:r>
            <a:endParaRPr sz="10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pic>
        <p:nvPicPr>
          <p:cNvPr id="218" name="Google Shape;218;p25"/>
          <p:cNvPicPr preferRelativeResize="0"/>
          <p:nvPr/>
        </p:nvPicPr>
        <p:blipFill>
          <a:blip r:embed="rId3">
            <a:alphaModFix/>
          </a:blip>
          <a:stretch>
            <a:fillRect/>
          </a:stretch>
        </p:blipFill>
        <p:spPr>
          <a:xfrm>
            <a:off x="951975" y="1582775"/>
            <a:ext cx="5566725" cy="3075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24" name="Google Shape;224;p2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lang="en" sz="1600">
                <a:solidFill>
                  <a:srgbClr val="000000"/>
                </a:solidFill>
                <a:latin typeface="Times New Roman"/>
                <a:ea typeface="Times New Roman"/>
                <a:cs typeface="Times New Roman"/>
                <a:sym typeface="Times New Roman"/>
              </a:rPr>
              <a:t>Machine Learning can effectively predict the occurrence of heart disease in patients.</a:t>
            </a:r>
            <a:endParaRPr sz="1600">
              <a:solidFill>
                <a:srgbClr val="000000"/>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 sz="1600">
                <a:solidFill>
                  <a:srgbClr val="000000"/>
                </a:solidFill>
                <a:latin typeface="Times New Roman"/>
                <a:ea typeface="Times New Roman"/>
                <a:cs typeface="Times New Roman"/>
                <a:sym typeface="Times New Roman"/>
              </a:rPr>
              <a:t>Random Forest Classifier worked the best for our dataset giving an accuracy of 88.52%.</a:t>
            </a:r>
            <a:endParaRPr sz="1600">
              <a:solidFill>
                <a:srgbClr val="000000"/>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 sz="1600">
                <a:solidFill>
                  <a:srgbClr val="000000"/>
                </a:solidFill>
                <a:latin typeface="Times New Roman"/>
                <a:ea typeface="Times New Roman"/>
                <a:cs typeface="Times New Roman"/>
                <a:sym typeface="Times New Roman"/>
              </a:rPr>
              <a:t>Reduce the high mortality rate associated with heart disease worldwide</a:t>
            </a:r>
            <a:r>
              <a:rPr lang="en" sz="1000">
                <a:solidFill>
                  <a:srgbClr val="000000"/>
                </a:solidFill>
                <a:latin typeface="Times New Roman"/>
                <a:ea typeface="Times New Roman"/>
                <a:cs typeface="Times New Roman"/>
                <a:sym typeface="Times New Roman"/>
              </a:rPr>
              <a:t>.</a:t>
            </a:r>
            <a:endParaRPr sz="1000">
              <a:solidFill>
                <a:srgbClr val="000000"/>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1000">
              <a:solidFill>
                <a:srgbClr val="000000"/>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Role</a:t>
            </a:r>
            <a:r>
              <a:rPr lang="en"/>
              <a:t> </a:t>
            </a:r>
            <a:endParaRPr/>
          </a:p>
        </p:txBody>
      </p:sp>
      <p:sp>
        <p:nvSpPr>
          <p:cNvPr id="230" name="Google Shape;230;p2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solidFill>
                  <a:srgbClr val="000000"/>
                </a:solidFill>
                <a:latin typeface="Times New Roman"/>
                <a:ea typeface="Times New Roman"/>
                <a:cs typeface="Times New Roman"/>
                <a:sym typeface="Times New Roman"/>
              </a:rPr>
              <a:t>Madhvendra</a:t>
            </a:r>
            <a:r>
              <a:rPr lang="en" sz="1600">
                <a:solidFill>
                  <a:srgbClr val="000000"/>
                </a:solidFill>
                <a:latin typeface="Times New Roman"/>
                <a:ea typeface="Times New Roman"/>
                <a:cs typeface="Times New Roman"/>
                <a:sym typeface="Times New Roman"/>
              </a:rPr>
              <a:t>:</a:t>
            </a:r>
            <a:r>
              <a:rPr lang="en" sz="1600">
                <a:solidFill>
                  <a:srgbClr val="000000"/>
                </a:solidFill>
                <a:latin typeface="Times New Roman"/>
                <a:ea typeface="Times New Roman"/>
                <a:cs typeface="Times New Roman"/>
                <a:sym typeface="Times New Roman"/>
              </a:rPr>
              <a:t>Implementing different classifiers and hyper parameter tuning.</a:t>
            </a:r>
            <a:r>
              <a:rPr lang="en" sz="1600">
                <a:solidFill>
                  <a:srgbClr val="000000"/>
                </a:solidFill>
                <a:latin typeface="Times New Roman"/>
                <a:ea typeface="Times New Roman"/>
                <a:cs typeface="Times New Roman"/>
                <a:sym typeface="Times New Roman"/>
              </a:rPr>
              <a:t> </a:t>
            </a:r>
            <a:endParaRPr sz="16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b="1" lang="en" sz="1600">
                <a:solidFill>
                  <a:srgbClr val="000000"/>
                </a:solidFill>
                <a:latin typeface="Times New Roman"/>
                <a:ea typeface="Times New Roman"/>
                <a:cs typeface="Times New Roman"/>
                <a:sym typeface="Times New Roman"/>
              </a:rPr>
              <a:t>Varun:</a:t>
            </a:r>
            <a:r>
              <a:rPr lang="en" sz="1600">
                <a:solidFill>
                  <a:srgbClr val="000000"/>
                </a:solidFill>
                <a:latin typeface="Times New Roman"/>
                <a:ea typeface="Times New Roman"/>
                <a:cs typeface="Times New Roman"/>
                <a:sym typeface="Times New Roman"/>
              </a:rPr>
              <a:t> </a:t>
            </a:r>
            <a:r>
              <a:rPr lang="en" sz="1600">
                <a:solidFill>
                  <a:srgbClr val="000000"/>
                </a:solidFill>
                <a:latin typeface="Times New Roman"/>
                <a:ea typeface="Times New Roman"/>
                <a:cs typeface="Times New Roman"/>
                <a:sym typeface="Times New Roman"/>
              </a:rPr>
              <a:t>Implementing different classifiers and hyper parameter tuning.</a:t>
            </a:r>
            <a:endParaRPr sz="16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b="1" lang="en" sz="1600">
                <a:solidFill>
                  <a:srgbClr val="000000"/>
                </a:solidFill>
                <a:latin typeface="Times New Roman"/>
                <a:ea typeface="Times New Roman"/>
                <a:cs typeface="Times New Roman"/>
                <a:sym typeface="Times New Roman"/>
              </a:rPr>
              <a:t>Vanshit</a:t>
            </a:r>
            <a:r>
              <a:rPr lang="en" sz="1600">
                <a:solidFill>
                  <a:srgbClr val="000000"/>
                </a:solidFill>
                <a:latin typeface="Times New Roman"/>
                <a:ea typeface="Times New Roman"/>
                <a:cs typeface="Times New Roman"/>
                <a:sym typeface="Times New Roman"/>
              </a:rPr>
              <a:t>: </a:t>
            </a:r>
            <a:r>
              <a:rPr lang="en" sz="1600">
                <a:solidFill>
                  <a:srgbClr val="000000"/>
                </a:solidFill>
                <a:latin typeface="Times New Roman"/>
                <a:ea typeface="Times New Roman"/>
                <a:cs typeface="Times New Roman"/>
                <a:sym typeface="Times New Roman"/>
              </a:rPr>
              <a:t>Implementing different classifiers and hyper parameter tuning.</a:t>
            </a:r>
            <a:endParaRPr sz="16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b="1" lang="en" sz="1600">
                <a:solidFill>
                  <a:srgbClr val="000000"/>
                </a:solidFill>
                <a:latin typeface="Times New Roman"/>
                <a:ea typeface="Times New Roman"/>
                <a:cs typeface="Times New Roman"/>
                <a:sym typeface="Times New Roman"/>
              </a:rPr>
              <a:t>Ushmay</a:t>
            </a:r>
            <a:r>
              <a:rPr lang="en" sz="1600">
                <a:solidFill>
                  <a:srgbClr val="000000"/>
                </a:solidFill>
                <a:latin typeface="Times New Roman"/>
                <a:ea typeface="Times New Roman"/>
                <a:cs typeface="Times New Roman"/>
                <a:sym typeface="Times New Roman"/>
              </a:rPr>
              <a:t>: </a:t>
            </a:r>
            <a:r>
              <a:rPr lang="en" sz="1600">
                <a:solidFill>
                  <a:srgbClr val="000000"/>
                </a:solidFill>
                <a:latin typeface="Times New Roman"/>
                <a:ea typeface="Times New Roman"/>
                <a:cs typeface="Times New Roman"/>
                <a:sym typeface="Times New Roman"/>
              </a:rPr>
              <a:t>Implementing different classifiers and hyper parameter tuning.</a:t>
            </a:r>
            <a:endParaRPr sz="16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6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p:txBody>
      </p:sp>
      <p:sp>
        <p:nvSpPr>
          <p:cNvPr id="236" name="Google Shape;236;p28"/>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Clr>
                <a:srgbClr val="000000"/>
              </a:buClr>
              <a:buSzPts val="1300"/>
              <a:buFont typeface="Times New Roman"/>
              <a:buAutoNum type="arabicParenR"/>
            </a:pPr>
            <a:r>
              <a:rPr lang="en">
                <a:solidFill>
                  <a:srgbClr val="000000"/>
                </a:solidFill>
                <a:latin typeface="Times New Roman"/>
                <a:ea typeface="Times New Roman"/>
                <a:cs typeface="Times New Roman"/>
                <a:sym typeface="Times New Roman"/>
              </a:rPr>
              <a:t> A. S. Abdullah and R. R. Rajalaxmi,</a:t>
            </a:r>
            <a:r>
              <a:rPr i="1" lang="en">
                <a:solidFill>
                  <a:srgbClr val="000000"/>
                </a:solidFill>
                <a:latin typeface="Times New Roman"/>
                <a:ea typeface="Times New Roman"/>
                <a:cs typeface="Times New Roman"/>
                <a:sym typeface="Times New Roman"/>
              </a:rPr>
              <a:t> ‘‘A data mining model for predicting the coronary heart disease using random forest classifier,’’</a:t>
            </a:r>
            <a:r>
              <a:rPr lang="en">
                <a:solidFill>
                  <a:srgbClr val="000000"/>
                </a:solidFill>
                <a:latin typeface="Times New Roman"/>
                <a:ea typeface="Times New Roman"/>
                <a:cs typeface="Times New Roman"/>
                <a:sym typeface="Times New Roman"/>
              </a:rPr>
              <a:t> in Proc. Int. Conf. Recent Trends Comput. Methods, Commun. Controls, Apr. 2012, pp. 22–25.</a:t>
            </a:r>
            <a:endParaRPr>
              <a:solidFill>
                <a:srgbClr val="000000"/>
              </a:solidFill>
              <a:latin typeface="Times New Roman"/>
              <a:ea typeface="Times New Roman"/>
              <a:cs typeface="Times New Roman"/>
              <a:sym typeface="Times New Roman"/>
            </a:endParaRPr>
          </a:p>
          <a:p>
            <a:pPr indent="-311150" lvl="0" marL="457200" rtl="0" algn="l">
              <a:lnSpc>
                <a:spcPct val="150000"/>
              </a:lnSpc>
              <a:spcBef>
                <a:spcPts val="0"/>
              </a:spcBef>
              <a:spcAft>
                <a:spcPts val="0"/>
              </a:spcAft>
              <a:buClr>
                <a:srgbClr val="000000"/>
              </a:buClr>
              <a:buSzPts val="1300"/>
              <a:buFont typeface="Times New Roman"/>
              <a:buAutoNum type="arabicParenR"/>
            </a:pPr>
            <a:r>
              <a:rPr lang="en">
                <a:solidFill>
                  <a:srgbClr val="000000"/>
                </a:solidFill>
                <a:latin typeface="Times New Roman"/>
                <a:ea typeface="Times New Roman"/>
                <a:cs typeface="Times New Roman"/>
                <a:sym typeface="Times New Roman"/>
              </a:rPr>
              <a:t> Chen A H, Huang S Y, Hong P S, Cheng C H &amp; Lin E J (2011, September).</a:t>
            </a:r>
            <a:r>
              <a:rPr i="1" lang="en">
                <a:solidFill>
                  <a:srgbClr val="000000"/>
                </a:solidFill>
                <a:latin typeface="Times New Roman"/>
                <a:ea typeface="Times New Roman"/>
                <a:cs typeface="Times New Roman"/>
                <a:sym typeface="Times New Roman"/>
              </a:rPr>
              <a:t> HDPS: Heart disease prediction system.</a:t>
            </a:r>
            <a:r>
              <a:rPr lang="en">
                <a:solidFill>
                  <a:srgbClr val="000000"/>
                </a:solidFill>
                <a:latin typeface="Times New Roman"/>
                <a:ea typeface="Times New Roman"/>
                <a:cs typeface="Times New Roman"/>
                <a:sym typeface="Times New Roman"/>
              </a:rPr>
              <a:t> In 2011 Computing in Cardiology (pp. 557-60). IEEE.</a:t>
            </a:r>
            <a:endParaRPr>
              <a:solidFill>
                <a:srgbClr val="000000"/>
              </a:solidFill>
              <a:latin typeface="Times New Roman"/>
              <a:ea typeface="Times New Roman"/>
              <a:cs typeface="Times New Roman"/>
              <a:sym typeface="Times New Roman"/>
            </a:endParaRPr>
          </a:p>
          <a:p>
            <a:pPr indent="-311150" lvl="0" marL="457200" rtl="0" algn="l">
              <a:lnSpc>
                <a:spcPct val="150000"/>
              </a:lnSpc>
              <a:spcBef>
                <a:spcPts val="0"/>
              </a:spcBef>
              <a:spcAft>
                <a:spcPts val="0"/>
              </a:spcAft>
              <a:buClr>
                <a:srgbClr val="000000"/>
              </a:buClr>
              <a:buSzPts val="1300"/>
              <a:buFont typeface="Times New Roman"/>
              <a:buAutoNum type="arabicParenR"/>
            </a:pPr>
            <a:r>
              <a:rPr lang="en">
                <a:solidFill>
                  <a:srgbClr val="000000"/>
                </a:solidFill>
                <a:latin typeface="Times New Roman"/>
                <a:ea typeface="Times New Roman"/>
                <a:cs typeface="Times New Roman"/>
                <a:sym typeface="Times New Roman"/>
              </a:rPr>
              <a:t>J. Thomas and R. T. Princy, ‘</a:t>
            </a:r>
            <a:r>
              <a:rPr i="1" lang="en">
                <a:solidFill>
                  <a:srgbClr val="000000"/>
                </a:solidFill>
                <a:latin typeface="Times New Roman"/>
                <a:ea typeface="Times New Roman"/>
                <a:cs typeface="Times New Roman"/>
                <a:sym typeface="Times New Roman"/>
              </a:rPr>
              <a:t>‘Human heart disease prediction system using data mining techniques</a:t>
            </a:r>
            <a:r>
              <a:rPr lang="en">
                <a:solidFill>
                  <a:srgbClr val="000000"/>
                </a:solidFill>
                <a:latin typeface="Times New Roman"/>
                <a:ea typeface="Times New Roman"/>
                <a:cs typeface="Times New Roman"/>
                <a:sym typeface="Times New Roman"/>
              </a:rPr>
              <a:t>,’’ in Proc. Int. Conf. Circuit, Power Comput. Technol. (ICCPCT), Mar. 2016, pp. 1–5.</a:t>
            </a:r>
            <a:endParaRPr>
              <a:solidFill>
                <a:srgbClr val="000000"/>
              </a:solidFill>
              <a:latin typeface="Times New Roman"/>
              <a:ea typeface="Times New Roman"/>
              <a:cs typeface="Times New Roman"/>
              <a:sym typeface="Times New Roman"/>
            </a:endParaRPr>
          </a:p>
          <a:p>
            <a:pPr indent="0" lvl="0" marL="0" rtl="0" algn="l">
              <a:lnSpc>
                <a:spcPct val="150000"/>
              </a:lnSpc>
              <a:spcBef>
                <a:spcPts val="0"/>
              </a:spcBef>
              <a:spcAft>
                <a:spcPts val="1200"/>
              </a:spcAft>
              <a:buNone/>
            </a:pPr>
            <a:r>
              <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p:txBody>
      </p:sp>
      <p:sp>
        <p:nvSpPr>
          <p:cNvPr id="136" name="Google Shape;136;p14"/>
          <p:cNvSpPr txBox="1"/>
          <p:nvPr>
            <p:ph idx="1" type="body"/>
          </p:nvPr>
        </p:nvSpPr>
        <p:spPr>
          <a:xfrm>
            <a:off x="819150" y="1470725"/>
            <a:ext cx="7505700" cy="2967900"/>
          </a:xfrm>
          <a:prstGeom prst="rect">
            <a:avLst/>
          </a:prstGeom>
        </p:spPr>
        <p:txBody>
          <a:bodyPr anchorCtr="0" anchor="ctr" bIns="91425" lIns="91425" spcFirstLastPara="1" rIns="91425" wrap="square" tIns="91425">
            <a:normAutofit/>
          </a:bodyPr>
          <a:lstStyle/>
          <a:p>
            <a:pPr indent="-332105" lvl="0" marL="457200" rtl="0" algn="l">
              <a:lnSpc>
                <a:spcPct val="150000"/>
              </a:lnSpc>
              <a:spcBef>
                <a:spcPts val="0"/>
              </a:spcBef>
              <a:spcAft>
                <a:spcPts val="0"/>
              </a:spcAft>
              <a:buSzPts val="1630"/>
              <a:buFont typeface="Times New Roman"/>
              <a:buChar char="●"/>
            </a:pPr>
            <a:r>
              <a:rPr lang="en" sz="1629">
                <a:latin typeface="Times New Roman"/>
                <a:ea typeface="Times New Roman"/>
                <a:cs typeface="Times New Roman"/>
                <a:sym typeface="Times New Roman"/>
              </a:rPr>
              <a:t>Machine learning is an emerging issue in the healthcare industry for </a:t>
            </a:r>
            <a:r>
              <a:rPr lang="en" sz="1629">
                <a:latin typeface="Times New Roman"/>
                <a:ea typeface="Times New Roman"/>
                <a:cs typeface="Times New Roman"/>
                <a:sym typeface="Times New Roman"/>
              </a:rPr>
              <a:t>identifying</a:t>
            </a:r>
            <a:r>
              <a:rPr lang="en" sz="1629">
                <a:latin typeface="Times New Roman"/>
                <a:ea typeface="Times New Roman"/>
                <a:cs typeface="Times New Roman"/>
                <a:sym typeface="Times New Roman"/>
              </a:rPr>
              <a:t> disease and diagnosis.</a:t>
            </a:r>
            <a:endParaRPr sz="1629">
              <a:latin typeface="Times New Roman"/>
              <a:ea typeface="Times New Roman"/>
              <a:cs typeface="Times New Roman"/>
              <a:sym typeface="Times New Roman"/>
            </a:endParaRPr>
          </a:p>
          <a:p>
            <a:pPr indent="-332105" lvl="0" marL="457200" rtl="0" algn="l">
              <a:lnSpc>
                <a:spcPct val="150000"/>
              </a:lnSpc>
              <a:spcBef>
                <a:spcPts val="0"/>
              </a:spcBef>
              <a:spcAft>
                <a:spcPts val="0"/>
              </a:spcAft>
              <a:buSzPts val="1630"/>
              <a:buFont typeface="Times New Roman"/>
              <a:buChar char="●"/>
            </a:pPr>
            <a:r>
              <a:rPr lang="en" sz="1629">
                <a:latin typeface="Times New Roman"/>
                <a:ea typeface="Times New Roman"/>
                <a:cs typeface="Times New Roman"/>
                <a:sym typeface="Times New Roman"/>
              </a:rPr>
              <a:t>The disease prediction system could be useful for the hospital administrators, doctors, physicians etc.</a:t>
            </a:r>
            <a:endParaRPr sz="1629">
              <a:latin typeface="Times New Roman"/>
              <a:ea typeface="Times New Roman"/>
              <a:cs typeface="Times New Roman"/>
              <a:sym typeface="Times New Roman"/>
            </a:endParaRPr>
          </a:p>
          <a:p>
            <a:pPr indent="-332105" lvl="0" marL="457200" rtl="0" algn="l">
              <a:lnSpc>
                <a:spcPct val="150000"/>
              </a:lnSpc>
              <a:spcBef>
                <a:spcPts val="0"/>
              </a:spcBef>
              <a:spcAft>
                <a:spcPts val="0"/>
              </a:spcAft>
              <a:buSzPts val="1630"/>
              <a:buFont typeface="Times New Roman"/>
              <a:buChar char="●"/>
            </a:pPr>
            <a:r>
              <a:rPr lang="en" sz="1629">
                <a:latin typeface="Times New Roman"/>
                <a:ea typeface="Times New Roman"/>
                <a:cs typeface="Times New Roman"/>
                <a:sym typeface="Times New Roman"/>
              </a:rPr>
              <a:t>One of the most crucial topics in the data analysis part is predicting cardiovascular disease</a:t>
            </a:r>
            <a:endParaRPr sz="1629">
              <a:latin typeface="Times New Roman"/>
              <a:ea typeface="Times New Roman"/>
              <a:cs typeface="Times New Roman"/>
              <a:sym typeface="Times New Roman"/>
            </a:endParaRPr>
          </a:p>
          <a:p>
            <a:pPr indent="0" lvl="0" marL="457200" rtl="0" algn="l">
              <a:spcBef>
                <a:spcPts val="1200"/>
              </a:spcBef>
              <a:spcAft>
                <a:spcPts val="1200"/>
              </a:spcAft>
              <a:buNone/>
            </a:pPr>
            <a:r>
              <a:t/>
            </a:r>
            <a:endParaRPr sz="1629">
              <a:solidFill>
                <a:srgbClr val="2A399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Problem statement</a:t>
            </a:r>
            <a:endParaRPr>
              <a:latin typeface="Times New Roman"/>
              <a:ea typeface="Times New Roman"/>
              <a:cs typeface="Times New Roman"/>
              <a:sym typeface="Times New Roman"/>
            </a:endParaRPr>
          </a:p>
        </p:txBody>
      </p:sp>
      <p:sp>
        <p:nvSpPr>
          <p:cNvPr id="142" name="Google Shape;142;p15"/>
          <p:cNvSpPr txBox="1"/>
          <p:nvPr>
            <p:ph idx="1" type="body"/>
          </p:nvPr>
        </p:nvSpPr>
        <p:spPr>
          <a:xfrm>
            <a:off x="758025" y="1552225"/>
            <a:ext cx="7505700" cy="28866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Clr>
                <a:schemeClr val="dk2"/>
              </a:buClr>
              <a:buSzPts val="1600"/>
              <a:buFont typeface="Times New Roman"/>
              <a:buChar char="●"/>
            </a:pPr>
            <a:r>
              <a:rPr lang="en" sz="1600">
                <a:latin typeface="Times New Roman"/>
                <a:ea typeface="Times New Roman"/>
                <a:cs typeface="Times New Roman"/>
                <a:sym typeface="Times New Roman"/>
              </a:rPr>
              <a:t>The World Health Organization estimates that heart disease causes 12 million deaths globally each year.</a:t>
            </a:r>
            <a:endParaRPr sz="1600">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2"/>
              </a:buClr>
              <a:buSzPts val="1600"/>
              <a:buFont typeface="Times New Roman"/>
              <a:buChar char="●"/>
            </a:pPr>
            <a:r>
              <a:rPr lang="en" sz="1600">
                <a:latin typeface="Times New Roman"/>
                <a:ea typeface="Times New Roman"/>
                <a:cs typeface="Times New Roman"/>
                <a:sym typeface="Times New Roman"/>
              </a:rPr>
              <a:t>By analysing patient data that uses a machine-learning algorithm to categorise whether a patient has heart disease or not, this project hopes to predict future cases of heart disease.</a:t>
            </a:r>
            <a:endParaRPr sz="1600">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6"/>
          <p:cNvSpPr txBox="1"/>
          <p:nvPr>
            <p:ph idx="1" type="body"/>
          </p:nvPr>
        </p:nvSpPr>
        <p:spPr>
          <a:xfrm>
            <a:off x="819150" y="1990725"/>
            <a:ext cx="4647300" cy="13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8" name="Google Shape;148;p16"/>
          <p:cNvPicPr preferRelativeResize="0"/>
          <p:nvPr/>
        </p:nvPicPr>
        <p:blipFill rotWithShape="1">
          <a:blip r:embed="rId3">
            <a:alphaModFix/>
          </a:blip>
          <a:srcRect b="0" l="0" r="1009" t="0"/>
          <a:stretch/>
        </p:blipFill>
        <p:spPr>
          <a:xfrm>
            <a:off x="201325" y="170350"/>
            <a:ext cx="8760526" cy="4754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7"/>
          <p:cNvSpPr txBox="1"/>
          <p:nvPr>
            <p:ph type="title"/>
          </p:nvPr>
        </p:nvSpPr>
        <p:spPr>
          <a:xfrm>
            <a:off x="819150" y="4855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Existing body of work</a:t>
            </a:r>
            <a:endParaRPr>
              <a:latin typeface="Times New Roman"/>
              <a:ea typeface="Times New Roman"/>
              <a:cs typeface="Times New Roman"/>
              <a:sym typeface="Times New Roman"/>
            </a:endParaRPr>
          </a:p>
        </p:txBody>
      </p:sp>
      <p:sp>
        <p:nvSpPr>
          <p:cNvPr id="154" name="Google Shape;154;p17"/>
          <p:cNvSpPr txBox="1"/>
          <p:nvPr>
            <p:ph idx="1" type="body"/>
          </p:nvPr>
        </p:nvSpPr>
        <p:spPr>
          <a:xfrm>
            <a:off x="819150" y="1307775"/>
            <a:ext cx="7505700" cy="33141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There is a common set of core risk factors that determine whether or not someone will eventually be at risk for heart disease, despite the fact that heart disease can develop itself in various ways. Various methodologies like Logistic Regression, Naive Bayes, AdaBOOST, Random Forest etc. have been used till date.</a:t>
            </a:r>
            <a:endParaRPr sz="1600">
              <a:solidFill>
                <a:srgbClr val="000000"/>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Accuracy becomes a key role while predicting in Machine Learning especially if we are dealing with heart related issues. We came across other projects with the same aim and that is to optimise quality of life and accuracy of these algorithms.</a:t>
            </a:r>
            <a:endParaRPr sz="1600">
              <a:solidFill>
                <a:srgbClr val="000000"/>
              </a:solidFill>
              <a:latin typeface="Times New Roman"/>
              <a:ea typeface="Times New Roman"/>
              <a:cs typeface="Times New Roman"/>
              <a:sym typeface="Times New Roman"/>
            </a:endParaRPr>
          </a:p>
          <a:p>
            <a:pPr indent="0" lvl="0" marL="0" rtl="0" algn="l">
              <a:lnSpc>
                <a:spcPct val="95000"/>
              </a:lnSpc>
              <a:spcBef>
                <a:spcPts val="1200"/>
              </a:spcBef>
              <a:spcAft>
                <a:spcPts val="1200"/>
              </a:spcAft>
              <a:buSzPts val="1018"/>
              <a:buNone/>
            </a:pPr>
            <a:r>
              <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8"/>
          <p:cNvSpPr txBox="1"/>
          <p:nvPr>
            <p:ph type="title"/>
          </p:nvPr>
        </p:nvSpPr>
        <p:spPr>
          <a:xfrm>
            <a:off x="716525" y="3909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Approach</a:t>
            </a:r>
            <a:endParaRPr>
              <a:latin typeface="Times New Roman"/>
              <a:ea typeface="Times New Roman"/>
              <a:cs typeface="Times New Roman"/>
              <a:sym typeface="Times New Roman"/>
            </a:endParaRPr>
          </a:p>
        </p:txBody>
      </p:sp>
      <p:sp>
        <p:nvSpPr>
          <p:cNvPr id="160" name="Google Shape;160;p18"/>
          <p:cNvSpPr txBox="1"/>
          <p:nvPr>
            <p:ph idx="1" type="body"/>
          </p:nvPr>
        </p:nvSpPr>
        <p:spPr>
          <a:xfrm>
            <a:off x="497775" y="1083700"/>
            <a:ext cx="3033300" cy="6042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Dividing the features with respect to the parameters.</a:t>
            </a:r>
            <a:endParaRPr sz="1600">
              <a:latin typeface="Times New Roman"/>
              <a:ea typeface="Times New Roman"/>
              <a:cs typeface="Times New Roman"/>
              <a:sym typeface="Times New Roman"/>
            </a:endParaRPr>
          </a:p>
        </p:txBody>
      </p:sp>
      <p:sp>
        <p:nvSpPr>
          <p:cNvPr id="161" name="Google Shape;161;p18"/>
          <p:cNvSpPr txBox="1"/>
          <p:nvPr/>
        </p:nvSpPr>
        <p:spPr>
          <a:xfrm>
            <a:off x="5306800" y="1083700"/>
            <a:ext cx="340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162" name="Google Shape;162;p18"/>
          <p:cNvPicPr preferRelativeResize="0"/>
          <p:nvPr/>
        </p:nvPicPr>
        <p:blipFill rotWithShape="1">
          <a:blip r:embed="rId3">
            <a:alphaModFix/>
          </a:blip>
          <a:srcRect b="0" l="0" r="0" t="0"/>
          <a:stretch/>
        </p:blipFill>
        <p:spPr>
          <a:xfrm>
            <a:off x="3638875" y="488850"/>
            <a:ext cx="2491301" cy="1793900"/>
          </a:xfrm>
          <a:prstGeom prst="rect">
            <a:avLst/>
          </a:prstGeom>
          <a:noFill/>
          <a:ln>
            <a:noFill/>
          </a:ln>
        </p:spPr>
      </p:pic>
      <p:pic>
        <p:nvPicPr>
          <p:cNvPr id="163" name="Google Shape;163;p18"/>
          <p:cNvPicPr preferRelativeResize="0"/>
          <p:nvPr/>
        </p:nvPicPr>
        <p:blipFill>
          <a:blip r:embed="rId4">
            <a:alphaModFix/>
          </a:blip>
          <a:stretch>
            <a:fillRect/>
          </a:stretch>
        </p:blipFill>
        <p:spPr>
          <a:xfrm>
            <a:off x="6238086" y="488850"/>
            <a:ext cx="2426287" cy="1793900"/>
          </a:xfrm>
          <a:prstGeom prst="rect">
            <a:avLst/>
          </a:prstGeom>
          <a:noFill/>
          <a:ln>
            <a:noFill/>
          </a:ln>
        </p:spPr>
      </p:pic>
      <p:sp>
        <p:nvSpPr>
          <p:cNvPr id="164" name="Google Shape;164;p18"/>
          <p:cNvSpPr txBox="1"/>
          <p:nvPr/>
        </p:nvSpPr>
        <p:spPr>
          <a:xfrm>
            <a:off x="497775" y="1911800"/>
            <a:ext cx="3264600" cy="1169700"/>
          </a:xfrm>
          <a:prstGeom prst="rect">
            <a:avLst/>
          </a:prstGeom>
          <a:noFill/>
          <a:ln>
            <a:noFill/>
          </a:ln>
        </p:spPr>
        <p:txBody>
          <a:bodyPr anchorCtr="0" anchor="t" bIns="91425" lIns="91425" spcFirstLastPara="1" rIns="91425" wrap="square" tIns="91425">
            <a:spAutoFit/>
          </a:bodyPr>
          <a:lstStyle/>
          <a:p>
            <a:pPr indent="-330200" lvl="0" marL="457200" rtl="0" algn="l">
              <a:lnSpc>
                <a:spcPct val="150000"/>
              </a:lnSpc>
              <a:spcBef>
                <a:spcPts val="0"/>
              </a:spcBef>
              <a:spcAft>
                <a:spcPts val="0"/>
              </a:spcAft>
              <a:buClr>
                <a:schemeClr val="dk2"/>
              </a:buClr>
              <a:buSzPts val="1600"/>
              <a:buFont typeface="Times New Roman"/>
              <a:buChar char="●"/>
            </a:pPr>
            <a:r>
              <a:rPr lang="en" sz="1600">
                <a:solidFill>
                  <a:schemeClr val="dk2"/>
                </a:solidFill>
                <a:latin typeface="Times New Roman"/>
                <a:ea typeface="Times New Roman"/>
                <a:cs typeface="Times New Roman"/>
                <a:sym typeface="Times New Roman"/>
              </a:rPr>
              <a:t>Distribution and box-plot implementation for all the features.</a:t>
            </a:r>
            <a:endParaRPr sz="1600">
              <a:latin typeface="Times New Roman"/>
              <a:ea typeface="Times New Roman"/>
              <a:cs typeface="Times New Roman"/>
              <a:sym typeface="Times New Roman"/>
            </a:endParaRPr>
          </a:p>
        </p:txBody>
      </p:sp>
      <p:pic>
        <p:nvPicPr>
          <p:cNvPr id="165" name="Google Shape;165;p18"/>
          <p:cNvPicPr preferRelativeResize="0"/>
          <p:nvPr/>
        </p:nvPicPr>
        <p:blipFill rotWithShape="1">
          <a:blip r:embed="rId5">
            <a:alphaModFix/>
          </a:blip>
          <a:srcRect b="0" l="0" r="714" t="0"/>
          <a:stretch/>
        </p:blipFill>
        <p:spPr>
          <a:xfrm>
            <a:off x="716525" y="3081500"/>
            <a:ext cx="7681200" cy="1757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idx="1" type="body"/>
          </p:nvPr>
        </p:nvSpPr>
        <p:spPr>
          <a:xfrm>
            <a:off x="277125" y="320475"/>
            <a:ext cx="3519000" cy="956100"/>
          </a:xfrm>
          <a:prstGeom prst="rect">
            <a:avLst/>
          </a:prstGeom>
        </p:spPr>
        <p:txBody>
          <a:bodyPr anchorCtr="0" anchor="t" bIns="91425" lIns="91425" spcFirstLastPara="1" rIns="91425" wrap="square" tIns="91425">
            <a:noAutofit/>
          </a:bodyPr>
          <a:lstStyle/>
          <a:p>
            <a:pPr indent="-330200" lvl="0" marL="457200" rtl="0" algn="l">
              <a:lnSpc>
                <a:spcPct val="95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Categorized based upon “Disease” and “No_Disease”.</a:t>
            </a:r>
            <a:endParaRPr sz="1600">
              <a:latin typeface="Times New Roman"/>
              <a:ea typeface="Times New Roman"/>
              <a:cs typeface="Times New Roman"/>
              <a:sym typeface="Times New Roman"/>
            </a:endParaRPr>
          </a:p>
          <a:p>
            <a:pPr indent="0" lvl="0" marL="457200" rtl="0" algn="l">
              <a:lnSpc>
                <a:spcPct val="95000"/>
              </a:lnSpc>
              <a:spcBef>
                <a:spcPts val="1200"/>
              </a:spcBef>
              <a:spcAft>
                <a:spcPts val="1200"/>
              </a:spcAft>
              <a:buSzPts val="523"/>
              <a:buNone/>
            </a:pPr>
            <a:r>
              <a:t/>
            </a:r>
            <a:endParaRPr sz="1600">
              <a:latin typeface="Times New Roman"/>
              <a:ea typeface="Times New Roman"/>
              <a:cs typeface="Times New Roman"/>
              <a:sym typeface="Times New Roman"/>
            </a:endParaRPr>
          </a:p>
        </p:txBody>
      </p:sp>
      <p:pic>
        <p:nvPicPr>
          <p:cNvPr id="171" name="Google Shape;171;p19"/>
          <p:cNvPicPr preferRelativeResize="0"/>
          <p:nvPr/>
        </p:nvPicPr>
        <p:blipFill rotWithShape="1">
          <a:blip r:embed="rId3">
            <a:alphaModFix/>
          </a:blip>
          <a:srcRect b="0" l="665" r="0" t="0"/>
          <a:stretch/>
        </p:blipFill>
        <p:spPr>
          <a:xfrm>
            <a:off x="334075" y="1008650"/>
            <a:ext cx="8262774" cy="1626400"/>
          </a:xfrm>
          <a:prstGeom prst="rect">
            <a:avLst/>
          </a:prstGeom>
          <a:noFill/>
          <a:ln>
            <a:noFill/>
          </a:ln>
        </p:spPr>
      </p:pic>
      <p:sp>
        <p:nvSpPr>
          <p:cNvPr id="172" name="Google Shape;172;p19"/>
          <p:cNvSpPr txBox="1"/>
          <p:nvPr/>
        </p:nvSpPr>
        <p:spPr>
          <a:xfrm>
            <a:off x="334075" y="2635050"/>
            <a:ext cx="3000000" cy="800400"/>
          </a:xfrm>
          <a:prstGeom prst="rect">
            <a:avLst/>
          </a:prstGeom>
          <a:noFill/>
          <a:ln>
            <a:noFill/>
          </a:ln>
        </p:spPr>
        <p:txBody>
          <a:bodyPr anchorCtr="0" anchor="t" bIns="91425" lIns="91425" spcFirstLastPara="1" rIns="91425" wrap="square" tIns="91425">
            <a:spAutoFit/>
          </a:bodyPr>
          <a:lstStyle/>
          <a:p>
            <a:pPr indent="-330200" lvl="0" marL="457200" rtl="0" algn="l">
              <a:lnSpc>
                <a:spcPct val="150000"/>
              </a:lnSpc>
              <a:spcBef>
                <a:spcPts val="0"/>
              </a:spcBef>
              <a:spcAft>
                <a:spcPts val="0"/>
              </a:spcAft>
              <a:buClr>
                <a:schemeClr val="dk2"/>
              </a:buClr>
              <a:buSzPts val="1600"/>
              <a:buFont typeface="Times New Roman"/>
              <a:buChar char="●"/>
            </a:pPr>
            <a:r>
              <a:rPr lang="en" sz="1600">
                <a:solidFill>
                  <a:schemeClr val="dk2"/>
                </a:solidFill>
                <a:latin typeface="Times New Roman"/>
                <a:ea typeface="Times New Roman"/>
                <a:cs typeface="Times New Roman"/>
                <a:sym typeface="Times New Roman"/>
              </a:rPr>
              <a:t>Correlation matrix between features and Condition.</a:t>
            </a:r>
            <a:endParaRPr sz="1600">
              <a:latin typeface="Times New Roman"/>
              <a:ea typeface="Times New Roman"/>
              <a:cs typeface="Times New Roman"/>
              <a:sym typeface="Times New Roman"/>
            </a:endParaRPr>
          </a:p>
        </p:txBody>
      </p:sp>
      <p:pic>
        <p:nvPicPr>
          <p:cNvPr id="173" name="Google Shape;173;p19"/>
          <p:cNvPicPr preferRelativeResize="0"/>
          <p:nvPr/>
        </p:nvPicPr>
        <p:blipFill>
          <a:blip r:embed="rId4">
            <a:alphaModFix/>
          </a:blip>
          <a:stretch>
            <a:fillRect/>
          </a:stretch>
        </p:blipFill>
        <p:spPr>
          <a:xfrm>
            <a:off x="462999" y="3579225"/>
            <a:ext cx="8217999" cy="829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nvSpPr>
        <p:spPr>
          <a:xfrm>
            <a:off x="188050" y="542000"/>
            <a:ext cx="3331800" cy="431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dk2"/>
              </a:buClr>
              <a:buSzPts val="1600"/>
              <a:buFont typeface="Times New Roman"/>
              <a:buChar char="●"/>
            </a:pPr>
            <a:r>
              <a:rPr lang="en" sz="1600">
                <a:solidFill>
                  <a:schemeClr val="dk2"/>
                </a:solidFill>
                <a:latin typeface="Times New Roman"/>
                <a:ea typeface="Times New Roman"/>
                <a:cs typeface="Times New Roman"/>
                <a:sym typeface="Times New Roman"/>
              </a:rPr>
              <a:t>Before One-Hot Encoding</a:t>
            </a:r>
            <a:endParaRPr sz="1600">
              <a:latin typeface="Times New Roman"/>
              <a:ea typeface="Times New Roman"/>
              <a:cs typeface="Times New Roman"/>
              <a:sym typeface="Times New Roman"/>
            </a:endParaRPr>
          </a:p>
        </p:txBody>
      </p:sp>
      <p:sp>
        <p:nvSpPr>
          <p:cNvPr id="179" name="Google Shape;179;p20"/>
          <p:cNvSpPr txBox="1"/>
          <p:nvPr/>
        </p:nvSpPr>
        <p:spPr>
          <a:xfrm>
            <a:off x="4313650" y="542000"/>
            <a:ext cx="3000000" cy="431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dk2"/>
              </a:buClr>
              <a:buSzPts val="1600"/>
              <a:buFont typeface="Times New Roman"/>
              <a:buChar char="●"/>
            </a:pPr>
            <a:r>
              <a:rPr lang="en" sz="1600">
                <a:solidFill>
                  <a:schemeClr val="dk2"/>
                </a:solidFill>
                <a:latin typeface="Times New Roman"/>
                <a:ea typeface="Times New Roman"/>
                <a:cs typeface="Times New Roman"/>
                <a:sym typeface="Times New Roman"/>
              </a:rPr>
              <a:t>After One-Hot Encoding</a:t>
            </a:r>
            <a:endParaRPr sz="1600">
              <a:latin typeface="Times New Roman"/>
              <a:ea typeface="Times New Roman"/>
              <a:cs typeface="Times New Roman"/>
              <a:sym typeface="Times New Roman"/>
            </a:endParaRPr>
          </a:p>
        </p:txBody>
      </p:sp>
      <p:pic>
        <p:nvPicPr>
          <p:cNvPr id="180" name="Google Shape;180;p20"/>
          <p:cNvPicPr preferRelativeResize="0"/>
          <p:nvPr/>
        </p:nvPicPr>
        <p:blipFill>
          <a:blip r:embed="rId3">
            <a:alphaModFix/>
          </a:blip>
          <a:stretch>
            <a:fillRect/>
          </a:stretch>
        </p:blipFill>
        <p:spPr>
          <a:xfrm>
            <a:off x="351500" y="1247175"/>
            <a:ext cx="3865075" cy="2762250"/>
          </a:xfrm>
          <a:prstGeom prst="rect">
            <a:avLst/>
          </a:prstGeom>
          <a:noFill/>
          <a:ln>
            <a:noFill/>
          </a:ln>
        </p:spPr>
      </p:pic>
      <p:pic>
        <p:nvPicPr>
          <p:cNvPr id="181" name="Google Shape;181;p20"/>
          <p:cNvPicPr preferRelativeResize="0"/>
          <p:nvPr/>
        </p:nvPicPr>
        <p:blipFill>
          <a:blip r:embed="rId4">
            <a:alphaModFix/>
          </a:blip>
          <a:stretch>
            <a:fillRect/>
          </a:stretch>
        </p:blipFill>
        <p:spPr>
          <a:xfrm>
            <a:off x="4313650" y="1247175"/>
            <a:ext cx="4622626" cy="2762250"/>
          </a:xfrm>
          <a:prstGeom prst="rect">
            <a:avLst/>
          </a:prstGeom>
          <a:noFill/>
          <a:ln>
            <a:noFill/>
          </a:ln>
        </p:spPr>
      </p:pic>
      <p:sp>
        <p:nvSpPr>
          <p:cNvPr id="182" name="Google Shape;182;p20"/>
          <p:cNvSpPr txBox="1"/>
          <p:nvPr/>
        </p:nvSpPr>
        <p:spPr>
          <a:xfrm>
            <a:off x="351500" y="4283500"/>
            <a:ext cx="80352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600">
                <a:solidFill>
                  <a:schemeClr val="dk2"/>
                </a:solidFill>
                <a:latin typeface="Times New Roman"/>
                <a:ea typeface="Times New Roman"/>
                <a:cs typeface="Times New Roman"/>
                <a:sym typeface="Times New Roman"/>
              </a:rPr>
              <a:t>Parameters like Sex, Chest_pain and Resting_blood_pressure are encoded</a:t>
            </a:r>
            <a:endParaRPr sz="16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1"/>
          <p:cNvSpPr txBox="1"/>
          <p:nvPr>
            <p:ph type="title"/>
          </p:nvPr>
        </p:nvSpPr>
        <p:spPr>
          <a:xfrm>
            <a:off x="730275" y="728050"/>
            <a:ext cx="3614100" cy="82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700">
                <a:highlight>
                  <a:schemeClr val="dk1"/>
                </a:highlight>
                <a:latin typeface="Times New Roman"/>
                <a:ea typeface="Times New Roman"/>
                <a:cs typeface="Times New Roman"/>
                <a:sym typeface="Times New Roman"/>
              </a:rPr>
              <a:t>Correlation </a:t>
            </a:r>
            <a:endParaRPr sz="2700">
              <a:highlight>
                <a:schemeClr val="dk1"/>
              </a:highlight>
              <a:latin typeface="Times New Roman"/>
              <a:ea typeface="Times New Roman"/>
              <a:cs typeface="Times New Roman"/>
              <a:sym typeface="Times New Roman"/>
            </a:endParaRPr>
          </a:p>
        </p:txBody>
      </p:sp>
      <p:sp>
        <p:nvSpPr>
          <p:cNvPr id="188" name="Google Shape;188;p21"/>
          <p:cNvSpPr txBox="1"/>
          <p:nvPr>
            <p:ph idx="1" type="body"/>
          </p:nvPr>
        </p:nvSpPr>
        <p:spPr>
          <a:xfrm>
            <a:off x="409250" y="1696500"/>
            <a:ext cx="3614100" cy="24480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lang="en" sz="1600">
                <a:latin typeface="Times New Roman"/>
                <a:ea typeface="Times New Roman"/>
                <a:cs typeface="Times New Roman"/>
                <a:sym typeface="Times New Roman"/>
              </a:rPr>
              <a:t>T</a:t>
            </a:r>
            <a:r>
              <a:rPr lang="en" sz="1600">
                <a:latin typeface="Times New Roman"/>
                <a:ea typeface="Times New Roman"/>
                <a:cs typeface="Times New Roman"/>
                <a:sym typeface="Times New Roman"/>
              </a:rPr>
              <a:t>he absolute value of correlation between our condition and features in decreasing order to get features with maximum importance .</a:t>
            </a:r>
            <a:endParaRPr sz="1600">
              <a:latin typeface="Times New Roman"/>
              <a:ea typeface="Times New Roman"/>
              <a:cs typeface="Times New Roman"/>
              <a:sym typeface="Times New Roman"/>
            </a:endParaRPr>
          </a:p>
        </p:txBody>
      </p:sp>
      <p:pic>
        <p:nvPicPr>
          <p:cNvPr id="189" name="Google Shape;189;p21"/>
          <p:cNvPicPr preferRelativeResize="0"/>
          <p:nvPr/>
        </p:nvPicPr>
        <p:blipFill>
          <a:blip r:embed="rId3">
            <a:alphaModFix/>
          </a:blip>
          <a:stretch>
            <a:fillRect/>
          </a:stretch>
        </p:blipFill>
        <p:spPr>
          <a:xfrm>
            <a:off x="4493676" y="348762"/>
            <a:ext cx="4310149" cy="44459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