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Averag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191c2458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191c2458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191c2458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191c2458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191c2458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191c2458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191c245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191c245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d12fedb2e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d12fedb2e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12fedb2e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12fedb2e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191c2458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191c2458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191c2458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191c2458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85700" y="495725"/>
            <a:ext cx="7688100" cy="484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200"/>
              <a:t>Group Members:</a:t>
            </a:r>
            <a:endParaRPr sz="3200"/>
          </a:p>
          <a:p>
            <a:pPr indent="0" lvl="0" marL="0" rtl="0" algn="l">
              <a:spcBef>
                <a:spcPts val="0"/>
              </a:spcBef>
              <a:spcAft>
                <a:spcPts val="0"/>
              </a:spcAft>
              <a:buNone/>
            </a:pPr>
            <a:r>
              <a:t/>
            </a:r>
            <a:endParaRPr sz="2000"/>
          </a:p>
        </p:txBody>
      </p:sp>
      <p:sp>
        <p:nvSpPr>
          <p:cNvPr id="86" name="Google Shape;86;p13"/>
          <p:cNvSpPr txBox="1"/>
          <p:nvPr>
            <p:ph idx="1" type="subTitle"/>
          </p:nvPr>
        </p:nvSpPr>
        <p:spPr>
          <a:xfrm>
            <a:off x="285700" y="3425350"/>
            <a:ext cx="4224000" cy="1455300"/>
          </a:xfrm>
          <a:prstGeom prst="rect">
            <a:avLst/>
          </a:prstGeom>
        </p:spPr>
        <p:txBody>
          <a:bodyPr anchorCtr="0" anchor="t" bIns="91425" lIns="91425" spcFirstLastPara="1" rIns="91425" wrap="square" tIns="91425">
            <a:noAutofit/>
          </a:bodyPr>
          <a:lstStyle/>
          <a:p>
            <a:pPr indent="-364490" lvl="0" marL="457200" rtl="0" algn="l">
              <a:lnSpc>
                <a:spcPct val="200000"/>
              </a:lnSpc>
              <a:spcBef>
                <a:spcPts val="0"/>
              </a:spcBef>
              <a:spcAft>
                <a:spcPts val="0"/>
              </a:spcAft>
              <a:buSzPts val="2140"/>
              <a:buChar char="●"/>
            </a:pPr>
            <a:r>
              <a:rPr lang="en" sz="2140"/>
              <a:t>Varun Parekh - AU2040011</a:t>
            </a:r>
            <a:endParaRPr sz="2140"/>
          </a:p>
          <a:p>
            <a:pPr indent="-364490" lvl="0" marL="457200" rtl="0" algn="l">
              <a:lnSpc>
                <a:spcPct val="200000"/>
              </a:lnSpc>
              <a:spcBef>
                <a:spcPts val="0"/>
              </a:spcBef>
              <a:spcAft>
                <a:spcPts val="0"/>
              </a:spcAft>
              <a:buSzPts val="2140"/>
              <a:buChar char="●"/>
            </a:pPr>
            <a:r>
              <a:rPr lang="en" sz="2140"/>
              <a:t>Vanshit Shah  - </a:t>
            </a:r>
            <a:r>
              <a:rPr lang="en" sz="2140"/>
              <a:t>AU2040098</a:t>
            </a:r>
            <a:endParaRPr sz="2140"/>
          </a:p>
          <a:p>
            <a:pPr indent="0" lvl="0" marL="914400" rtl="0" algn="l">
              <a:lnSpc>
                <a:spcPct val="200000"/>
              </a:lnSpc>
              <a:spcBef>
                <a:spcPts val="0"/>
              </a:spcBef>
              <a:spcAft>
                <a:spcPts val="0"/>
              </a:spcAft>
              <a:buNone/>
            </a:pPr>
            <a:r>
              <a:t/>
            </a:r>
            <a:endParaRPr sz="2140"/>
          </a:p>
        </p:txBody>
      </p:sp>
      <p:sp>
        <p:nvSpPr>
          <p:cNvPr id="87" name="Google Shape;87;p13"/>
          <p:cNvSpPr txBox="1"/>
          <p:nvPr/>
        </p:nvSpPr>
        <p:spPr>
          <a:xfrm>
            <a:off x="285700" y="2252350"/>
            <a:ext cx="4401000" cy="1173000"/>
          </a:xfrm>
          <a:prstGeom prst="rect">
            <a:avLst/>
          </a:prstGeom>
          <a:noFill/>
          <a:ln>
            <a:noFill/>
          </a:ln>
        </p:spPr>
        <p:txBody>
          <a:bodyPr anchorCtr="0" anchor="t" bIns="91425" lIns="91425" spcFirstLastPara="1" rIns="91425" wrap="square" tIns="91425">
            <a:spAutoFit/>
          </a:bodyPr>
          <a:lstStyle/>
          <a:p>
            <a:pPr indent="-364490" lvl="0" marL="457200" rtl="0" algn="l">
              <a:lnSpc>
                <a:spcPct val="200000"/>
              </a:lnSpc>
              <a:spcBef>
                <a:spcPts val="0"/>
              </a:spcBef>
              <a:spcAft>
                <a:spcPts val="0"/>
              </a:spcAft>
              <a:buClr>
                <a:schemeClr val="lt1"/>
              </a:buClr>
              <a:buSzPts val="2140"/>
              <a:buFont typeface="Average"/>
              <a:buChar char="●"/>
            </a:pPr>
            <a:r>
              <a:rPr lang="en" sz="2140">
                <a:solidFill>
                  <a:schemeClr val="lt1"/>
                </a:solidFill>
                <a:latin typeface="Average"/>
                <a:ea typeface="Average"/>
                <a:cs typeface="Average"/>
                <a:sym typeface="Average"/>
              </a:rPr>
              <a:t>Madhvendra Jhala - AU2040162</a:t>
            </a:r>
            <a:endParaRPr sz="2140">
              <a:solidFill>
                <a:schemeClr val="lt1"/>
              </a:solidFill>
              <a:latin typeface="Average"/>
              <a:ea typeface="Average"/>
              <a:cs typeface="Average"/>
              <a:sym typeface="Average"/>
            </a:endParaRPr>
          </a:p>
          <a:p>
            <a:pPr indent="-364490" lvl="0" marL="457200" rtl="0" algn="l">
              <a:lnSpc>
                <a:spcPct val="200000"/>
              </a:lnSpc>
              <a:spcBef>
                <a:spcPts val="0"/>
              </a:spcBef>
              <a:spcAft>
                <a:spcPts val="0"/>
              </a:spcAft>
              <a:buClr>
                <a:schemeClr val="lt1"/>
              </a:buClr>
              <a:buSzPts val="2140"/>
              <a:buFont typeface="Average"/>
              <a:buChar char="●"/>
            </a:pPr>
            <a:r>
              <a:rPr lang="en" sz="2140">
                <a:solidFill>
                  <a:schemeClr val="lt1"/>
                </a:solidFill>
                <a:latin typeface="Average"/>
                <a:ea typeface="Average"/>
                <a:cs typeface="Average"/>
                <a:sym typeface="Average"/>
              </a:rPr>
              <a:t>Ushmay Patel - AU2040253</a:t>
            </a:r>
            <a:endParaRPr sz="2140">
              <a:solidFill>
                <a:schemeClr val="lt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30425" y="168750"/>
            <a:ext cx="6550200" cy="57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and Problem statement</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0" y="1042375"/>
            <a:ext cx="9308100" cy="3760500"/>
          </a:xfrm>
          <a:prstGeom prst="rect">
            <a:avLst/>
          </a:prstGeom>
        </p:spPr>
        <p:txBody>
          <a:bodyPr anchorCtr="0" anchor="t" bIns="91425" lIns="91425" spcFirstLastPara="1" rIns="91425" wrap="square" tIns="91425">
            <a:normAutofit/>
          </a:bodyPr>
          <a:lstStyle/>
          <a:p>
            <a:pPr indent="-319405" lvl="0" marL="457200" rtl="0" algn="l">
              <a:lnSpc>
                <a:spcPct val="190000"/>
              </a:lnSpc>
              <a:spcBef>
                <a:spcPts val="0"/>
              </a:spcBef>
              <a:spcAft>
                <a:spcPts val="0"/>
              </a:spcAft>
              <a:buClr>
                <a:schemeClr val="dk1"/>
              </a:buClr>
              <a:buSzPts val="1430"/>
              <a:buFont typeface="Times New Roman"/>
              <a:buChar char="●"/>
            </a:pPr>
            <a:r>
              <a:rPr lang="en" sz="1430">
                <a:solidFill>
                  <a:schemeClr val="dk1"/>
                </a:solidFill>
                <a:latin typeface="Times New Roman"/>
                <a:ea typeface="Times New Roman"/>
                <a:cs typeface="Times New Roman"/>
                <a:sym typeface="Times New Roman"/>
              </a:rPr>
              <a:t>The World Health Organization estimates that heart disease causes 12 million deaths globally each year.</a:t>
            </a:r>
            <a:endParaRPr sz="1430">
              <a:solidFill>
                <a:schemeClr val="dk1"/>
              </a:solidFill>
              <a:latin typeface="Times New Roman"/>
              <a:ea typeface="Times New Roman"/>
              <a:cs typeface="Times New Roman"/>
              <a:sym typeface="Times New Roman"/>
            </a:endParaRPr>
          </a:p>
          <a:p>
            <a:pPr indent="-319405" lvl="0" marL="457200" rtl="0" algn="l">
              <a:lnSpc>
                <a:spcPct val="190000"/>
              </a:lnSpc>
              <a:spcBef>
                <a:spcPts val="0"/>
              </a:spcBef>
              <a:spcAft>
                <a:spcPts val="0"/>
              </a:spcAft>
              <a:buClr>
                <a:schemeClr val="dk1"/>
              </a:buClr>
              <a:buSzPts val="1430"/>
              <a:buFont typeface="Times New Roman"/>
              <a:buChar char="●"/>
            </a:pPr>
            <a:r>
              <a:rPr lang="en" sz="1430">
                <a:solidFill>
                  <a:schemeClr val="dk1"/>
                </a:solidFill>
                <a:latin typeface="Times New Roman"/>
                <a:ea typeface="Times New Roman"/>
                <a:cs typeface="Times New Roman"/>
                <a:sym typeface="Times New Roman"/>
              </a:rPr>
              <a:t>One of the most crucial topics in the data analysis part is predicting cardiovascular disease.</a:t>
            </a:r>
            <a:endParaRPr sz="1430">
              <a:solidFill>
                <a:schemeClr val="dk1"/>
              </a:solidFill>
              <a:latin typeface="Times New Roman"/>
              <a:ea typeface="Times New Roman"/>
              <a:cs typeface="Times New Roman"/>
              <a:sym typeface="Times New Roman"/>
            </a:endParaRPr>
          </a:p>
          <a:p>
            <a:pPr indent="-319405" lvl="0" marL="457200" rtl="0" algn="l">
              <a:lnSpc>
                <a:spcPct val="190000"/>
              </a:lnSpc>
              <a:spcBef>
                <a:spcPts val="0"/>
              </a:spcBef>
              <a:spcAft>
                <a:spcPts val="0"/>
              </a:spcAft>
              <a:buClr>
                <a:schemeClr val="dk1"/>
              </a:buClr>
              <a:buSzPts val="1430"/>
              <a:buFont typeface="Times New Roman"/>
              <a:buChar char="●"/>
            </a:pPr>
            <a:r>
              <a:rPr lang="en" sz="1430">
                <a:solidFill>
                  <a:schemeClr val="dk1"/>
                </a:solidFill>
                <a:latin typeface="Times New Roman"/>
                <a:ea typeface="Times New Roman"/>
                <a:cs typeface="Times New Roman"/>
                <a:sym typeface="Times New Roman"/>
              </a:rPr>
              <a:t>Making choices and predictions from the vast amounts of data generated by the healthcare sector is made easier with the help of machine learning.</a:t>
            </a:r>
            <a:endParaRPr sz="1430">
              <a:solidFill>
                <a:schemeClr val="dk1"/>
              </a:solidFill>
              <a:latin typeface="Times New Roman"/>
              <a:ea typeface="Times New Roman"/>
              <a:cs typeface="Times New Roman"/>
              <a:sym typeface="Times New Roman"/>
            </a:endParaRPr>
          </a:p>
          <a:p>
            <a:pPr indent="-319405" lvl="0" marL="457200" rtl="0" algn="l">
              <a:lnSpc>
                <a:spcPct val="190000"/>
              </a:lnSpc>
              <a:spcBef>
                <a:spcPts val="0"/>
              </a:spcBef>
              <a:spcAft>
                <a:spcPts val="0"/>
              </a:spcAft>
              <a:buClr>
                <a:schemeClr val="dk1"/>
              </a:buClr>
              <a:buSzPts val="1430"/>
              <a:buFont typeface="Times New Roman"/>
              <a:buChar char="●"/>
            </a:pPr>
            <a:r>
              <a:rPr lang="en" sz="1430">
                <a:solidFill>
                  <a:schemeClr val="dk1"/>
                </a:solidFill>
                <a:latin typeface="Times New Roman"/>
                <a:ea typeface="Times New Roman"/>
                <a:cs typeface="Times New Roman"/>
                <a:sym typeface="Times New Roman"/>
              </a:rPr>
              <a:t> By analysing patient data that uses a machine-learning algorithm to categorise whether a patient has heart disease or not, this project hopes to predict future cases of heart disease.</a:t>
            </a:r>
            <a:endParaRPr sz="143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935"/>
              <a:buNone/>
            </a:pPr>
            <a:r>
              <a:t/>
            </a:r>
            <a:endParaRPr sz="143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935"/>
              <a:buNone/>
            </a:pPr>
            <a:r>
              <a:t/>
            </a:r>
            <a:endParaRPr sz="143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65300" y="139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a:t>
            </a:r>
            <a:r>
              <a:rPr lang="en"/>
              <a:t>body</a:t>
            </a:r>
            <a:r>
              <a:rPr lang="en"/>
              <a:t> of work</a:t>
            </a:r>
            <a:endParaRPr/>
          </a:p>
        </p:txBody>
      </p:sp>
      <p:sp>
        <p:nvSpPr>
          <p:cNvPr id="99" name="Google Shape;99;p15"/>
          <p:cNvSpPr txBox="1"/>
          <p:nvPr>
            <p:ph idx="1" type="body"/>
          </p:nvPr>
        </p:nvSpPr>
        <p:spPr>
          <a:xfrm>
            <a:off x="287250" y="737225"/>
            <a:ext cx="8569500" cy="3335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Heart disease is being highlighted as a silent killer that causes a person to pass away without showing any outward sig</a:t>
            </a:r>
            <a:r>
              <a:rPr lang="en" sz="1500">
                <a:solidFill>
                  <a:schemeClr val="dk1"/>
                </a:solidFill>
                <a:latin typeface="Times New Roman"/>
                <a:ea typeface="Times New Roman"/>
                <a:cs typeface="Times New Roman"/>
                <a:sym typeface="Times New Roman"/>
              </a:rPr>
              <a:t>ns. Ongoing </a:t>
            </a:r>
            <a:r>
              <a:rPr lang="en" sz="1500">
                <a:solidFill>
                  <a:schemeClr val="dk1"/>
                </a:solidFill>
                <a:latin typeface="Times New Roman"/>
                <a:ea typeface="Times New Roman"/>
                <a:cs typeface="Times New Roman"/>
                <a:sym typeface="Times New Roman"/>
              </a:rPr>
              <a:t> efforts are being made to anticipate the potential of this fatal disease in prior.</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There is a common set of core risk factors that determine whether or not someone will eventually be at risk for heart disease, despite the fact that heart disease can develop itself in various ways. Various methodologies like Logistic Regression, Naive Bayes, AdaBOOST, Random Forest etc. have been used till date.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Accuracy becomes a key role while predicting in Machine Learning especially if we are dealing with heart related issues. We came across other projects with the same aim and that is to optimise quality of life and accuracy of these algorithms.</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61075" y="201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05" name="Google Shape;105;p16"/>
          <p:cNvSpPr txBox="1"/>
          <p:nvPr>
            <p:ph idx="1" type="body"/>
          </p:nvPr>
        </p:nvSpPr>
        <p:spPr>
          <a:xfrm>
            <a:off x="461075" y="912925"/>
            <a:ext cx="7948800" cy="369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05"/>
              <a:buNone/>
            </a:pPr>
            <a:r>
              <a:rPr lang="en" sz="1500">
                <a:solidFill>
                  <a:schemeClr val="dk1"/>
                </a:solidFill>
                <a:latin typeface="Times New Roman"/>
                <a:ea typeface="Times New Roman"/>
                <a:cs typeface="Times New Roman"/>
                <a:sym typeface="Times New Roman"/>
              </a:rPr>
              <a:t>Our approach to predict heart disease using machine learning involves using a combination of several algorithms. Firstly, we collect a large dataset of clinical and demographic information of patients, including variables such as age, gender, blood pressure, cholesterol levels, and chest pain. </a:t>
            </a:r>
            <a:r>
              <a:rPr lang="en" sz="1500">
                <a:solidFill>
                  <a:schemeClr val="dk1"/>
                </a:solidFill>
                <a:latin typeface="Times New Roman"/>
                <a:ea typeface="Times New Roman"/>
                <a:cs typeface="Times New Roman"/>
                <a:sym typeface="Times New Roman"/>
              </a:rPr>
              <a:t>Next, we use feature selection techniques to identify the most relevant features for predicting heart disease.</a:t>
            </a:r>
            <a:endParaRPr sz="15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SzPts val="605"/>
              <a:buNone/>
            </a:pPr>
            <a:r>
              <a:rPr lang="en" sz="1500">
                <a:solidFill>
                  <a:schemeClr val="dk1"/>
                </a:solidFill>
                <a:latin typeface="Times New Roman"/>
                <a:ea typeface="Times New Roman"/>
                <a:cs typeface="Times New Roman"/>
                <a:sym typeface="Times New Roman"/>
              </a:rPr>
              <a:t>We finalised 14 features and then uniquely presented the values of every feature in arrays. Then we used two machine learning algorithms, including Logistic regression and Naive Bayes to train our model on the dataset. We evaluated the performance of our models using the accuracy metrics. </a:t>
            </a:r>
            <a:endParaRPr sz="15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SzPts val="605"/>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69175" y="645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Initial results (On Dataset-1)</a:t>
            </a:r>
            <a:endParaRPr sz="2800">
              <a:latin typeface="Times New Roman"/>
              <a:ea typeface="Times New Roman"/>
              <a:cs typeface="Times New Roman"/>
              <a:sym typeface="Times New Roman"/>
            </a:endParaRPr>
          </a:p>
        </p:txBody>
      </p:sp>
      <p:sp>
        <p:nvSpPr>
          <p:cNvPr id="111" name="Google Shape;111;p17"/>
          <p:cNvSpPr txBox="1"/>
          <p:nvPr>
            <p:ph idx="1" type="body"/>
          </p:nvPr>
        </p:nvSpPr>
        <p:spPr>
          <a:xfrm>
            <a:off x="729450" y="1389975"/>
            <a:ext cx="7688700" cy="3233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400">
                <a:solidFill>
                  <a:schemeClr val="dk1"/>
                </a:solidFill>
                <a:latin typeface="Times New Roman"/>
                <a:ea typeface="Times New Roman"/>
                <a:cs typeface="Times New Roman"/>
                <a:sym typeface="Times New Roman"/>
              </a:rPr>
              <a:t>Firstly, we implemented the Naive Bayes’ approach. We achieved 85.37% </a:t>
            </a:r>
            <a:r>
              <a:rPr lang="en" sz="1400">
                <a:solidFill>
                  <a:schemeClr val="dk1"/>
                </a:solidFill>
                <a:latin typeface="Times New Roman"/>
                <a:ea typeface="Times New Roman"/>
                <a:cs typeface="Times New Roman"/>
                <a:sym typeface="Times New Roman"/>
              </a:rPr>
              <a:t>accuracy</a:t>
            </a:r>
            <a:r>
              <a:rPr lang="en" sz="1400">
                <a:solidFill>
                  <a:schemeClr val="dk1"/>
                </a:solidFill>
                <a:latin typeface="Times New Roman"/>
                <a:ea typeface="Times New Roman"/>
                <a:cs typeface="Times New Roman"/>
                <a:sym typeface="Times New Roman"/>
              </a:rPr>
              <a:t>. Then, we </a:t>
            </a:r>
            <a:r>
              <a:rPr lang="en" sz="1400">
                <a:solidFill>
                  <a:schemeClr val="dk1"/>
                </a:solidFill>
                <a:latin typeface="Times New Roman"/>
                <a:ea typeface="Times New Roman"/>
                <a:cs typeface="Times New Roman"/>
                <a:sym typeface="Times New Roman"/>
              </a:rPr>
              <a:t>implemented</a:t>
            </a:r>
            <a:r>
              <a:rPr lang="en" sz="1400">
                <a:solidFill>
                  <a:schemeClr val="dk1"/>
                </a:solidFill>
                <a:latin typeface="Times New Roman"/>
                <a:ea typeface="Times New Roman"/>
                <a:cs typeface="Times New Roman"/>
                <a:sym typeface="Times New Roman"/>
              </a:rPr>
              <a:t> the “logistic regression” algorithm on our dataset. We were able to achieve an accuracy of 86.34%.  We are trying to increase the </a:t>
            </a:r>
            <a:r>
              <a:rPr lang="en" sz="1400">
                <a:solidFill>
                  <a:schemeClr val="dk1"/>
                </a:solidFill>
                <a:latin typeface="Times New Roman"/>
                <a:ea typeface="Times New Roman"/>
                <a:cs typeface="Times New Roman"/>
                <a:sym typeface="Times New Roman"/>
              </a:rPr>
              <a:t>accuracy even more so that our model works well on future data.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 (On Dataset-1)</a:t>
            </a:r>
            <a:endParaRPr/>
          </a:p>
        </p:txBody>
      </p:sp>
      <p:pic>
        <p:nvPicPr>
          <p:cNvPr id="117" name="Google Shape;117;p18"/>
          <p:cNvPicPr preferRelativeResize="0"/>
          <p:nvPr/>
        </p:nvPicPr>
        <p:blipFill>
          <a:blip r:embed="rId3">
            <a:alphaModFix/>
          </a:blip>
          <a:stretch>
            <a:fillRect/>
          </a:stretch>
        </p:blipFill>
        <p:spPr>
          <a:xfrm>
            <a:off x="152400" y="1438575"/>
            <a:ext cx="8839201" cy="1100968"/>
          </a:xfrm>
          <a:prstGeom prst="rect">
            <a:avLst/>
          </a:prstGeom>
          <a:noFill/>
          <a:ln>
            <a:noFill/>
          </a:ln>
        </p:spPr>
      </p:pic>
      <p:pic>
        <p:nvPicPr>
          <p:cNvPr id="118" name="Google Shape;118;p18"/>
          <p:cNvPicPr preferRelativeResize="0"/>
          <p:nvPr/>
        </p:nvPicPr>
        <p:blipFill>
          <a:blip r:embed="rId4">
            <a:alphaModFix/>
          </a:blip>
          <a:stretch>
            <a:fillRect/>
          </a:stretch>
        </p:blipFill>
        <p:spPr>
          <a:xfrm>
            <a:off x="152400" y="2638851"/>
            <a:ext cx="8839199" cy="98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 (On Dataset-2)</a:t>
            </a:r>
            <a:endParaRPr/>
          </a:p>
        </p:txBody>
      </p:sp>
      <p:pic>
        <p:nvPicPr>
          <p:cNvPr id="124" name="Google Shape;124;p19"/>
          <p:cNvPicPr preferRelativeResize="0"/>
          <p:nvPr/>
        </p:nvPicPr>
        <p:blipFill>
          <a:blip r:embed="rId3">
            <a:alphaModFix/>
          </a:blip>
          <a:stretch>
            <a:fillRect/>
          </a:stretch>
        </p:blipFill>
        <p:spPr>
          <a:xfrm>
            <a:off x="204575" y="1345775"/>
            <a:ext cx="8839202" cy="1292935"/>
          </a:xfrm>
          <a:prstGeom prst="rect">
            <a:avLst/>
          </a:prstGeom>
          <a:noFill/>
          <a:ln>
            <a:noFill/>
          </a:ln>
        </p:spPr>
      </p:pic>
      <p:pic>
        <p:nvPicPr>
          <p:cNvPr id="125" name="Google Shape;125;p19"/>
          <p:cNvPicPr preferRelativeResize="0"/>
          <p:nvPr/>
        </p:nvPicPr>
        <p:blipFill>
          <a:blip r:embed="rId4">
            <a:alphaModFix/>
          </a:blip>
          <a:stretch>
            <a:fillRect/>
          </a:stretch>
        </p:blipFill>
        <p:spPr>
          <a:xfrm>
            <a:off x="152400" y="2638700"/>
            <a:ext cx="8839197" cy="10852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87450" y="591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group members</a:t>
            </a:r>
            <a:endParaRPr/>
          </a:p>
        </p:txBody>
      </p:sp>
      <p:sp>
        <p:nvSpPr>
          <p:cNvPr id="131" name="Google Shape;131;p20"/>
          <p:cNvSpPr txBox="1"/>
          <p:nvPr>
            <p:ph idx="1" type="body"/>
          </p:nvPr>
        </p:nvSpPr>
        <p:spPr>
          <a:xfrm>
            <a:off x="729450" y="1371600"/>
            <a:ext cx="7688700" cy="333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Varun Parekh -</a:t>
            </a:r>
            <a:r>
              <a:rPr lang="en">
                <a:solidFill>
                  <a:schemeClr val="dk1"/>
                </a:solidFill>
              </a:rPr>
              <a:t> Researching Dataset and Implementation.</a:t>
            </a:r>
            <a:endParaRPr>
              <a:solidFill>
                <a:schemeClr val="dk1"/>
              </a:solidFill>
            </a:endParaRPr>
          </a:p>
          <a:p>
            <a:pPr indent="0" lvl="0" marL="0" rtl="0" algn="l">
              <a:spcBef>
                <a:spcPts val="1200"/>
              </a:spcBef>
              <a:spcAft>
                <a:spcPts val="0"/>
              </a:spcAft>
              <a:buNone/>
            </a:pPr>
            <a:r>
              <a:rPr lang="en">
                <a:solidFill>
                  <a:schemeClr val="dk1"/>
                </a:solidFill>
              </a:rPr>
              <a:t>Madhvendra Jhala - Implementing code for Naive Bayes and dataset.</a:t>
            </a:r>
            <a:endParaRPr>
              <a:solidFill>
                <a:schemeClr val="dk1"/>
              </a:solidFill>
            </a:endParaRPr>
          </a:p>
          <a:p>
            <a:pPr indent="0" lvl="0" marL="0" rtl="0" algn="l">
              <a:spcBef>
                <a:spcPts val="1200"/>
              </a:spcBef>
              <a:spcAft>
                <a:spcPts val="0"/>
              </a:spcAft>
              <a:buNone/>
            </a:pPr>
            <a:r>
              <a:rPr lang="en">
                <a:solidFill>
                  <a:schemeClr val="dk1"/>
                </a:solidFill>
              </a:rPr>
              <a:t>Ushmay Patel- </a:t>
            </a:r>
            <a:r>
              <a:rPr lang="en">
                <a:solidFill>
                  <a:schemeClr val="dk1"/>
                </a:solidFill>
              </a:rPr>
              <a:t>Implementing code and  input parameters.</a:t>
            </a:r>
            <a:endParaRPr>
              <a:solidFill>
                <a:schemeClr val="dk1"/>
              </a:solidFill>
            </a:endParaRPr>
          </a:p>
          <a:p>
            <a:pPr indent="0" lvl="0" marL="0" rtl="0" algn="l">
              <a:spcBef>
                <a:spcPts val="1200"/>
              </a:spcBef>
              <a:spcAft>
                <a:spcPts val="1200"/>
              </a:spcAft>
              <a:buNone/>
            </a:pPr>
            <a:r>
              <a:rPr lang="en">
                <a:solidFill>
                  <a:schemeClr val="dk1"/>
                </a:solidFill>
              </a:rPr>
              <a:t>Vanshit Shah-  Finalizing parameters for Dataset and </a:t>
            </a:r>
            <a:r>
              <a:rPr lang="en">
                <a:solidFill>
                  <a:schemeClr val="dk1"/>
                </a:solidFill>
              </a:rPr>
              <a:t>cleaning of Data.</a:t>
            </a:r>
            <a:endParaRPr>
              <a:solidFill>
                <a:schemeClr val="dk1"/>
              </a:solidFill>
            </a:endParaRPr>
          </a:p>
        </p:txBody>
      </p:sp>
      <p:sp>
        <p:nvSpPr>
          <p:cNvPr id="132" name="Google Shape;132;p20"/>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52825" y="522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38" name="Google Shape;138;p21"/>
          <p:cNvSpPr txBox="1"/>
          <p:nvPr>
            <p:ph idx="1" type="body"/>
          </p:nvPr>
        </p:nvSpPr>
        <p:spPr>
          <a:xfrm>
            <a:off x="729450" y="1215450"/>
            <a:ext cx="7688700" cy="3756600"/>
          </a:xfrm>
          <a:prstGeom prst="rect">
            <a:avLst/>
          </a:prstGeom>
        </p:spPr>
        <p:txBody>
          <a:bodyPr anchorCtr="0" anchor="t" bIns="91425" lIns="91425" spcFirstLastPara="1" rIns="91425" wrap="square" tIns="91425">
            <a:normAutofit fontScale="92500" lnSpcReduction="10000"/>
          </a:bodyPr>
          <a:lstStyle/>
          <a:p>
            <a:pPr indent="-310832" lvl="0" marL="457200" rtl="0" algn="l">
              <a:lnSpc>
                <a:spcPct val="150000"/>
              </a:lnSpc>
              <a:spcBef>
                <a:spcPts val="0"/>
              </a:spcBef>
              <a:spcAft>
                <a:spcPts val="0"/>
              </a:spcAft>
              <a:buClr>
                <a:schemeClr val="dk1"/>
              </a:buClr>
              <a:buSzPct val="100000"/>
              <a:buAutoNum type="arabicParenR"/>
            </a:pPr>
            <a:r>
              <a:rPr lang="en" sz="1400">
                <a:solidFill>
                  <a:schemeClr val="dk1"/>
                </a:solidFill>
              </a:rPr>
              <a:t> A. S. Abdullah and R. R. Rajalaxmi, ‘‘A data mining model for predicting the coronary heart disease using random forest classifier,’’ in Proc. Int. Conf. Recent Trends Comput. Methods, Commun. Controls, Apr. 2012, pp. 22–25.</a:t>
            </a:r>
            <a:endParaRPr sz="1400">
              <a:solidFill>
                <a:schemeClr val="dk1"/>
              </a:solidFill>
            </a:endParaRPr>
          </a:p>
          <a:p>
            <a:pPr indent="-310832" lvl="0" marL="457200" rtl="0" algn="l">
              <a:lnSpc>
                <a:spcPct val="150000"/>
              </a:lnSpc>
              <a:spcBef>
                <a:spcPts val="0"/>
              </a:spcBef>
              <a:spcAft>
                <a:spcPts val="0"/>
              </a:spcAft>
              <a:buClr>
                <a:schemeClr val="dk1"/>
              </a:buClr>
              <a:buSzPct val="100000"/>
              <a:buAutoNum type="arabicParenR"/>
            </a:pPr>
            <a:r>
              <a:rPr lang="en" sz="1400">
                <a:solidFill>
                  <a:schemeClr val="dk1"/>
                </a:solidFill>
              </a:rPr>
              <a:t> Chen A H, Huang S Y, Hong P S, Cheng C H &amp; Lin E J (2011, September). HDPS: Heart disease prediction system. In 2011 Computing in Cardiology (pp. 557-60). IEEE.</a:t>
            </a:r>
            <a:endParaRPr sz="1400">
              <a:solidFill>
                <a:schemeClr val="dk1"/>
              </a:solidFill>
            </a:endParaRPr>
          </a:p>
          <a:p>
            <a:pPr indent="-310832" lvl="0" marL="457200" rtl="0" algn="l">
              <a:lnSpc>
                <a:spcPct val="150000"/>
              </a:lnSpc>
              <a:spcBef>
                <a:spcPts val="0"/>
              </a:spcBef>
              <a:spcAft>
                <a:spcPts val="0"/>
              </a:spcAft>
              <a:buClr>
                <a:schemeClr val="dk1"/>
              </a:buClr>
              <a:buSzPct val="100000"/>
              <a:buAutoNum type="arabicParenR"/>
            </a:pPr>
            <a:r>
              <a:rPr lang="en" sz="1400">
                <a:solidFill>
                  <a:schemeClr val="dk1"/>
                </a:solidFill>
              </a:rPr>
              <a:t>J. Thomas and R. T. Princy, ‘‘Human heart disease prediction system using data mining techniques,’’ in Proc. Int. Conf. Circuit, Power Comput. Technol. (ICCPCT), Mar. 2016, pp. 1–5.</a:t>
            </a:r>
            <a:endParaRPr sz="1400">
              <a:solidFill>
                <a:schemeClr val="dk1"/>
              </a:solidFill>
            </a:endParaRPr>
          </a:p>
          <a:p>
            <a:pPr indent="-310832" lvl="0" marL="457200" rtl="0" algn="l">
              <a:lnSpc>
                <a:spcPct val="150000"/>
              </a:lnSpc>
              <a:spcBef>
                <a:spcPts val="0"/>
              </a:spcBef>
              <a:spcAft>
                <a:spcPts val="0"/>
              </a:spcAft>
              <a:buClr>
                <a:schemeClr val="dk1"/>
              </a:buClr>
              <a:buSzPct val="100000"/>
              <a:buAutoNum type="arabicParenR"/>
            </a:pPr>
            <a:r>
              <a:rPr lang="en" sz="1400">
                <a:solidFill>
                  <a:schemeClr val="dk1"/>
                </a:solidFill>
              </a:rPr>
              <a:t>S. Radhimeenakshi, ‘‘Classification and prediction of heart disease risk using data mining techniques of support vector machine and artificial neural network,’’ in Proc. 3rd Int. Conf. Comput. Sustain. Global Develop. (INDIACom), New Delhi, India, Mar. 2016, pp. 3107–3111.</a:t>
            </a:r>
            <a:endParaRPr sz="1400">
              <a:solidFill>
                <a:schemeClr val="dk1"/>
              </a:solidFill>
            </a:endParaRPr>
          </a:p>
          <a:p>
            <a:pPr indent="-310832" lvl="0" marL="457200" rtl="0" algn="l">
              <a:lnSpc>
                <a:spcPct val="150000"/>
              </a:lnSpc>
              <a:spcBef>
                <a:spcPts val="0"/>
              </a:spcBef>
              <a:spcAft>
                <a:spcPts val="0"/>
              </a:spcAft>
              <a:buClr>
                <a:schemeClr val="dk1"/>
              </a:buClr>
              <a:buSzPct val="100000"/>
              <a:buAutoNum type="arabicParenR"/>
            </a:pPr>
            <a:r>
              <a:rPr lang="en" sz="1400">
                <a:solidFill>
                  <a:schemeClr val="dk1"/>
                </a:solidFill>
              </a:rPr>
              <a:t>J. Nahar, T. Imam, K. S. Tickle, and Y.-P. P. Chen, ‘‘Association rule mining to detect factors which contribute to heart disease in males and females,’’ Expert Syst. Appl., vol. 40, no. 4, pp. 1086–1093, 2013. doi: 10.1016/j.eswa.2012.08.028.</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