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6"/>
  </p:notesMasterIdLst>
  <p:handoutMasterIdLst>
    <p:handoutMasterId r:id="rId17"/>
  </p:handoutMasterIdLst>
  <p:sldIdLst>
    <p:sldId id="256" r:id="rId2"/>
    <p:sldId id="257" r:id="rId3"/>
    <p:sldId id="259" r:id="rId4"/>
    <p:sldId id="260" r:id="rId5"/>
    <p:sldId id="261" r:id="rId6"/>
    <p:sldId id="266" r:id="rId7"/>
    <p:sldId id="270" r:id="rId8"/>
    <p:sldId id="264" r:id="rId9"/>
    <p:sldId id="269" r:id="rId10"/>
    <p:sldId id="265" r:id="rId11"/>
    <p:sldId id="268" r:id="rId12"/>
    <p:sldId id="262" r:id="rId13"/>
    <p:sldId id="26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5" autoAdjust="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F2A13-A042-4F52-AC4E-2766F0506B99}" type="datetimeFigureOut">
              <a:rPr lang="en-US" smtClean="0"/>
              <a:pPr/>
              <a:t>5/14/2023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5EAE90-2927-44C0-B1E8-710DB1010A76}" type="slidenum">
              <a:rPr lang="en-US" smtClean="0"/>
              <a:pPr/>
              <a:t>‹#›</a:t>
            </a:fld>
            <a:endParaRPr lang="en-US"/>
          </a:p>
        </p:txBody>
      </p:sp>
    </p:spTree>
    <p:extLst>
      <p:ext uri="{BB962C8B-B14F-4D97-AF65-F5344CB8AC3E}">
        <p14:creationId xmlns:p14="http://schemas.microsoft.com/office/powerpoint/2010/main" val="3981562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E66E4-8A19-40E5-888B-EEDFBB551580}" type="datetimeFigureOut">
              <a:rPr lang="en-US" smtClean="0"/>
              <a:pPr/>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50DDE-4BFC-45EC-A2A4-E2C9F41CD7E0}" type="slidenum">
              <a:rPr lang="en-US" smtClean="0"/>
              <a:pPr/>
              <a:t>‹#›</a:t>
            </a:fld>
            <a:endParaRPr lang="en-US"/>
          </a:p>
        </p:txBody>
      </p:sp>
    </p:spTree>
    <p:extLst>
      <p:ext uri="{BB962C8B-B14F-4D97-AF65-F5344CB8AC3E}">
        <p14:creationId xmlns:p14="http://schemas.microsoft.com/office/powerpoint/2010/main" val="324487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A98AF03-7270-45C2-A683-C5E353EF01A5}" type="datetime4">
              <a:rPr lang="en-US" smtClean="0"/>
              <a:pPr/>
              <a:t>May 14, 2023</a:t>
            </a:fld>
            <a:endParaRPr lang="en-US" dirty="0"/>
          </a:p>
        </p:txBody>
      </p:sp>
      <p:sp>
        <p:nvSpPr>
          <p:cNvPr id="8" name="Slide Number Placeholder 7"/>
          <p:cNvSpPr>
            <a:spLocks noGrp="1"/>
          </p:cNvSpPr>
          <p:nvPr>
            <p:ph type="sldNum" sz="quarter" idx="11"/>
          </p:nvPr>
        </p:nvSpPr>
        <p:spPr/>
        <p:txBody>
          <a:bodyPr/>
          <a:lstStyle/>
          <a:p>
            <a:fld id="{E9A3426C-B6AD-4AC6-B924-DC4C917637CF}"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B5AFD-D735-4504-A039-ADEBB6448D55}" type="datetime4">
              <a:rPr lang="en-US" smtClean="0"/>
              <a:pPr/>
              <a:t>May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C8118-FB93-4E87-B380-0175F2FE2167}" type="datetime4">
              <a:rPr lang="en-US" smtClean="0"/>
              <a:pPr/>
              <a:t>May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8EBB-580E-49BC-A9ED-11048941684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DC675-0E49-498D-BFA6-F0C9745FC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Slide Number Placeholder 6">
            <a:extLst>
              <a:ext uri="{FF2B5EF4-FFF2-40B4-BE49-F238E27FC236}">
                <a16:creationId xmlns:a16="http://schemas.microsoft.com/office/drawing/2014/main" id="{A9C387DA-C72D-4E7C-926C-F700BE8F631F}"/>
              </a:ext>
            </a:extLst>
          </p:cNvPr>
          <p:cNvSpPr>
            <a:spLocks noGrp="1"/>
          </p:cNvSpPr>
          <p:nvPr>
            <p:ph type="sldNum" sz="quarter" idx="10"/>
          </p:nvPr>
        </p:nvSpPr>
        <p:spPr/>
        <p:txBody>
          <a:bodyPr/>
          <a:lstStyle/>
          <a:p>
            <a:fld id="{E9A3426C-B6AD-4AC6-B924-DC4C917637CF}" type="slidenum">
              <a:rPr lang="en-US" smtClean="0"/>
              <a:pPr/>
              <a:t>‹#›</a:t>
            </a:fld>
            <a:endParaRPr lang="en-US"/>
          </a:p>
        </p:txBody>
      </p:sp>
    </p:spTree>
    <p:extLst>
      <p:ext uri="{BB962C8B-B14F-4D97-AF65-F5344CB8AC3E}">
        <p14:creationId xmlns:p14="http://schemas.microsoft.com/office/powerpoint/2010/main" val="7696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14,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3426C-B6AD-4AC6-B924-DC4C917637CF}"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5A706-D8F2-4D1A-855A-CADC92600C26}" type="datetime4">
              <a:rPr lang="en-US" smtClean="0"/>
              <a:pPr/>
              <a:t>May 14,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3426C-B6AD-4AC6-B924-DC4C917637CF}"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9B4F123-1704-49AC-9D15-C4B1462B8014}" type="datetime4">
              <a:rPr lang="en-US" smtClean="0"/>
              <a:pPr/>
              <a:t>May 14,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3426C-B6AD-4AC6-B924-DC4C917637CF}"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27EC2-47FB-48A1-8644-C8A81DDAA119}" type="datetime4">
              <a:rPr lang="en-US" smtClean="0"/>
              <a:pPr/>
              <a:t>May 14, 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14,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49BF1-FCD3-4395-8FF6-0047AF66228E}" type="datetime4">
              <a:rPr lang="en-US" smtClean="0"/>
              <a:pPr/>
              <a:t>May 14, 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14, 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A3426C-B6AD-4AC6-B924-DC4C917637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6C01193-8287-4834-A286-6B880643E934}" type="datetime4">
              <a:rPr lang="en-US" smtClean="0"/>
              <a:pPr/>
              <a:t>May 14, 2023</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9A3426C-B6AD-4AC6-B924-DC4C917637CF}"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C432513-7725-492F-AC09-568DFCFFEF44}"/>
              </a:ext>
            </a:extLst>
          </p:cNvPr>
          <p:cNvSpPr txBox="1"/>
          <p:nvPr userDrawn="1"/>
        </p:nvSpPr>
        <p:spPr>
          <a:xfrm>
            <a:off x="2476500" y="6151820"/>
            <a:ext cx="7551920" cy="492443"/>
          </a:xfrm>
          <a:prstGeom prst="rect">
            <a:avLst/>
          </a:prstGeom>
          <a:solidFill>
            <a:schemeClr val="bg1"/>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accent5">
                    <a:lumMod val="50000"/>
                  </a:schemeClr>
                </a:solidFill>
                <a:latin typeface="Times New Roman" pitchFamily="18" charset="0"/>
                <a:cs typeface="Times New Roman" pitchFamily="18" charset="0"/>
              </a:rPr>
              <a:t>National Conference on </a:t>
            </a:r>
            <a:r>
              <a:rPr lang="en-US" sz="1300" b="1" dirty="0" err="1">
                <a:solidFill>
                  <a:schemeClr val="accent5">
                    <a:lumMod val="50000"/>
                  </a:schemeClr>
                </a:solidFill>
                <a:latin typeface="Times New Roman" pitchFamily="18" charset="0"/>
                <a:cs typeface="Times New Roman" pitchFamily="18" charset="0"/>
              </a:rPr>
              <a:t>Emrging</a:t>
            </a:r>
            <a:r>
              <a:rPr lang="en-US" sz="1300" b="1" dirty="0">
                <a:solidFill>
                  <a:schemeClr val="accent5">
                    <a:lumMod val="50000"/>
                  </a:schemeClr>
                </a:solidFill>
                <a:latin typeface="Times New Roman" pitchFamily="18" charset="0"/>
                <a:cs typeface="Times New Roman" pitchFamily="18" charset="0"/>
              </a:rPr>
              <a:t> Innovations in  Computing</a:t>
            </a:r>
            <a:r>
              <a:rPr lang="en-US" sz="1300" b="1" baseline="0" dirty="0">
                <a:solidFill>
                  <a:schemeClr val="accent5">
                    <a:lumMod val="50000"/>
                  </a:schemeClr>
                </a:solidFill>
                <a:latin typeface="Times New Roman" pitchFamily="18" charset="0"/>
                <a:cs typeface="Times New Roman" pitchFamily="18" charset="0"/>
              </a:rPr>
              <a:t> Technologies </a:t>
            </a:r>
            <a:r>
              <a:rPr lang="en-US" sz="1300" b="1" dirty="0">
                <a:solidFill>
                  <a:schemeClr val="accent5">
                    <a:lumMod val="50000"/>
                  </a:schemeClr>
                </a:solidFill>
                <a:latin typeface="Times New Roman" pitchFamily="18" charset="0"/>
                <a:cs typeface="Times New Roman" pitchFamily="18" charset="0"/>
              </a:rPr>
              <a:t> </a:t>
            </a:r>
            <a:r>
              <a:rPr lang="en-US" sz="1300" b="1" dirty="0">
                <a:latin typeface="Times New Roman" pitchFamily="18" charset="0"/>
                <a:cs typeface="Times New Roman" pitchFamily="18" charset="0"/>
              </a:rPr>
              <a:t>(</a:t>
            </a:r>
            <a:r>
              <a:rPr lang="en-US" sz="1300" b="1" dirty="0">
                <a:solidFill>
                  <a:schemeClr val="accent5">
                    <a:lumMod val="50000"/>
                  </a:schemeClr>
                </a:solidFill>
                <a:latin typeface="Times New Roman" pitchFamily="18" charset="0"/>
                <a:cs typeface="Times New Roman" pitchFamily="18" charset="0"/>
              </a:rPr>
              <a:t>NCEICT</a:t>
            </a:r>
            <a:r>
              <a:rPr lang="en-US" sz="1300" b="1" dirty="0">
                <a:latin typeface="Times New Roman" pitchFamily="18" charset="0"/>
                <a:cs typeface="Times New Roman" pitchFamily="18" charset="0"/>
              </a:rPr>
              <a:t>-2023</a:t>
            </a:r>
            <a:r>
              <a:rPr lang="en-US" sz="1300" b="1" dirty="0">
                <a:latin typeface="+mn-lt"/>
                <a:cs typeface="+mn-cs"/>
              </a:rPr>
              <a:t>)</a:t>
            </a:r>
            <a:endParaRPr lang="en-US" sz="1300" dirty="0">
              <a:latin typeface="Times New Roman" pitchFamily="18" charset="0"/>
              <a:cs typeface="Times New Roman" pitchFamily="18" charset="0"/>
            </a:endParaRPr>
          </a:p>
          <a:p>
            <a:pPr algn="ctr"/>
            <a:r>
              <a:rPr lang="en-US" sz="1300" b="1" dirty="0">
                <a:solidFill>
                  <a:schemeClr val="accent5">
                    <a:lumMod val="50000"/>
                  </a:schemeClr>
                </a:solidFill>
                <a:latin typeface="Times New Roman" pitchFamily="18" charset="0"/>
                <a:cs typeface="Times New Roman" pitchFamily="18" charset="0"/>
              </a:rPr>
              <a:t>Venue</a:t>
            </a:r>
            <a:r>
              <a:rPr lang="en-US" sz="1300" b="1" baseline="0" dirty="0">
                <a:solidFill>
                  <a:schemeClr val="accent5">
                    <a:lumMod val="50000"/>
                  </a:schemeClr>
                </a:solidFill>
                <a:latin typeface="Times New Roman" pitchFamily="18" charset="0"/>
                <a:cs typeface="Times New Roman" pitchFamily="18" charset="0"/>
              </a:rPr>
              <a:t> : </a:t>
            </a:r>
            <a:r>
              <a:rPr lang="en-US" sz="1300" b="1" dirty="0">
                <a:solidFill>
                  <a:schemeClr val="accent5">
                    <a:lumMod val="50000"/>
                  </a:schemeClr>
                </a:solidFill>
                <a:latin typeface="Times New Roman" pitchFamily="18" charset="0"/>
                <a:cs typeface="Times New Roman" pitchFamily="18" charset="0"/>
              </a:rPr>
              <a:t> CSE Department Auditorium</a:t>
            </a:r>
            <a:r>
              <a:rPr lang="en-US" sz="1300" b="1" baseline="0" dirty="0">
                <a:solidFill>
                  <a:schemeClr val="accent5">
                    <a:lumMod val="50000"/>
                  </a:schemeClr>
                </a:solidFill>
                <a:latin typeface="Times New Roman" pitchFamily="18" charset="0"/>
                <a:cs typeface="Times New Roman" pitchFamily="18" charset="0"/>
              </a:rPr>
              <a:t>,</a:t>
            </a:r>
            <a:r>
              <a:rPr lang="en-US" sz="1300" b="1" dirty="0">
                <a:solidFill>
                  <a:schemeClr val="accent5">
                    <a:lumMod val="50000"/>
                  </a:schemeClr>
                </a:solidFill>
                <a:latin typeface="Times New Roman" pitchFamily="18" charset="0"/>
                <a:cs typeface="Times New Roman" pitchFamily="18" charset="0"/>
              </a:rPr>
              <a:t> ACEIT Jaipur </a:t>
            </a:r>
            <a:endParaRPr lang="en-US" sz="1300" dirty="0">
              <a:solidFill>
                <a:schemeClr val="accent5">
                  <a:lumMod val="50000"/>
                </a:schemeClr>
              </a:solidFill>
              <a:latin typeface="Times New Roman" pitchFamily="18" charset="0"/>
              <a:cs typeface="Times New Roman" pitchFamily="18" charset="0"/>
            </a:endParaRPr>
          </a:p>
        </p:txBody>
      </p:sp>
      <p:pic>
        <p:nvPicPr>
          <p:cNvPr id="10" name="Picture 2" descr="http://aryajaipur.com/images/aceit-logo.jpg"/>
          <p:cNvPicPr>
            <a:picLocks noChangeAspect="1" noChangeArrowheads="1"/>
          </p:cNvPicPr>
          <p:nvPr userDrawn="1"/>
        </p:nvPicPr>
        <p:blipFill>
          <a:blip r:embed="rId14"/>
          <a:srcRect/>
          <a:stretch>
            <a:fillRect/>
          </a:stretch>
        </p:blipFill>
        <p:spPr bwMode="auto">
          <a:xfrm>
            <a:off x="149411" y="-25400"/>
            <a:ext cx="1219200" cy="1371599"/>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649"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58491463_SOCIAL_MEDIA_INFLUENCER_MARKETING_A_SYSTEMATIC_LITERATURE_REVIEW" TargetMode="External"/><Relationship Id="rId7" Type="http://schemas.openxmlformats.org/officeDocument/2006/relationships/hyperlink" Target="https://www.digitalinformationworld.com/2021/04/ever-thought-about-how-many-influencers.html" TargetMode="External"/><Relationship Id="rId2" Type="http://schemas.openxmlformats.org/officeDocument/2006/relationships/hyperlink" Target="https://www.jrbssonline.com/wp-content/uploads/2021/05/Volume3Issue4Paper1.pdf" TargetMode="External"/><Relationship Id="rId1" Type="http://schemas.openxmlformats.org/officeDocument/2006/relationships/slideLayout" Target="../slideLayouts/slideLayout12.xml"/><Relationship Id="rId6" Type="http://schemas.openxmlformats.org/officeDocument/2006/relationships/hyperlink" Target="https://flytant.com/" TargetMode="External"/><Relationship Id="rId5" Type="http://schemas.openxmlformats.org/officeDocument/2006/relationships/hyperlink" Target="https://mailchimp.com/guesswork/?gclsrc=aw.ds&amp;gclid=CjwKCAiA5sieBhBnEiwAR9oh2lAh-xaVbX2WQ_iUKEePF4gbSnDhmOeGsKaIifJ3FtiPHgw1p-1KeBoCoPwQAvD_BwE" TargetMode="External"/><Relationship Id="rId4" Type="http://schemas.openxmlformats.org/officeDocument/2006/relationships/hyperlink" Target="https://www.kofluence.com/kofluence-about-us-ad-tech-influencer-marketing-plat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C80751-C9DC-445D-AF66-BE48CDDD5A6F}"/>
              </a:ext>
            </a:extLst>
          </p:cNvPr>
          <p:cNvSpPr>
            <a:spLocks noGrp="1"/>
          </p:cNvSpPr>
          <p:nvPr>
            <p:ph type="ctrTitle"/>
          </p:nvPr>
        </p:nvSpPr>
        <p:spPr>
          <a:xfrm>
            <a:off x="2057400" y="837935"/>
            <a:ext cx="8077200" cy="838199"/>
          </a:xfrm>
        </p:spPr>
        <p:txBody>
          <a:bodyPr>
            <a:normAutofit/>
          </a:bodyPr>
          <a:lstStyle/>
          <a:p>
            <a:r>
              <a:rPr lang="en-US" sz="2400" b="1" dirty="0">
                <a:solidFill>
                  <a:schemeClr val="accent5">
                    <a:lumMod val="50000"/>
                  </a:schemeClr>
                </a:solidFill>
                <a:latin typeface="Times New Roman" pitchFamily="18" charset="0"/>
                <a:cs typeface="Times New Roman" pitchFamily="18" charset="0"/>
              </a:rPr>
              <a:t>NetSpire</a:t>
            </a:r>
          </a:p>
        </p:txBody>
      </p:sp>
      <p:sp>
        <p:nvSpPr>
          <p:cNvPr id="6" name="Subtitle 2">
            <a:extLst>
              <a:ext uri="{FF2B5EF4-FFF2-40B4-BE49-F238E27FC236}">
                <a16:creationId xmlns:a16="http://schemas.microsoft.com/office/drawing/2014/main" id="{80F9ACD8-6407-4F5D-A065-24ABBE081CF7}"/>
              </a:ext>
            </a:extLst>
          </p:cNvPr>
          <p:cNvSpPr>
            <a:spLocks noGrp="1"/>
          </p:cNvSpPr>
          <p:nvPr>
            <p:ph type="subTitle" idx="1"/>
          </p:nvPr>
        </p:nvSpPr>
        <p:spPr>
          <a:xfrm>
            <a:off x="1981200" y="2176878"/>
            <a:ext cx="8077200" cy="2286000"/>
          </a:xfrm>
        </p:spPr>
        <p:txBody>
          <a:bodyPr>
            <a:normAutofit fontScale="92500" lnSpcReduction="10000"/>
          </a:bodyPr>
          <a:lstStyle/>
          <a:p>
            <a:pPr>
              <a:defRPr/>
            </a:pPr>
            <a:r>
              <a:rPr lang="en-US" sz="2000" b="1" dirty="0">
                <a:solidFill>
                  <a:schemeClr val="accent5">
                    <a:lumMod val="50000"/>
                  </a:schemeClr>
                </a:solidFill>
                <a:latin typeface="Times New Roman" pitchFamily="18" charset="0"/>
                <a:cs typeface="Times New Roman" pitchFamily="18" charset="0"/>
              </a:rPr>
              <a:t>Authored by: NetSpire</a:t>
            </a:r>
            <a:endParaRPr lang="en-US" sz="2000" dirty="0">
              <a:solidFill>
                <a:schemeClr val="accent5">
                  <a:lumMod val="50000"/>
                </a:schemeClr>
              </a:solidFill>
              <a:latin typeface="Times New Roman" pitchFamily="18" charset="0"/>
              <a:cs typeface="Times New Roman" pitchFamily="18" charset="0"/>
            </a:endParaRPr>
          </a:p>
          <a:p>
            <a:pPr>
              <a:defRPr/>
            </a:pPr>
            <a:r>
              <a:rPr lang="en-US" sz="2000" b="1" dirty="0">
                <a:solidFill>
                  <a:schemeClr val="accent5">
                    <a:lumMod val="50000"/>
                  </a:schemeClr>
                </a:solidFill>
                <a:latin typeface="Times New Roman" pitchFamily="18" charset="0"/>
                <a:cs typeface="Times New Roman" pitchFamily="18" charset="0"/>
              </a:rPr>
              <a:t>Presented by: Riddhi </a:t>
            </a:r>
            <a:r>
              <a:rPr lang="en-US" sz="2000" b="1" dirty="0" err="1">
                <a:solidFill>
                  <a:schemeClr val="accent5">
                    <a:lumMod val="50000"/>
                  </a:schemeClr>
                </a:solidFill>
                <a:latin typeface="Times New Roman" pitchFamily="18" charset="0"/>
                <a:cs typeface="Times New Roman" pitchFamily="18" charset="0"/>
              </a:rPr>
              <a:t>Kabra</a:t>
            </a:r>
            <a:endParaRPr lang="en-US" sz="2000" b="1" dirty="0">
              <a:solidFill>
                <a:schemeClr val="accent5">
                  <a:lumMod val="50000"/>
                </a:schemeClr>
              </a:solidFill>
              <a:latin typeface="Times New Roman" pitchFamily="18" charset="0"/>
              <a:cs typeface="Times New Roman" pitchFamily="18" charset="0"/>
            </a:endParaRPr>
          </a:p>
          <a:p>
            <a:pPr>
              <a:defRPr/>
            </a:pPr>
            <a:r>
              <a:rPr lang="en-US" sz="2000" b="1" dirty="0">
                <a:solidFill>
                  <a:schemeClr val="accent5">
                    <a:lumMod val="50000"/>
                  </a:schemeClr>
                </a:solidFill>
                <a:latin typeface="Times New Roman" pitchFamily="18" charset="0"/>
                <a:cs typeface="Times New Roman" pitchFamily="18" charset="0"/>
              </a:rPr>
              <a:t>                                    Anshita Maheshwari</a:t>
            </a:r>
          </a:p>
          <a:p>
            <a:pPr>
              <a:defRPr/>
            </a:pPr>
            <a:r>
              <a:rPr lang="en-US" sz="2000" b="1" dirty="0">
                <a:solidFill>
                  <a:schemeClr val="accent5">
                    <a:lumMod val="50000"/>
                  </a:schemeClr>
                </a:solidFill>
                <a:latin typeface="Times New Roman" pitchFamily="18" charset="0"/>
                <a:cs typeface="Times New Roman" pitchFamily="18" charset="0"/>
              </a:rPr>
              <a:t>                          </a:t>
            </a:r>
            <a:r>
              <a:rPr lang="en-US" sz="2000" b="1" dirty="0" err="1">
                <a:solidFill>
                  <a:schemeClr val="accent5">
                    <a:lumMod val="50000"/>
                  </a:schemeClr>
                </a:solidFill>
                <a:latin typeface="Times New Roman" pitchFamily="18" charset="0"/>
                <a:cs typeface="Times New Roman" pitchFamily="18" charset="0"/>
              </a:rPr>
              <a:t>Aryanshi</a:t>
            </a:r>
            <a:r>
              <a:rPr lang="en-US" sz="2000" b="1" dirty="0">
                <a:solidFill>
                  <a:schemeClr val="accent5">
                    <a:lumMod val="50000"/>
                  </a:schemeClr>
                </a:solidFill>
                <a:latin typeface="Times New Roman" pitchFamily="18" charset="0"/>
                <a:cs typeface="Times New Roman" pitchFamily="18" charset="0"/>
              </a:rPr>
              <a:t> Garg</a:t>
            </a:r>
          </a:p>
          <a:p>
            <a:pPr>
              <a:defRPr/>
            </a:pPr>
            <a:r>
              <a:rPr lang="en-US" sz="2000" b="1" dirty="0">
                <a:solidFill>
                  <a:schemeClr val="accent5">
                    <a:lumMod val="50000"/>
                  </a:schemeClr>
                </a:solidFill>
                <a:latin typeface="Times New Roman" pitchFamily="18" charset="0"/>
                <a:cs typeface="Times New Roman" pitchFamily="18" charset="0"/>
              </a:rPr>
              <a:t>                        </a:t>
            </a:r>
            <a:r>
              <a:rPr lang="en-US" sz="2000" b="1" dirty="0" err="1">
                <a:solidFill>
                  <a:schemeClr val="accent5">
                    <a:lumMod val="50000"/>
                  </a:schemeClr>
                </a:solidFill>
                <a:latin typeface="Times New Roman" pitchFamily="18" charset="0"/>
                <a:cs typeface="Times New Roman" pitchFamily="18" charset="0"/>
              </a:rPr>
              <a:t>Vanshita</a:t>
            </a:r>
            <a:r>
              <a:rPr lang="en-US" sz="2000" b="1" dirty="0">
                <a:solidFill>
                  <a:schemeClr val="accent5">
                    <a:lumMod val="50000"/>
                  </a:schemeClr>
                </a:solidFill>
                <a:latin typeface="Times New Roman" pitchFamily="18" charset="0"/>
                <a:cs typeface="Times New Roman" pitchFamily="18" charset="0"/>
              </a:rPr>
              <a:t> Jain</a:t>
            </a:r>
          </a:p>
          <a:p>
            <a:pPr>
              <a:defRPr/>
            </a:pPr>
            <a:r>
              <a:rPr lang="en-US" sz="2000" b="1" dirty="0">
                <a:solidFill>
                  <a:schemeClr val="accent5">
                    <a:lumMod val="50000"/>
                  </a:schemeClr>
                </a:solidFill>
                <a:latin typeface="Times New Roman" pitchFamily="18" charset="0"/>
                <a:cs typeface="Times New Roman" pitchFamily="18" charset="0"/>
              </a:rPr>
              <a:t>                              Vanshika Pareek</a:t>
            </a:r>
          </a:p>
          <a:p>
            <a:pPr>
              <a:defRPr/>
            </a:pPr>
            <a:r>
              <a:rPr lang="en-US" sz="2000" b="1" dirty="0">
                <a:solidFill>
                  <a:schemeClr val="accent5">
                    <a:lumMod val="50000"/>
                  </a:schemeClr>
                </a:solidFill>
                <a:latin typeface="Times New Roman" pitchFamily="18" charset="0"/>
                <a:cs typeface="Times New Roman" pitchFamily="18" charset="0"/>
              </a:rPr>
              <a:t>Affiliation: Rajasthan Technical University</a:t>
            </a:r>
            <a:endParaRPr lang="en-US" sz="2000" dirty="0">
              <a:solidFill>
                <a:schemeClr val="accent5">
                  <a:lumMod val="50000"/>
                </a:schemeClr>
              </a:solidFill>
              <a:latin typeface="Times New Roman" pitchFamily="18" charset="0"/>
              <a:cs typeface="Times New Roman" pitchFamily="18" charset="0"/>
            </a:endParaRPr>
          </a:p>
          <a:p>
            <a:pPr>
              <a:defRPr/>
            </a:pPr>
            <a:endParaRPr lang="en-US" sz="2400" b="1" dirty="0">
              <a:solidFill>
                <a:schemeClr val="accent5">
                  <a:lumMod val="50000"/>
                </a:schemeClr>
              </a:solidFill>
            </a:endParaRPr>
          </a:p>
        </p:txBody>
      </p:sp>
      <p:sp>
        <p:nvSpPr>
          <p:cNvPr id="4" name="Slide Number Placeholder 3">
            <a:extLst>
              <a:ext uri="{FF2B5EF4-FFF2-40B4-BE49-F238E27FC236}">
                <a16:creationId xmlns:a16="http://schemas.microsoft.com/office/drawing/2014/main" id="{E82B84E0-BE77-4D6B-9037-404DD9952303}"/>
              </a:ext>
            </a:extLst>
          </p:cNvPr>
          <p:cNvSpPr>
            <a:spLocks noGrp="1"/>
          </p:cNvSpPr>
          <p:nvPr>
            <p:ph type="sldNum" sz="quarter" idx="11"/>
          </p:nvPr>
        </p:nvSpPr>
        <p:spPr/>
        <p:txBody>
          <a:bodyPr/>
          <a:lstStyle/>
          <a:p>
            <a:fld id="{E9A3426C-B6AD-4AC6-B924-DC4C917637CF}" type="slidenum">
              <a:rPr lang="en-US" smtClean="0"/>
              <a:pPr/>
              <a:t>1</a:t>
            </a:fld>
            <a:endParaRPr lang="en-US"/>
          </a:p>
        </p:txBody>
      </p:sp>
      <p:sp>
        <p:nvSpPr>
          <p:cNvPr id="7" name="Subtitle 2">
            <a:extLst>
              <a:ext uri="{FF2B5EF4-FFF2-40B4-BE49-F238E27FC236}">
                <a16:creationId xmlns:a16="http://schemas.microsoft.com/office/drawing/2014/main" id="{19321742-FCD4-44BC-B0B9-F022B9305D39}"/>
              </a:ext>
            </a:extLst>
          </p:cNvPr>
          <p:cNvSpPr txBox="1">
            <a:spLocks/>
          </p:cNvSpPr>
          <p:nvPr/>
        </p:nvSpPr>
        <p:spPr>
          <a:xfrm>
            <a:off x="1981200" y="4462878"/>
            <a:ext cx="8077200" cy="1468769"/>
          </a:xfrm>
          <a:prstGeom prst="rect">
            <a:avLst/>
          </a:prstGeom>
        </p:spPr>
        <p:txBody>
          <a:bodyPr/>
          <a:lstStyle/>
          <a:p>
            <a:pPr lvl="0" algn="ctr">
              <a:spcBef>
                <a:spcPct val="0"/>
              </a:spcBef>
              <a:defRPr/>
            </a:pPr>
            <a:endParaRPr lang="en-US" sz="2000" b="1" dirty="0">
              <a:solidFill>
                <a:schemeClr val="accent5">
                  <a:lumMod val="50000"/>
                </a:schemeClr>
              </a:solidFill>
              <a:latin typeface="Times New Roman" pitchFamily="18" charset="0"/>
              <a:cs typeface="Times New Roman" pitchFamily="18" charset="0"/>
            </a:endParaRPr>
          </a:p>
          <a:p>
            <a:pPr lvl="0" algn="ctr">
              <a:spcBef>
                <a:spcPct val="0"/>
              </a:spcBef>
              <a:defRPr/>
            </a:pPr>
            <a:endParaRPr lang="en-US" sz="2000" b="1" dirty="0">
              <a:solidFill>
                <a:schemeClr val="accent5">
                  <a:lumMod val="50000"/>
                </a:schemeClr>
              </a:solidFill>
              <a:latin typeface="Times New Roman" pitchFamily="18" charset="0"/>
              <a:cs typeface="Times New Roman" pitchFamily="18" charset="0"/>
            </a:endParaRPr>
          </a:p>
          <a:p>
            <a:pPr lvl="0" algn="ctr">
              <a:spcBef>
                <a:spcPct val="0"/>
              </a:spcBef>
              <a:defRPr/>
            </a:pPr>
            <a:r>
              <a:rPr lang="en-US" sz="2000" b="1" dirty="0">
                <a:solidFill>
                  <a:schemeClr val="accent5">
                    <a:lumMod val="50000"/>
                  </a:schemeClr>
                </a:solidFill>
                <a:latin typeface="Times New Roman" pitchFamily="18" charset="0"/>
                <a:cs typeface="Times New Roman" pitchFamily="18" charset="0"/>
              </a:rPr>
              <a:t>Venue: www. aryacollege.in  (</a:t>
            </a:r>
            <a:r>
              <a:rPr lang="en-IN" sz="2000" dirty="0">
                <a:latin typeface="Times New Roman" pitchFamily="18" charset="0"/>
                <a:cs typeface="Times New Roman" pitchFamily="18" charset="0"/>
              </a:rPr>
              <a:t>ARYA COLLEGE OF ENGG. &amp; I.T. , Jaipur)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accent5">
                  <a:lumMod val="50000"/>
                </a:schemeClr>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29190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CDDD-8982-D9D0-B3CE-465A02E23CD0}"/>
              </a:ext>
            </a:extLst>
          </p:cNvPr>
          <p:cNvSpPr>
            <a:spLocks noGrp="1"/>
          </p:cNvSpPr>
          <p:nvPr>
            <p:ph type="ctrTitle"/>
          </p:nvPr>
        </p:nvSpPr>
        <p:spPr>
          <a:xfrm>
            <a:off x="1524000" y="1122363"/>
            <a:ext cx="10363200" cy="161005"/>
          </a:xfrm>
        </p:spPr>
        <p:txBody>
          <a:bodyPr/>
          <a:lstStyle/>
          <a:p>
            <a:r>
              <a:rPr lang="en-IN" sz="6000" dirty="0">
                <a:solidFill>
                  <a:schemeClr val="accent2">
                    <a:lumMod val="50000"/>
                  </a:schemeClr>
                </a:solidFill>
                <a:latin typeface="Times New Roman" panose="02020603050405020304" pitchFamily="18" charset="0"/>
                <a:cs typeface="Times New Roman" panose="02020603050405020304" pitchFamily="18" charset="0"/>
              </a:rPr>
              <a:t>RESULT AND DISCUSSION</a:t>
            </a:r>
            <a:endParaRPr lang="en-IN" dirty="0"/>
          </a:p>
        </p:txBody>
      </p:sp>
      <p:sp>
        <p:nvSpPr>
          <p:cNvPr id="3" name="Subtitle 2">
            <a:extLst>
              <a:ext uri="{FF2B5EF4-FFF2-40B4-BE49-F238E27FC236}">
                <a16:creationId xmlns:a16="http://schemas.microsoft.com/office/drawing/2014/main" id="{82EC38EA-BFBF-C4F7-FAEE-55FA65741F32}"/>
              </a:ext>
            </a:extLst>
          </p:cNvPr>
          <p:cNvSpPr>
            <a:spLocks noGrp="1"/>
          </p:cNvSpPr>
          <p:nvPr>
            <p:ph type="subTitle" idx="1"/>
          </p:nvPr>
        </p:nvSpPr>
        <p:spPr>
          <a:xfrm>
            <a:off x="192507" y="1421564"/>
            <a:ext cx="11694693" cy="4796590"/>
          </a:xfrm>
        </p:spPr>
        <p:txBody>
          <a:bodyPr>
            <a:normAutofit/>
          </a:bodyPr>
          <a:lstStyle/>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Businesses wishing to start and manage influencer marketing campaigns can find a variety of tools and resources on the website known as The Influencer Marketing Hub.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website offers tools and services, including blogs, campaigns, offline events, and chances for small company owners, to assist companies in understanding influencer marketing and how to maximize the effectiveness of their initiatives.</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 influencer marketing strategy may produce a variety of outcomes, including increased traffic, engagement, conversions, and sales.</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It can also aid in increasing brand recognition, establishing credibility, and reaching a specific audience.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Brands can benefit from influencer marketing for their website by carefully choosing the suitable influencer and monitoring the campaign's progress.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124BB2-DC8F-73F3-62AF-C9446DB5B40C}"/>
              </a:ext>
            </a:extLst>
          </p:cNvPr>
          <p:cNvSpPr>
            <a:spLocks noGrp="1"/>
          </p:cNvSpPr>
          <p:nvPr>
            <p:ph type="sldNum" sz="quarter" idx="10"/>
          </p:nvPr>
        </p:nvSpPr>
        <p:spPr/>
        <p:txBody>
          <a:bodyPr/>
          <a:lstStyle/>
          <a:p>
            <a:fld id="{E9A3426C-B6AD-4AC6-B924-DC4C917637CF}" type="slidenum">
              <a:rPr lang="en-US" smtClean="0"/>
              <a:pPr/>
              <a:t>10</a:t>
            </a:fld>
            <a:endParaRPr lang="en-US"/>
          </a:p>
        </p:txBody>
      </p:sp>
    </p:spTree>
    <p:extLst>
      <p:ext uri="{BB962C8B-B14F-4D97-AF65-F5344CB8AC3E}">
        <p14:creationId xmlns:p14="http://schemas.microsoft.com/office/powerpoint/2010/main" val="425463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851548-783A-59BC-82E4-249181E57C88}"/>
              </a:ext>
            </a:extLst>
          </p:cNvPr>
          <p:cNvSpPr>
            <a:spLocks noGrp="1"/>
          </p:cNvSpPr>
          <p:nvPr>
            <p:ph type="subTitle" idx="1"/>
          </p:nvPr>
        </p:nvSpPr>
        <p:spPr>
          <a:xfrm>
            <a:off x="468086" y="1338942"/>
            <a:ext cx="10733313" cy="4332515"/>
          </a:xfrm>
        </p:spPr>
        <p:txBody>
          <a:bodyPr/>
          <a:lstStyle/>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Influencer will be able to access to a wider range of opportunities to collaborate and promote products or services, leads to more paid partnerships, collaborations, and sponsorships.</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Also increases visibility than will help them to grow their audience and reach new followers.</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It will </a:t>
            </a:r>
            <a:r>
              <a:rPr lang="en-US" b="0" i="0" dirty="0">
                <a:solidFill>
                  <a:schemeClr val="tx1"/>
                </a:solidFill>
                <a:effectLst/>
                <a:latin typeface="Times New Roman" panose="02020603050405020304" pitchFamily="18" charset="0"/>
                <a:cs typeface="Times New Roman" panose="02020603050405020304" pitchFamily="18" charset="0"/>
              </a:rPr>
              <a:t>help influencers to connect with brands and campaigns more easily, receive fair compensation, and streamline the collaboration process.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72A674-B92F-58F1-7C23-E92FC058431E}"/>
              </a:ext>
            </a:extLst>
          </p:cNvPr>
          <p:cNvSpPr>
            <a:spLocks noGrp="1"/>
          </p:cNvSpPr>
          <p:nvPr>
            <p:ph type="sldNum" sz="quarter" idx="10"/>
          </p:nvPr>
        </p:nvSpPr>
        <p:spPr/>
        <p:txBody>
          <a:bodyPr/>
          <a:lstStyle/>
          <a:p>
            <a:fld id="{E9A3426C-B6AD-4AC6-B924-DC4C917637CF}" type="slidenum">
              <a:rPr lang="en-US" smtClean="0"/>
              <a:pPr/>
              <a:t>11</a:t>
            </a:fld>
            <a:endParaRPr lang="en-US"/>
          </a:p>
        </p:txBody>
      </p:sp>
    </p:spTree>
    <p:extLst>
      <p:ext uri="{BB962C8B-B14F-4D97-AF65-F5344CB8AC3E}">
        <p14:creationId xmlns:p14="http://schemas.microsoft.com/office/powerpoint/2010/main" val="221273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DB7C-804F-E669-8070-F2A12CFA21FE}"/>
              </a:ext>
            </a:extLst>
          </p:cNvPr>
          <p:cNvSpPr>
            <a:spLocks noGrp="1"/>
          </p:cNvSpPr>
          <p:nvPr>
            <p:ph type="ctrTitle"/>
          </p:nvPr>
        </p:nvSpPr>
        <p:spPr>
          <a:xfrm>
            <a:off x="1523999" y="1122363"/>
            <a:ext cx="9568543" cy="249237"/>
          </a:xfrm>
        </p:spPr>
        <p:txBody>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CONCLUSION </a:t>
            </a:r>
            <a:endParaRPr lang="en-IN" dirty="0"/>
          </a:p>
        </p:txBody>
      </p:sp>
      <p:sp>
        <p:nvSpPr>
          <p:cNvPr id="3" name="Subtitle 2">
            <a:extLst>
              <a:ext uri="{FF2B5EF4-FFF2-40B4-BE49-F238E27FC236}">
                <a16:creationId xmlns:a16="http://schemas.microsoft.com/office/drawing/2014/main" id="{E71ED6D9-E625-A763-321D-FD160ACC685D}"/>
              </a:ext>
            </a:extLst>
          </p:cNvPr>
          <p:cNvSpPr>
            <a:spLocks noGrp="1"/>
          </p:cNvSpPr>
          <p:nvPr>
            <p:ph type="subTitle" idx="1"/>
          </p:nvPr>
        </p:nvSpPr>
        <p:spPr>
          <a:xfrm>
            <a:off x="1001486" y="1534887"/>
            <a:ext cx="10091056" cy="4368608"/>
          </a:xfrm>
        </p:spPr>
        <p:txBody>
          <a:bodyPr>
            <a:normAutofit/>
          </a:bodyPr>
          <a:lstStyle/>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rapidly evolving marketing tactic is influencer marketing.</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success of this style of marketing communication is due to the message's sincerity and intimate relationship with the target audience.</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Influencer marketing is the process of collaborating with social media influencers to market goods or services to their audiences.</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Customers have benefited from it by learning about a variety of brands, goods, and product possibilities while also receiving rewards in the form of savings and bargains.</a:t>
            </a: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556723-8639-695B-B5CD-9ECE210E4E04}"/>
              </a:ext>
            </a:extLst>
          </p:cNvPr>
          <p:cNvSpPr>
            <a:spLocks noGrp="1"/>
          </p:cNvSpPr>
          <p:nvPr>
            <p:ph type="sldNum" sz="quarter" idx="10"/>
          </p:nvPr>
        </p:nvSpPr>
        <p:spPr/>
        <p:txBody>
          <a:bodyPr/>
          <a:lstStyle/>
          <a:p>
            <a:fld id="{E9A3426C-B6AD-4AC6-B924-DC4C917637CF}" type="slidenum">
              <a:rPr lang="en-US" smtClean="0"/>
              <a:pPr/>
              <a:t>12</a:t>
            </a:fld>
            <a:endParaRPr lang="en-US"/>
          </a:p>
        </p:txBody>
      </p:sp>
    </p:spTree>
    <p:extLst>
      <p:ext uri="{BB962C8B-B14F-4D97-AF65-F5344CB8AC3E}">
        <p14:creationId xmlns:p14="http://schemas.microsoft.com/office/powerpoint/2010/main" val="283684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EC03-1329-C4ED-51DA-D7E059569337}"/>
              </a:ext>
            </a:extLst>
          </p:cNvPr>
          <p:cNvSpPr>
            <a:spLocks noGrp="1"/>
          </p:cNvSpPr>
          <p:nvPr>
            <p:ph type="ctrTitle"/>
          </p:nvPr>
        </p:nvSpPr>
        <p:spPr>
          <a:xfrm>
            <a:off x="1524000" y="1122363"/>
            <a:ext cx="9144000" cy="173037"/>
          </a:xfrm>
        </p:spPr>
        <p:txBody>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FUTURE SCOPE</a:t>
            </a:r>
            <a:endParaRPr lang="en-IN" dirty="0"/>
          </a:p>
        </p:txBody>
      </p:sp>
      <p:sp>
        <p:nvSpPr>
          <p:cNvPr id="3" name="Subtitle 2">
            <a:extLst>
              <a:ext uri="{FF2B5EF4-FFF2-40B4-BE49-F238E27FC236}">
                <a16:creationId xmlns:a16="http://schemas.microsoft.com/office/drawing/2014/main" id="{11F627B0-DDFD-593A-FD3F-C78178BDFFDA}"/>
              </a:ext>
            </a:extLst>
          </p:cNvPr>
          <p:cNvSpPr>
            <a:spLocks noGrp="1"/>
          </p:cNvSpPr>
          <p:nvPr>
            <p:ph type="subTitle" idx="1"/>
          </p:nvPr>
        </p:nvSpPr>
        <p:spPr>
          <a:xfrm>
            <a:off x="1524000" y="1709057"/>
            <a:ext cx="9144000" cy="3548743"/>
          </a:xfrm>
        </p:spPr>
        <p:txBody>
          <a:bodyPr>
            <a:noAutofit/>
          </a:bodyPr>
          <a:lstStyle/>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After a certain growth of the product we will add an additional charity feature to the application.</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As we grow in market to achieve strong and trustworthy connection with regular clients we could organize some offline events for the promotion of their products.</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We could add a feature of shopping cart for the purchasing of products.</a:t>
            </a: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43FD55-2253-85C7-F29D-AC4D4791E821}"/>
              </a:ext>
            </a:extLst>
          </p:cNvPr>
          <p:cNvSpPr>
            <a:spLocks noGrp="1"/>
          </p:cNvSpPr>
          <p:nvPr>
            <p:ph type="sldNum" sz="quarter" idx="10"/>
          </p:nvPr>
        </p:nvSpPr>
        <p:spPr/>
        <p:txBody>
          <a:bodyPr/>
          <a:lstStyle/>
          <a:p>
            <a:fld id="{E9A3426C-B6AD-4AC6-B924-DC4C917637CF}" type="slidenum">
              <a:rPr lang="en-US" smtClean="0"/>
              <a:pPr/>
              <a:t>13</a:t>
            </a:fld>
            <a:endParaRPr lang="en-US"/>
          </a:p>
        </p:txBody>
      </p:sp>
    </p:spTree>
    <p:extLst>
      <p:ext uri="{BB962C8B-B14F-4D97-AF65-F5344CB8AC3E}">
        <p14:creationId xmlns:p14="http://schemas.microsoft.com/office/powerpoint/2010/main" val="259968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0829-29D9-9D3C-306E-5B6BB20EE0CA}"/>
              </a:ext>
            </a:extLst>
          </p:cNvPr>
          <p:cNvSpPr>
            <a:spLocks noGrp="1"/>
          </p:cNvSpPr>
          <p:nvPr>
            <p:ph type="ctrTitle"/>
          </p:nvPr>
        </p:nvSpPr>
        <p:spPr>
          <a:xfrm>
            <a:off x="1524000" y="1122363"/>
            <a:ext cx="9144000" cy="107723"/>
          </a:xfrm>
        </p:spPr>
        <p:txBody>
          <a:bodyPr/>
          <a:lstStyle/>
          <a:p>
            <a:r>
              <a:rPr lang="en-IN" sz="6000" dirty="0">
                <a:solidFill>
                  <a:schemeClr val="accent2">
                    <a:lumMod val="50000"/>
                  </a:schemeClr>
                </a:solidFill>
                <a:latin typeface="Times New Roman" panose="02020603050405020304" pitchFamily="18" charset="0"/>
                <a:cs typeface="Times New Roman" panose="02020603050405020304" pitchFamily="18" charset="0"/>
              </a:rPr>
              <a:t>REFERENCES</a:t>
            </a:r>
            <a:endParaRPr lang="en-IN" dirty="0"/>
          </a:p>
        </p:txBody>
      </p:sp>
      <p:sp>
        <p:nvSpPr>
          <p:cNvPr id="3" name="Subtitle 2">
            <a:extLst>
              <a:ext uri="{FF2B5EF4-FFF2-40B4-BE49-F238E27FC236}">
                <a16:creationId xmlns:a16="http://schemas.microsoft.com/office/drawing/2014/main" id="{82C8EC17-5D4B-2A18-6D15-D629A4AD5632}"/>
              </a:ext>
            </a:extLst>
          </p:cNvPr>
          <p:cNvSpPr>
            <a:spLocks noGrp="1"/>
          </p:cNvSpPr>
          <p:nvPr>
            <p:ph type="subTitle" idx="1"/>
          </p:nvPr>
        </p:nvSpPr>
        <p:spPr>
          <a:xfrm>
            <a:off x="1524000" y="1230086"/>
            <a:ext cx="9525000" cy="4343400"/>
          </a:xfrm>
        </p:spPr>
        <p:txBody>
          <a:bodyPr>
            <a:no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https://www.jrbssonline.com/wp-content/uploads/2021/05/Volume3Issue4Paper1.pdf</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https://www.researchgate.net/publication/358491463_SOCIAL_MEDIA_INFLUENCER_MARKETING_A_SYSTEMATIC_LITERATURE_REVIEW</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https://www.kofluence.com/kofluence-about-us-ad-tech-influencer-marketing-platform/</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5"/>
              </a:rPr>
              <a:t>https://mailchimp.com/guesswork/?gclsrc=aw.ds&amp;gclid=CjwKCAiA5sieBhBnEiwAR9oh2lAh-xaVbX2WQ_iUKEePF4gbSnDhmOeGsKaIifJ3FtiPHgw1p-1KeBoCoPwQAvD_BwE</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6"/>
              </a:rPr>
              <a:t>https://flytant.com/</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7"/>
              </a:rPr>
              <a:t>https://www.digitalinformationworld.com/2021/04/ever-thought-about-how-many-influencers.html</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8693D4-0850-BBF7-56AF-EB3128DC81CD}"/>
              </a:ext>
            </a:extLst>
          </p:cNvPr>
          <p:cNvSpPr>
            <a:spLocks noGrp="1"/>
          </p:cNvSpPr>
          <p:nvPr>
            <p:ph type="sldNum" sz="quarter" idx="10"/>
          </p:nvPr>
        </p:nvSpPr>
        <p:spPr/>
        <p:txBody>
          <a:bodyPr/>
          <a:lstStyle/>
          <a:p>
            <a:fld id="{E9A3426C-B6AD-4AC6-B924-DC4C917637CF}" type="slidenum">
              <a:rPr lang="en-US" smtClean="0"/>
              <a:pPr/>
              <a:t>14</a:t>
            </a:fld>
            <a:endParaRPr lang="en-US"/>
          </a:p>
        </p:txBody>
      </p:sp>
    </p:spTree>
    <p:extLst>
      <p:ext uri="{BB962C8B-B14F-4D97-AF65-F5344CB8AC3E}">
        <p14:creationId xmlns:p14="http://schemas.microsoft.com/office/powerpoint/2010/main" val="242135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318B5-81FD-4213-BDF2-4FA3C7076E9F}"/>
              </a:ext>
            </a:extLst>
          </p:cNvPr>
          <p:cNvSpPr>
            <a:spLocks noGrp="1"/>
          </p:cNvSpPr>
          <p:nvPr>
            <p:ph type="sldNum" sz="quarter" idx="12"/>
          </p:nvPr>
        </p:nvSpPr>
        <p:spPr/>
        <p:txBody>
          <a:bodyPr/>
          <a:lstStyle/>
          <a:p>
            <a:fld id="{E9A3426C-B6AD-4AC6-B924-DC4C917637CF}" type="slidenum">
              <a:rPr lang="en-US" smtClean="0"/>
              <a:pPr/>
              <a:t>2</a:t>
            </a:fld>
            <a:endParaRPr lang="en-US"/>
          </a:p>
        </p:txBody>
      </p:sp>
      <p:sp>
        <p:nvSpPr>
          <p:cNvPr id="3" name="Content Placeholder 2"/>
          <p:cNvSpPr txBox="1">
            <a:spLocks/>
          </p:cNvSpPr>
          <p:nvPr/>
        </p:nvSpPr>
        <p:spPr>
          <a:xfrm>
            <a:off x="648268" y="2075598"/>
            <a:ext cx="10987741" cy="39430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Introduction / Motivation						1 Slides</a:t>
            </a:r>
          </a:p>
          <a:p>
            <a:r>
              <a:rPr lang="en-US" dirty="0">
                <a:latin typeface="Times New Roman" pitchFamily="18" charset="0"/>
                <a:cs typeface="Times New Roman" pitchFamily="18" charset="0"/>
              </a:rPr>
              <a:t>Objective (s)								1 Slides</a:t>
            </a:r>
          </a:p>
          <a:p>
            <a:r>
              <a:rPr lang="en-US" dirty="0">
                <a:latin typeface="Times New Roman" pitchFamily="18" charset="0"/>
                <a:cs typeface="Times New Roman" pitchFamily="18" charset="0"/>
              </a:rPr>
              <a:t>Related Work / Literature Review                                              3 Slides</a:t>
            </a:r>
          </a:p>
          <a:p>
            <a:r>
              <a:rPr lang="en-US" dirty="0">
                <a:latin typeface="Times New Roman" pitchFamily="18" charset="0"/>
                <a:cs typeface="Times New Roman" pitchFamily="18" charset="0"/>
              </a:rPr>
              <a:t>Research Methodology / Design and Experimental Details       2 Slides</a:t>
            </a:r>
          </a:p>
          <a:p>
            <a:r>
              <a:rPr lang="en-US" dirty="0">
                <a:latin typeface="Times New Roman" pitchFamily="18" charset="0"/>
                <a:cs typeface="Times New Roman" pitchFamily="18" charset="0"/>
              </a:rPr>
              <a:t>Results and Discussion							2 Slides</a:t>
            </a:r>
          </a:p>
          <a:p>
            <a:r>
              <a:rPr lang="en-US" dirty="0">
                <a:latin typeface="Times New Roman" pitchFamily="18" charset="0"/>
                <a:cs typeface="Times New Roman" pitchFamily="18" charset="0"/>
              </a:rPr>
              <a:t>Conclusion &amp; Future Scope						1+1 Slides</a:t>
            </a:r>
          </a:p>
          <a:p>
            <a:r>
              <a:rPr lang="en-US" dirty="0">
                <a:latin typeface="Times New Roman" pitchFamily="18" charset="0"/>
                <a:cs typeface="Times New Roman" pitchFamily="18" charset="0"/>
              </a:rPr>
              <a:t>References									1 Slides</a:t>
            </a:r>
          </a:p>
          <a:p>
            <a:endParaRPr lang="en-US" dirty="0"/>
          </a:p>
        </p:txBody>
      </p:sp>
      <p:sp>
        <p:nvSpPr>
          <p:cNvPr id="4" name="TextBox 3"/>
          <p:cNvSpPr txBox="1"/>
          <p:nvPr/>
        </p:nvSpPr>
        <p:spPr>
          <a:xfrm>
            <a:off x="4429294" y="935077"/>
            <a:ext cx="3425687" cy="646331"/>
          </a:xfrm>
          <a:prstGeom prst="rect">
            <a:avLst/>
          </a:prstGeom>
          <a:noFill/>
        </p:spPr>
        <p:txBody>
          <a:bodyPr wrap="square" rtlCol="0">
            <a:spAutoFit/>
          </a:bodyPr>
          <a:lstStyle/>
          <a:p>
            <a:pPr algn="ctr"/>
            <a:r>
              <a:rPr lang="en-US" sz="3600" b="1" dirty="0">
                <a:latin typeface="Times New Roman" pitchFamily="18" charset="0"/>
                <a:cs typeface="Times New Roman" pitchFamily="18" charset="0"/>
              </a:rPr>
              <a:t>Content</a:t>
            </a:r>
          </a:p>
        </p:txBody>
      </p:sp>
    </p:spTree>
    <p:extLst>
      <p:ext uri="{BB962C8B-B14F-4D97-AF65-F5344CB8AC3E}">
        <p14:creationId xmlns:p14="http://schemas.microsoft.com/office/powerpoint/2010/main" val="347399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C761-806C-1EFD-4F38-F5DAAB0F420C}"/>
              </a:ext>
            </a:extLst>
          </p:cNvPr>
          <p:cNvSpPr>
            <a:spLocks noGrp="1"/>
          </p:cNvSpPr>
          <p:nvPr>
            <p:ph type="ctrTitle"/>
          </p:nvPr>
        </p:nvSpPr>
        <p:spPr>
          <a:xfrm>
            <a:off x="1524000" y="1404257"/>
            <a:ext cx="9144000" cy="685800"/>
          </a:xfrm>
        </p:spPr>
        <p:txBody>
          <a:bodyPr/>
          <a:lstStyle/>
          <a:p>
            <a:r>
              <a:rPr lang="en-IN" sz="6000" dirty="0">
                <a:solidFill>
                  <a:srgbClr val="7A0000"/>
                </a:solidFill>
                <a:latin typeface="Times New Roman" pitchFamily="18" charset="0"/>
                <a:cs typeface="Times New Roman" pitchFamily="18" charset="0"/>
              </a:rPr>
              <a:t>MOTIVATION</a:t>
            </a:r>
            <a:br>
              <a:rPr lang="en-IN" sz="6000" dirty="0">
                <a:solidFill>
                  <a:srgbClr val="7A0000"/>
                </a:solidFill>
                <a:latin typeface="Times New Roman" pitchFamily="18" charset="0"/>
                <a:cs typeface="Times New Roman" pitchFamily="18" charset="0"/>
              </a:rPr>
            </a:br>
            <a:endParaRPr lang="en-IN" dirty="0"/>
          </a:p>
        </p:txBody>
      </p:sp>
      <p:sp>
        <p:nvSpPr>
          <p:cNvPr id="3" name="Subtitle 2">
            <a:extLst>
              <a:ext uri="{FF2B5EF4-FFF2-40B4-BE49-F238E27FC236}">
                <a16:creationId xmlns:a16="http://schemas.microsoft.com/office/drawing/2014/main" id="{7148055E-79C7-39B0-48AC-F3F177472125}"/>
              </a:ext>
            </a:extLst>
          </p:cNvPr>
          <p:cNvSpPr>
            <a:spLocks noGrp="1"/>
          </p:cNvSpPr>
          <p:nvPr>
            <p:ph type="subTitle" idx="1"/>
          </p:nvPr>
        </p:nvSpPr>
        <p:spPr>
          <a:xfrm>
            <a:off x="0" y="1752601"/>
            <a:ext cx="11843656" cy="3983036"/>
          </a:xfrm>
        </p:spPr>
        <p:txBody>
          <a:bodyPr>
            <a:normAutofit/>
          </a:bodyPr>
          <a:lstStyle/>
          <a:p>
            <a:r>
              <a:rPr lang="en-US" sz="2400" dirty="0">
                <a:solidFill>
                  <a:schemeClr val="tx1"/>
                </a:solidFill>
                <a:latin typeface="Times New Roman" pitchFamily="18" charset="0"/>
                <a:cs typeface="Times New Roman" pitchFamily="18" charset="0"/>
              </a:rPr>
              <a:t>In general, we have noticed that the usage of social media marketing has a huge scope nowadays and some of our friends were also working as a promoter over several social media platforms such as Instagram and YouTube. They found some other admins of social media accounts doing promotions on someone's instruction. This work was performing </a:t>
            </a:r>
            <a:r>
              <a:rPr lang="en-US" dirty="0">
                <a:solidFill>
                  <a:schemeClr val="tx1"/>
                </a:solidFill>
                <a:latin typeface="Times New Roman" pitchFamily="18" charset="0"/>
                <a:cs typeface="Times New Roman" pitchFamily="18" charset="0"/>
              </a:rPr>
              <a:t>with the help of</a:t>
            </a:r>
            <a:r>
              <a:rPr lang="en-US" sz="2400" dirty="0">
                <a:solidFill>
                  <a:schemeClr val="tx1"/>
                </a:solidFill>
                <a:latin typeface="Times New Roman" pitchFamily="18" charset="0"/>
                <a:cs typeface="Times New Roman" pitchFamily="18" charset="0"/>
              </a:rPr>
              <a:t> a mediator who got instructions by the marketing team of that company or some other mediators and influencer sources. As this was happening on a large scale so we thought to remove this mediator problem and to do so we are providing a with many different ideas and opportunity.</a:t>
            </a:r>
            <a:endParaRPr lang="en-IN" sz="2400" dirty="0">
              <a:solidFill>
                <a:schemeClr val="tx1"/>
              </a:solidFill>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BEFE03DE-9919-43A2-3861-F23A09C9C904}"/>
              </a:ext>
            </a:extLst>
          </p:cNvPr>
          <p:cNvSpPr>
            <a:spLocks noGrp="1"/>
          </p:cNvSpPr>
          <p:nvPr>
            <p:ph type="sldNum" sz="quarter" idx="10"/>
          </p:nvPr>
        </p:nvSpPr>
        <p:spPr/>
        <p:txBody>
          <a:bodyPr/>
          <a:lstStyle/>
          <a:p>
            <a:fld id="{E9A3426C-B6AD-4AC6-B924-DC4C917637CF}" type="slidenum">
              <a:rPr lang="en-US" smtClean="0"/>
              <a:pPr/>
              <a:t>3</a:t>
            </a:fld>
            <a:endParaRPr lang="en-US"/>
          </a:p>
        </p:txBody>
      </p:sp>
    </p:spTree>
    <p:extLst>
      <p:ext uri="{BB962C8B-B14F-4D97-AF65-F5344CB8AC3E}">
        <p14:creationId xmlns:p14="http://schemas.microsoft.com/office/powerpoint/2010/main" val="293005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0093-65F5-A9A5-A7D8-0B68CD0D106A}"/>
              </a:ext>
            </a:extLst>
          </p:cNvPr>
          <p:cNvSpPr>
            <a:spLocks noGrp="1"/>
          </p:cNvSpPr>
          <p:nvPr>
            <p:ph type="ctrTitle"/>
          </p:nvPr>
        </p:nvSpPr>
        <p:spPr>
          <a:xfrm>
            <a:off x="1524000" y="1122363"/>
            <a:ext cx="9144000" cy="477837"/>
          </a:xfrm>
        </p:spPr>
        <p:txBody>
          <a:bodyPr/>
          <a:lstStyle/>
          <a:p>
            <a:r>
              <a:rPr lang="en-IN" sz="6000" dirty="0">
                <a:solidFill>
                  <a:schemeClr val="accent2">
                    <a:lumMod val="50000"/>
                  </a:schemeClr>
                </a:solidFill>
                <a:latin typeface="Times New Roman" panose="02020603050405020304" pitchFamily="18" charset="0"/>
                <a:cs typeface="Times New Roman" panose="02020603050405020304" pitchFamily="18" charset="0"/>
              </a:rPr>
              <a:t>PROBLEM STATEMENT</a:t>
            </a:r>
            <a:endParaRPr lang="en-IN" dirty="0"/>
          </a:p>
        </p:txBody>
      </p:sp>
      <p:sp>
        <p:nvSpPr>
          <p:cNvPr id="3" name="Subtitle 2">
            <a:extLst>
              <a:ext uri="{FF2B5EF4-FFF2-40B4-BE49-F238E27FC236}">
                <a16:creationId xmlns:a16="http://schemas.microsoft.com/office/drawing/2014/main" id="{13D1BE7B-D763-D773-30EA-74F42F1460E1}"/>
              </a:ext>
            </a:extLst>
          </p:cNvPr>
          <p:cNvSpPr>
            <a:spLocks noGrp="1"/>
          </p:cNvSpPr>
          <p:nvPr>
            <p:ph type="subTitle" idx="1"/>
          </p:nvPr>
        </p:nvSpPr>
        <p:spPr>
          <a:xfrm>
            <a:off x="1524000" y="2318657"/>
            <a:ext cx="9144000" cy="2939143"/>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Many OTT platforms, businesses, and marketers want to connect for the promotion of their product and for content creation but they doesn't find any appropriate place for it and don’t know how to engage potential customers for it.</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8FC27D3-617A-E64B-8CA2-79281544FCE9}"/>
              </a:ext>
            </a:extLst>
          </p:cNvPr>
          <p:cNvSpPr>
            <a:spLocks noGrp="1"/>
          </p:cNvSpPr>
          <p:nvPr>
            <p:ph type="sldNum" sz="quarter" idx="10"/>
          </p:nvPr>
        </p:nvSpPr>
        <p:spPr/>
        <p:txBody>
          <a:bodyPr/>
          <a:lstStyle/>
          <a:p>
            <a:fld id="{E9A3426C-B6AD-4AC6-B924-DC4C917637CF}" type="slidenum">
              <a:rPr lang="en-US" smtClean="0"/>
              <a:pPr/>
              <a:t>4</a:t>
            </a:fld>
            <a:endParaRPr lang="en-US"/>
          </a:p>
        </p:txBody>
      </p:sp>
    </p:spTree>
    <p:extLst>
      <p:ext uri="{BB962C8B-B14F-4D97-AF65-F5344CB8AC3E}">
        <p14:creationId xmlns:p14="http://schemas.microsoft.com/office/powerpoint/2010/main" val="186596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373B-E9B9-2C94-BC10-205F5892EC19}"/>
              </a:ext>
            </a:extLst>
          </p:cNvPr>
          <p:cNvSpPr>
            <a:spLocks noGrp="1"/>
          </p:cNvSpPr>
          <p:nvPr>
            <p:ph type="ctrTitle"/>
          </p:nvPr>
        </p:nvSpPr>
        <p:spPr>
          <a:xfrm>
            <a:off x="1524000" y="1122363"/>
            <a:ext cx="9144000" cy="238351"/>
          </a:xfrm>
        </p:spPr>
        <p:txBody>
          <a:bodyPr/>
          <a:lstStyle/>
          <a:p>
            <a:r>
              <a:rPr lang="en-IN" sz="6000" dirty="0">
                <a:solidFill>
                  <a:schemeClr val="accent2">
                    <a:lumMod val="50000"/>
                  </a:schemeClr>
                </a:solidFill>
                <a:latin typeface="Times New Roman" panose="02020603050405020304" pitchFamily="18" charset="0"/>
                <a:cs typeface="Times New Roman" panose="02020603050405020304" pitchFamily="18" charset="0"/>
              </a:rPr>
              <a:t>LITERATURE REVIEW</a:t>
            </a:r>
            <a:endParaRPr lang="en-IN" dirty="0"/>
          </a:p>
        </p:txBody>
      </p:sp>
      <p:sp>
        <p:nvSpPr>
          <p:cNvPr id="3" name="Subtitle 2">
            <a:extLst>
              <a:ext uri="{FF2B5EF4-FFF2-40B4-BE49-F238E27FC236}">
                <a16:creationId xmlns:a16="http://schemas.microsoft.com/office/drawing/2014/main" id="{30A4A4BF-93A8-1D5E-0A2C-2C26B963483C}"/>
              </a:ext>
            </a:extLst>
          </p:cNvPr>
          <p:cNvSpPr>
            <a:spLocks noGrp="1"/>
          </p:cNvSpPr>
          <p:nvPr>
            <p:ph type="subTitle" idx="1"/>
          </p:nvPr>
        </p:nvSpPr>
        <p:spPr>
          <a:xfrm>
            <a:off x="446314" y="1480457"/>
            <a:ext cx="11299371" cy="4593771"/>
          </a:xfrm>
        </p:spPr>
        <p:txBody>
          <a:bodyPr>
            <a:normAutofit/>
          </a:bodyPr>
          <a:lstStyle/>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Today’s businesses are experiencing a revolutionary shift observing the dramatic changes in consumer behavior.</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changes implies how people shop and buy, and what they now expect from the products and services.</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When consumers decide to invest their money and effort into making a purchase, it has helped many of them learn about market trends, what to buy, and where to get it.</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Many now use it as their go-to source for recommendations and double-check with it before making a purchase. And for many others, its infatuation transformed into a similar manifestation of relativity with the influencer they follow or follow a brand on.</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Influencer marketing has gained popularity in recent years as a method for firms seeking to connect with their target demographic and boost sales. </a:t>
            </a:r>
          </a:p>
          <a:p>
            <a:pPr marL="342900" indent="-342900" algn="just">
              <a:buFont typeface="Arial" panose="020B0604020202020204" pitchFamily="34" charset="0"/>
              <a:buChar char="•"/>
            </a:pPr>
            <a:endParaRPr lang="en-IN" dirty="0">
              <a:solidFill>
                <a:schemeClr val="tx1"/>
              </a:solidFill>
            </a:endParaRPr>
          </a:p>
        </p:txBody>
      </p:sp>
      <p:sp>
        <p:nvSpPr>
          <p:cNvPr id="4" name="Slide Number Placeholder 3">
            <a:extLst>
              <a:ext uri="{FF2B5EF4-FFF2-40B4-BE49-F238E27FC236}">
                <a16:creationId xmlns:a16="http://schemas.microsoft.com/office/drawing/2014/main" id="{685C2A6E-02D2-BF2C-A8E1-2C2F8560921B}"/>
              </a:ext>
            </a:extLst>
          </p:cNvPr>
          <p:cNvSpPr>
            <a:spLocks noGrp="1"/>
          </p:cNvSpPr>
          <p:nvPr>
            <p:ph type="sldNum" sz="quarter" idx="10"/>
          </p:nvPr>
        </p:nvSpPr>
        <p:spPr/>
        <p:txBody>
          <a:bodyPr/>
          <a:lstStyle/>
          <a:p>
            <a:fld id="{E9A3426C-B6AD-4AC6-B924-DC4C917637CF}" type="slidenum">
              <a:rPr lang="en-US" smtClean="0"/>
              <a:pPr/>
              <a:t>5</a:t>
            </a:fld>
            <a:endParaRPr lang="en-US"/>
          </a:p>
        </p:txBody>
      </p:sp>
    </p:spTree>
    <p:extLst>
      <p:ext uri="{BB962C8B-B14F-4D97-AF65-F5344CB8AC3E}">
        <p14:creationId xmlns:p14="http://schemas.microsoft.com/office/powerpoint/2010/main" val="98112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888DF1-42FA-C34E-6730-CAF1393CF9AE}"/>
              </a:ext>
            </a:extLst>
          </p:cNvPr>
          <p:cNvSpPr>
            <a:spLocks noGrp="1"/>
          </p:cNvSpPr>
          <p:nvPr>
            <p:ph type="body" idx="1"/>
          </p:nvPr>
        </p:nvSpPr>
        <p:spPr>
          <a:xfrm>
            <a:off x="370114" y="1572126"/>
            <a:ext cx="11353800" cy="4203032"/>
          </a:xfrm>
        </p:spPr>
        <p:txBody>
          <a:bodyPr>
            <a:noAutofit/>
          </a:bodyPr>
          <a:lstStyle/>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Influencers can directly impact the purchasing decisions of their followers and audiences since  they  are  considered  a  very  reliable  source  of  information.</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Influencer marketing concentrates on figures who have a sizable following on social media in order to connect with the intended target market and spread a brand's message.</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One of the major reasons marketers are  switching to influencer marketing that it  is cost  effective,  and  audience  feel  closer  to  influencers  than  celebrities.</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trend prediction method for marketing campaign influence is also suggested, and the influence level of the marketing campaign in the near future is forecasted.</a:t>
            </a:r>
          </a:p>
          <a:p>
            <a:pPr marL="342900" indent="-342900" algn="just">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44E1D0-0CC6-16A3-C6A6-49F9A800926C}"/>
              </a:ext>
            </a:extLst>
          </p:cNvPr>
          <p:cNvSpPr>
            <a:spLocks noGrp="1"/>
          </p:cNvSpPr>
          <p:nvPr>
            <p:ph type="sldNum" sz="quarter" idx="12"/>
          </p:nvPr>
        </p:nvSpPr>
        <p:spPr/>
        <p:txBody>
          <a:bodyPr/>
          <a:lstStyle/>
          <a:p>
            <a:fld id="{E9A3426C-B6AD-4AC6-B924-DC4C917637CF}" type="slidenum">
              <a:rPr lang="en-US" smtClean="0"/>
              <a:pPr/>
              <a:t>6</a:t>
            </a:fld>
            <a:endParaRPr lang="en-US"/>
          </a:p>
        </p:txBody>
      </p:sp>
    </p:spTree>
    <p:extLst>
      <p:ext uri="{BB962C8B-B14F-4D97-AF65-F5344CB8AC3E}">
        <p14:creationId xmlns:p14="http://schemas.microsoft.com/office/powerpoint/2010/main" val="200929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E8D77F-49EB-0D0C-E2F2-2144639D7C4F}"/>
              </a:ext>
            </a:extLst>
          </p:cNvPr>
          <p:cNvSpPr>
            <a:spLocks noGrp="1"/>
          </p:cNvSpPr>
          <p:nvPr>
            <p:ph type="subTitle" idx="1"/>
          </p:nvPr>
        </p:nvSpPr>
        <p:spPr>
          <a:xfrm>
            <a:off x="968829" y="1415143"/>
            <a:ext cx="10820400" cy="3897085"/>
          </a:xfrm>
        </p:spPr>
        <p:txBody>
          <a:bodyPr/>
          <a:lstStyle/>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main aim of marketers is to  access  the  purchase  intention  of  prospective consumers and studies have time and again  highlighted that there  is  a  definite  advantage  of using  an  influencer  over  a celebrity in terms of purchase intention.</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Marketers are also utilizing influencers to connect with consumers who typically ignore or skip ads.</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Most marketers are aware of how crucial it is to work with advocates to develop sincere bonds with their audience.</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18211F-D2D9-7782-D8A7-94229DDE03A6}"/>
              </a:ext>
            </a:extLst>
          </p:cNvPr>
          <p:cNvSpPr>
            <a:spLocks noGrp="1"/>
          </p:cNvSpPr>
          <p:nvPr>
            <p:ph type="sldNum" sz="quarter" idx="10"/>
          </p:nvPr>
        </p:nvSpPr>
        <p:spPr/>
        <p:txBody>
          <a:bodyPr/>
          <a:lstStyle/>
          <a:p>
            <a:fld id="{E9A3426C-B6AD-4AC6-B924-DC4C917637CF}" type="slidenum">
              <a:rPr lang="en-US" smtClean="0"/>
              <a:pPr/>
              <a:t>7</a:t>
            </a:fld>
            <a:endParaRPr lang="en-US"/>
          </a:p>
        </p:txBody>
      </p:sp>
    </p:spTree>
    <p:extLst>
      <p:ext uri="{BB962C8B-B14F-4D97-AF65-F5344CB8AC3E}">
        <p14:creationId xmlns:p14="http://schemas.microsoft.com/office/powerpoint/2010/main" val="115574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FE27-D467-3024-A033-32B579A6DAEE}"/>
              </a:ext>
            </a:extLst>
          </p:cNvPr>
          <p:cNvSpPr>
            <a:spLocks noGrp="1"/>
          </p:cNvSpPr>
          <p:nvPr>
            <p:ph type="ctrTitle"/>
          </p:nvPr>
        </p:nvSpPr>
        <p:spPr>
          <a:xfrm>
            <a:off x="1402488" y="1214438"/>
            <a:ext cx="10504714" cy="200705"/>
          </a:xfrm>
        </p:spPr>
        <p:txBody>
          <a:bodyPr/>
          <a:lstStyle/>
          <a:p>
            <a:r>
              <a:rPr lang="en-IN" sz="6000" dirty="0">
                <a:solidFill>
                  <a:schemeClr val="accent2">
                    <a:lumMod val="50000"/>
                  </a:schemeClr>
                </a:solidFill>
                <a:latin typeface="Times New Roman" panose="02020603050405020304" pitchFamily="18" charset="0"/>
                <a:cs typeface="Times New Roman" panose="02020603050405020304" pitchFamily="18" charset="0"/>
              </a:rPr>
              <a:t>RESEARCH METHODOLOGY</a:t>
            </a:r>
            <a:endParaRPr lang="en-IN" dirty="0"/>
          </a:p>
        </p:txBody>
      </p:sp>
      <p:sp>
        <p:nvSpPr>
          <p:cNvPr id="3" name="Subtitle 2">
            <a:extLst>
              <a:ext uri="{FF2B5EF4-FFF2-40B4-BE49-F238E27FC236}">
                <a16:creationId xmlns:a16="http://schemas.microsoft.com/office/drawing/2014/main" id="{AE252471-2C4F-A338-5B6D-E04104958AF6}"/>
              </a:ext>
            </a:extLst>
          </p:cNvPr>
          <p:cNvSpPr>
            <a:spLocks noGrp="1"/>
          </p:cNvSpPr>
          <p:nvPr>
            <p:ph type="subTitle" idx="1"/>
          </p:nvPr>
        </p:nvSpPr>
        <p:spPr>
          <a:xfrm>
            <a:off x="674913" y="1709057"/>
            <a:ext cx="10243457" cy="4191000"/>
          </a:xfrm>
        </p:spPr>
        <p:txBody>
          <a:bodyPr>
            <a:noAutofit/>
          </a:bodyPr>
          <a:lstStyle/>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 order to establish a platform that connects influencers and clients, the research technique for our project required employing a survey to collect information from small businesses and statistically analyzing the results.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gather opinions and experiences about influencer marketing, we conducted a poll with retailers and store owners.</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purpose of the study was to learn more about the requirements and problems faced by small enterprises such as cafes, stores selling cosmetics, and apparel.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survey's data was then used to create a platform that would connect small businesses with influencers in a dependable and user-friendly manner. </a:t>
            </a:r>
          </a:p>
        </p:txBody>
      </p:sp>
      <p:sp>
        <p:nvSpPr>
          <p:cNvPr id="4" name="Slide Number Placeholder 3">
            <a:extLst>
              <a:ext uri="{FF2B5EF4-FFF2-40B4-BE49-F238E27FC236}">
                <a16:creationId xmlns:a16="http://schemas.microsoft.com/office/drawing/2014/main" id="{BE973208-87A4-77E5-E484-03E6B705E515}"/>
              </a:ext>
            </a:extLst>
          </p:cNvPr>
          <p:cNvSpPr>
            <a:spLocks noGrp="1"/>
          </p:cNvSpPr>
          <p:nvPr>
            <p:ph type="sldNum" sz="quarter" idx="10"/>
          </p:nvPr>
        </p:nvSpPr>
        <p:spPr/>
        <p:txBody>
          <a:bodyPr/>
          <a:lstStyle/>
          <a:p>
            <a:fld id="{E9A3426C-B6AD-4AC6-B924-DC4C917637CF}" type="slidenum">
              <a:rPr lang="en-US" smtClean="0"/>
              <a:pPr/>
              <a:t>8</a:t>
            </a:fld>
            <a:endParaRPr lang="en-US"/>
          </a:p>
        </p:txBody>
      </p:sp>
    </p:spTree>
    <p:extLst>
      <p:ext uri="{BB962C8B-B14F-4D97-AF65-F5344CB8AC3E}">
        <p14:creationId xmlns:p14="http://schemas.microsoft.com/office/powerpoint/2010/main" val="251588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34E5ED-EEB2-4351-DCAD-6AD8325A4E72}"/>
              </a:ext>
            </a:extLst>
          </p:cNvPr>
          <p:cNvSpPr>
            <a:spLocks noGrp="1"/>
          </p:cNvSpPr>
          <p:nvPr>
            <p:ph type="subTitle" idx="1"/>
          </p:nvPr>
        </p:nvSpPr>
        <p:spPr>
          <a:xfrm>
            <a:off x="609600" y="1458686"/>
            <a:ext cx="11005457" cy="3799114"/>
          </a:xfrm>
        </p:spPr>
        <p:txBody>
          <a:bodyPr/>
          <a:lstStyle/>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chat box was one of the platform's features that allowed for direct communication between influencers and small companies.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 general, our research methodology sought to learn from small businesses and incorporate that information into a platform that would meet their demands and help them grow their businesses.</a:t>
            </a:r>
          </a:p>
          <a:p>
            <a:pPr marL="342900" indent="-342900" algn="just">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89041CD4-B41D-22CE-6476-6F0F6B1669A3}"/>
              </a:ext>
            </a:extLst>
          </p:cNvPr>
          <p:cNvSpPr>
            <a:spLocks noGrp="1"/>
          </p:cNvSpPr>
          <p:nvPr>
            <p:ph type="sldNum" sz="quarter" idx="10"/>
          </p:nvPr>
        </p:nvSpPr>
        <p:spPr/>
        <p:txBody>
          <a:bodyPr/>
          <a:lstStyle/>
          <a:p>
            <a:fld id="{E9A3426C-B6AD-4AC6-B924-DC4C917637CF}" type="slidenum">
              <a:rPr lang="en-US" smtClean="0"/>
              <a:pPr/>
              <a:t>9</a:t>
            </a:fld>
            <a:endParaRPr lang="en-US"/>
          </a:p>
        </p:txBody>
      </p:sp>
    </p:spTree>
    <p:extLst>
      <p:ext uri="{BB962C8B-B14F-4D97-AF65-F5344CB8AC3E}">
        <p14:creationId xmlns:p14="http://schemas.microsoft.com/office/powerpoint/2010/main" val="1170884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396</TotalTime>
  <Words>1218</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Courier New</vt:lpstr>
      <vt:lpstr>Palatino Linotype</vt:lpstr>
      <vt:lpstr>Times New Roman</vt:lpstr>
      <vt:lpstr>Executive</vt:lpstr>
      <vt:lpstr>NetSpire</vt:lpstr>
      <vt:lpstr>PowerPoint Presentation</vt:lpstr>
      <vt:lpstr>MOTIVATION </vt:lpstr>
      <vt:lpstr>PROBLEM STATEMENT</vt:lpstr>
      <vt:lpstr>LITERATURE REVIEW</vt:lpstr>
      <vt:lpstr>PowerPoint Presentation</vt:lpstr>
      <vt:lpstr>PowerPoint Presentation</vt:lpstr>
      <vt:lpstr>RESEARCH METHODOLOGY</vt:lpstr>
      <vt:lpstr>PowerPoint Presentation</vt:lpstr>
      <vt:lpstr>RESULT AND DISCUSSION</vt:lpstr>
      <vt:lpstr>PowerPoint Presentation</vt:lpstr>
      <vt:lpstr>CONCLUSION </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Ayush Khandelwal</dc:creator>
  <cp:lastModifiedBy>riddhikabra2001@hotmail.com</cp:lastModifiedBy>
  <cp:revision>32</cp:revision>
  <dcterms:created xsi:type="dcterms:W3CDTF">2018-02-03T10:03:09Z</dcterms:created>
  <dcterms:modified xsi:type="dcterms:W3CDTF">2023-05-14T11:45:39Z</dcterms:modified>
</cp:coreProperties>
</file>