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4" r:id="rId7"/>
    <p:sldId id="262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3DC8-C50A-A063-ACF0-0CB7C1A82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66FEF-F52F-9977-FCFB-A18A815E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56565-5F87-72DC-7952-202B82A5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9987-195C-44E8-9751-39F73449D71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00BC-FDEC-93DA-753A-2E8EA8C9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E1DC-9623-02FC-BF18-208C886C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61F-4098-448F-8DA4-F8613AA62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66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9B2F-C876-CCC2-8EDE-222773B6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B0351-2D35-194C-0840-C8098BD26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1C96-211C-1CD4-E0A4-D38442A7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9987-195C-44E8-9751-39F73449D71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AE638-87A0-2B5E-CCA0-6A78D95C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A07CD-1EDE-DD4B-9645-BC240C17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61F-4098-448F-8DA4-F8613AA62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43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07A41-1F59-4B96-3836-44C4AA143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5E93E-BBA4-4C74-F0DA-7E81D0FBC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9EAE5-D96F-8463-3F50-27375073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9987-195C-44E8-9751-39F73449D71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87E6C-6A0B-58DF-C02F-745A6280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DD9AF-8436-09A5-9CBD-6C4B9A1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61F-4098-448F-8DA4-F8613AA62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53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0EFE-5E45-535C-10B0-F96CD62C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9E5A5-D009-5F30-6D24-98928699F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B6F74-6758-CB44-ED55-A4A70A9E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9987-195C-44E8-9751-39F73449D71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77DA-2A4E-611F-7DD2-8DBA963F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57193-B636-F3DD-0C5A-9B17483A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61F-4098-448F-8DA4-F8613AA62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64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35B6-15B5-DA82-E011-623D1FC3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E8E07-6020-B899-A021-A449F8CF5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C07DE-BD66-A5A6-ED82-B2A1C71D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9987-195C-44E8-9751-39F73449D71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48A7-7C1C-47E6-EC9E-841B4CCD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D3F76-ECDE-B8D6-FE54-C44DA91B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61F-4098-448F-8DA4-F8613AA62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88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8626-B407-E830-0F4F-E7CA693D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2335E-E642-66CB-7407-C0A4EB7E9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F2EE0-00F7-3179-757E-A2A15EAA2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8A7AA-2C8B-57D6-1A1C-AB891D13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9987-195C-44E8-9751-39F73449D71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F3E90-077A-7116-B11B-A5A83525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BFBD7-F818-3E44-711D-9CA3970B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61F-4098-448F-8DA4-F8613AA62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5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5433-F960-64C9-1E17-5901BFC2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7D4E0-3419-08F2-FDA3-B2F4B60A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6EB73-411C-3EBA-C49E-C16E56F1B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4D282-6541-832B-F34F-16B344A68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E91BD-D76D-9CA6-5A3C-96ED5DC7A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460F4-C75D-77A0-4E86-C386594E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9987-195C-44E8-9751-39F73449D71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CA78D-38D6-7EF0-B212-6B34DEA9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09A4A-EA9F-E5C3-39F2-317E90BC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61F-4098-448F-8DA4-F8613AA62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5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4E8D-8F4B-E70D-F15E-EEAABAD7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7FB00-B065-2042-24D0-8057C0FF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9987-195C-44E8-9751-39F73449D71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5E7B2-7D92-E58B-DCCC-641CA3A3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AA081-A724-22C3-258C-61F045BC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61F-4098-448F-8DA4-F8613AA62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97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ADB25-C5AF-498A-456C-EBED8C46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9987-195C-44E8-9751-39F73449D71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84F1C-8404-67FC-2D57-CA0C2555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C3EE9-F6EF-0F12-6E81-ADDA143D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61F-4098-448F-8DA4-F8613AA62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1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33C6-AB42-6D1E-470D-D2254EB9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1796-EF6A-1D76-1F96-4B5080F6B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E8433-CF10-E57B-EB22-3ACF6623C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55A1A-8DB9-CCF1-45A0-2C7B459E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9987-195C-44E8-9751-39F73449D71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33D1F-7F8B-F8CE-9EAA-5B85186A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ABE62-7BEE-E436-B9C7-51F5FB9E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61F-4098-448F-8DA4-F8613AA62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63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6970-06BC-BB73-B400-1BD17E27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DEC05-407E-0817-F35D-97C738BFC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C450F-248B-AAA2-ABF0-D53399EB1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EF721-7246-3638-AEE8-6E99D387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9987-195C-44E8-9751-39F73449D71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AD498-B98D-63D8-A851-16FBCF5A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A958-0C6C-FA1C-CD90-D71C8C71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61F-4098-448F-8DA4-F8613AA62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81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BF518-A47A-1B4E-EAC1-E28308B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0A5B1-20EA-3841-0029-3C4D1C0C3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E603-8119-89BC-2414-9D6EF93C8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129987-195C-44E8-9751-39F73449D71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2E082-C6E9-644E-82B8-B58D2F0F4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2DA8-E6B5-B1F0-8FAF-5DDF0736C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D461F-4098-448F-8DA4-F8613AA62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86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ishi-cabfare.streamlit.ap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63C0-2644-8143-ACEB-D1B7F74A0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285F8-FDDD-4DED-4C3D-98025A4EA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yellow car with a sign next to a cell phone">
            <a:extLst>
              <a:ext uri="{FF2B5EF4-FFF2-40B4-BE49-F238E27FC236}">
                <a16:creationId xmlns:a16="http://schemas.microsoft.com/office/drawing/2014/main" id="{D446A37A-F38D-2D1A-CD91-CF098FE9F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C3901F-37F8-D394-5862-B96E6D3786CF}"/>
              </a:ext>
            </a:extLst>
          </p:cNvPr>
          <p:cNvSpPr txBox="1"/>
          <p:nvPr/>
        </p:nvSpPr>
        <p:spPr>
          <a:xfrm>
            <a:off x="875072" y="1122363"/>
            <a:ext cx="486205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accent2"/>
                </a:solidFill>
              </a:rPr>
              <a:t>TEAM</a:t>
            </a:r>
            <a:r>
              <a:rPr lang="en-GB" sz="4800" b="1" dirty="0"/>
              <a:t> </a:t>
            </a:r>
            <a:r>
              <a:rPr lang="en-GB" sz="4400" b="1" dirty="0"/>
              <a:t> </a:t>
            </a:r>
          </a:p>
          <a:p>
            <a:pPr algn="ctr"/>
            <a:r>
              <a:rPr lang="en-GB" sz="4800" b="1" dirty="0"/>
              <a:t>TIKI TAKA TECHS </a:t>
            </a:r>
          </a:p>
          <a:p>
            <a:pPr algn="ctr"/>
            <a:endParaRPr lang="en-GB" b="1" dirty="0"/>
          </a:p>
          <a:p>
            <a:pPr algn="ctr"/>
            <a:endParaRPr lang="en-GB" sz="1800" dirty="0"/>
          </a:p>
          <a:p>
            <a:pPr algn="ctr"/>
            <a:r>
              <a:rPr lang="en-GB" sz="3600" dirty="0">
                <a:solidFill>
                  <a:srgbClr val="002060"/>
                </a:solidFill>
              </a:rPr>
              <a:t>1. Ashish Dadhich</a:t>
            </a:r>
          </a:p>
          <a:p>
            <a:pPr algn="ctr"/>
            <a:r>
              <a:rPr lang="en-GB" sz="3600" dirty="0">
                <a:solidFill>
                  <a:srgbClr val="002060"/>
                </a:solidFill>
              </a:rPr>
              <a:t> 2. Hitesh </a:t>
            </a:r>
            <a:r>
              <a:rPr lang="en-GB" sz="3600" dirty="0" err="1">
                <a:solidFill>
                  <a:srgbClr val="002060"/>
                </a:solidFill>
              </a:rPr>
              <a:t>Kumbhar</a:t>
            </a:r>
            <a:endParaRPr lang="en-GB" sz="3600" dirty="0">
              <a:solidFill>
                <a:srgbClr val="002060"/>
              </a:solidFill>
            </a:endParaRPr>
          </a:p>
          <a:p>
            <a:pPr algn="ctr"/>
            <a:r>
              <a:rPr lang="en-GB" sz="3600" dirty="0">
                <a:solidFill>
                  <a:srgbClr val="002060"/>
                </a:solidFill>
              </a:rPr>
              <a:t>   3. Rishikesh </a:t>
            </a:r>
            <a:r>
              <a:rPr lang="en-GB" sz="3600" dirty="0" err="1">
                <a:solidFill>
                  <a:srgbClr val="002060"/>
                </a:solidFill>
              </a:rPr>
              <a:t>Dound</a:t>
            </a:r>
            <a:endParaRPr lang="en-GB" sz="3600" dirty="0">
              <a:solidFill>
                <a:srgbClr val="002060"/>
              </a:solidFill>
            </a:endParaRPr>
          </a:p>
          <a:p>
            <a:pPr algn="ctr"/>
            <a:r>
              <a:rPr lang="en-GB" sz="3600" dirty="0">
                <a:solidFill>
                  <a:srgbClr val="002060"/>
                </a:solidFill>
              </a:rPr>
              <a:t> 4. Shubham </a:t>
            </a:r>
            <a:r>
              <a:rPr lang="en-GB" sz="3600" dirty="0" err="1">
                <a:solidFill>
                  <a:srgbClr val="002060"/>
                </a:solidFill>
              </a:rPr>
              <a:t>Korde</a:t>
            </a:r>
            <a:endParaRPr lang="en-GB" sz="3600" dirty="0">
              <a:solidFill>
                <a:srgbClr val="002060"/>
              </a:solidFill>
            </a:endParaRPr>
          </a:p>
          <a:p>
            <a:pPr algn="ctr"/>
            <a:r>
              <a:rPr lang="en-GB" sz="3600" dirty="0">
                <a:solidFill>
                  <a:srgbClr val="002060"/>
                </a:solidFill>
              </a:rPr>
              <a:t>5. </a:t>
            </a:r>
            <a:r>
              <a:rPr lang="en-GB" sz="3600" dirty="0" err="1">
                <a:solidFill>
                  <a:srgbClr val="002060"/>
                </a:solidFill>
              </a:rPr>
              <a:t>Vanshita</a:t>
            </a:r>
            <a:r>
              <a:rPr lang="en-GB" sz="3600" dirty="0">
                <a:solidFill>
                  <a:srgbClr val="002060"/>
                </a:solidFill>
              </a:rPr>
              <a:t> Biyani</a:t>
            </a:r>
            <a:endParaRPr lang="en-IN" sz="3600" dirty="0">
              <a:solidFill>
                <a:srgbClr val="002060"/>
              </a:solidFill>
            </a:endParaRPr>
          </a:p>
          <a:p>
            <a:endParaRPr lang="en-IN" sz="18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68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taxi cab with a black and yellow logo&#10;&#10;AI-generated content may be incorrect.">
            <a:extLst>
              <a:ext uri="{FF2B5EF4-FFF2-40B4-BE49-F238E27FC236}">
                <a16:creationId xmlns:a16="http://schemas.microsoft.com/office/drawing/2014/main" id="{F1FD293C-8434-A1D3-8A54-F9789D71D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9973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hand holding a phone with a taxi cab">
            <a:extLst>
              <a:ext uri="{FF2B5EF4-FFF2-40B4-BE49-F238E27FC236}">
                <a16:creationId xmlns:a16="http://schemas.microsoft.com/office/drawing/2014/main" id="{58B881C1-7A6D-FDB1-D93A-40203BA69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B793B-6D28-136F-12DA-ECA4692B2B06}"/>
              </a:ext>
            </a:extLst>
          </p:cNvPr>
          <p:cNvSpPr txBox="1"/>
          <p:nvPr/>
        </p:nvSpPr>
        <p:spPr>
          <a:xfrm>
            <a:off x="6916993" y="2084439"/>
            <a:ext cx="4724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accent5">
                    <a:lumMod val="75000"/>
                  </a:schemeClr>
                </a:solidFill>
              </a:rPr>
              <a:t>CAB  FARE PREDICTION SYSTEM</a:t>
            </a:r>
            <a:endParaRPr lang="en-IN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0796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taxi cab with a white background">
            <a:extLst>
              <a:ext uri="{FF2B5EF4-FFF2-40B4-BE49-F238E27FC236}">
                <a16:creationId xmlns:a16="http://schemas.microsoft.com/office/drawing/2014/main" id="{EA52594D-6ABC-E9D5-AC12-73723D91D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779773-1269-2D5C-9083-988D77ED5CC9}"/>
              </a:ext>
            </a:extLst>
          </p:cNvPr>
          <p:cNvSpPr txBox="1"/>
          <p:nvPr/>
        </p:nvSpPr>
        <p:spPr>
          <a:xfrm>
            <a:off x="196645" y="1552704"/>
            <a:ext cx="56830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accent4">
                    <a:lumMod val="50000"/>
                  </a:schemeClr>
                </a:solidFill>
              </a:rPr>
              <a:t>Problem Statement</a:t>
            </a:r>
          </a:p>
          <a:p>
            <a:pPr algn="just"/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Traditional cab fare estimates are often inaccurate due to unpredictable traffic and route variations, leading to unexpected costs for passengers. This project builds an AI-powered fare prediction system that integrates real-time traffic data to provide accurate and transparent pricing. This ensures fair fare estimates, improves customer trust and enhances trip planning efficiency.</a:t>
            </a:r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139322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taxi car with a blue and white sign">
            <a:extLst>
              <a:ext uri="{FF2B5EF4-FFF2-40B4-BE49-F238E27FC236}">
                <a16:creationId xmlns:a16="http://schemas.microsoft.com/office/drawing/2014/main" id="{D980AD51-3E57-BB30-9D72-8629A058A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95EFCD-5E42-36D8-4FFB-A5F6AF284476}"/>
              </a:ext>
            </a:extLst>
          </p:cNvPr>
          <p:cNvSpPr txBox="1"/>
          <p:nvPr/>
        </p:nvSpPr>
        <p:spPr>
          <a:xfrm>
            <a:off x="147485" y="2084439"/>
            <a:ext cx="544707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4">
                    <a:lumMod val="50000"/>
                  </a:schemeClr>
                </a:solidFill>
              </a:rPr>
              <a:t>Tech Stack</a:t>
            </a:r>
          </a:p>
          <a:p>
            <a:pPr algn="just"/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1)Language- Python</a:t>
            </a:r>
          </a:p>
          <a:p>
            <a:pPr algn="just"/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2)Cloud- AWS(S3,EC2,Glue,Sagemaker)</a:t>
            </a:r>
          </a:p>
          <a:p>
            <a:pPr algn="just"/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3)Big Data- </a:t>
            </a:r>
            <a:r>
              <a:rPr lang="en-GB" sz="2400" dirty="0" err="1">
                <a:solidFill>
                  <a:schemeClr val="accent5">
                    <a:lumMod val="50000"/>
                  </a:schemeClr>
                </a:solidFill>
              </a:rPr>
              <a:t>PySpark</a:t>
            </a:r>
            <a:endParaRPr lang="en-GB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4)Machine Learning</a:t>
            </a:r>
          </a:p>
          <a:p>
            <a:pPr algn="just"/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5)UI– </a:t>
            </a:r>
            <a:r>
              <a:rPr lang="en-GB" sz="2400" dirty="0" err="1">
                <a:solidFill>
                  <a:schemeClr val="accent5">
                    <a:lumMod val="50000"/>
                  </a:schemeClr>
                </a:solidFill>
              </a:rPr>
              <a:t>Streamlit</a:t>
            </a:r>
            <a:endParaRPr lang="en-GB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6)Data Visualisation– </a:t>
            </a:r>
            <a:r>
              <a:rPr lang="en-GB" sz="2400" dirty="0" err="1">
                <a:solidFill>
                  <a:schemeClr val="accent5">
                    <a:lumMod val="50000"/>
                  </a:schemeClr>
                </a:solidFill>
              </a:rPr>
              <a:t>PowerBI</a:t>
            </a:r>
            <a:endParaRPr lang="en-GB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7)API Integration- TomTom API</a:t>
            </a:r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6867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in a blue suit holding a phone and waving">
            <a:extLst>
              <a:ext uri="{FF2B5EF4-FFF2-40B4-BE49-F238E27FC236}">
                <a16:creationId xmlns:a16="http://schemas.microsoft.com/office/drawing/2014/main" id="{AA39E5CA-F896-A684-3017-DCC36EF24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2E231-C179-AAD9-D27E-94AD84E2B29D}"/>
              </a:ext>
            </a:extLst>
          </p:cNvPr>
          <p:cNvSpPr txBox="1"/>
          <p:nvPr/>
        </p:nvSpPr>
        <p:spPr>
          <a:xfrm>
            <a:off x="4935794" y="1510446"/>
            <a:ext cx="6449961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4">
                    <a:lumMod val="50000"/>
                  </a:schemeClr>
                </a:solidFill>
              </a:rPr>
              <a:t>Why did we choose this?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Incorrect fare estimates due to static pricing models.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Sudden fare surges from traffic, peak hours, or high demand.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Riders lack understanding of fare calculations, causing distrust.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Dynamic fare hikes make rides unaffordable during peak hours or bad weather.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Inaccurate fare and time estimates make trip planning difficult.</a:t>
            </a:r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0768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ad with signs on it">
            <a:extLst>
              <a:ext uri="{FF2B5EF4-FFF2-40B4-BE49-F238E27FC236}">
                <a16:creationId xmlns:a16="http://schemas.microsoft.com/office/drawing/2014/main" id="{F677F65C-591F-491C-E369-24BE3632B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2124"/>
            <a:ext cx="2458063" cy="68801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B2F897-F54E-DE17-25FC-BCC696AAE47F}"/>
              </a:ext>
            </a:extLst>
          </p:cNvPr>
          <p:cNvSpPr txBox="1"/>
          <p:nvPr/>
        </p:nvSpPr>
        <p:spPr>
          <a:xfrm>
            <a:off x="4970205" y="103238"/>
            <a:ext cx="5687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4">
                    <a:lumMod val="50000"/>
                  </a:schemeClr>
                </a:solidFill>
              </a:rPr>
              <a:t>Project Workflow</a:t>
            </a:r>
            <a:endParaRPr lang="en-IN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" name="Picture 6" descr="A diagram of a computer">
            <a:extLst>
              <a:ext uri="{FF2B5EF4-FFF2-40B4-BE49-F238E27FC236}">
                <a16:creationId xmlns:a16="http://schemas.microsoft.com/office/drawing/2014/main" id="{73FBD4A8-48D9-AC5D-2FD5-7BF35D696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" b="-852"/>
          <a:stretch/>
        </p:blipFill>
        <p:spPr>
          <a:xfrm>
            <a:off x="2458064" y="1391807"/>
            <a:ext cx="9733935" cy="461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386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car on a blue platform">
            <a:extLst>
              <a:ext uri="{FF2B5EF4-FFF2-40B4-BE49-F238E27FC236}">
                <a16:creationId xmlns:a16="http://schemas.microsoft.com/office/drawing/2014/main" id="{E2AC4BD2-F1CF-E8B2-54AF-E58479A25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DBE7C9-EA72-A60D-AC05-BB0CB2D344EA}"/>
              </a:ext>
            </a:extLst>
          </p:cNvPr>
          <p:cNvSpPr txBox="1"/>
          <p:nvPr/>
        </p:nvSpPr>
        <p:spPr>
          <a:xfrm>
            <a:off x="521110" y="2042963"/>
            <a:ext cx="48178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4">
                    <a:lumMod val="50000"/>
                  </a:schemeClr>
                </a:solidFill>
              </a:rPr>
              <a:t>PROJECT DEMO</a:t>
            </a:r>
          </a:p>
          <a:p>
            <a:r>
              <a:rPr lang="en-GB" sz="2400" b="1" dirty="0">
                <a:solidFill>
                  <a:schemeClr val="accent5">
                    <a:lumMod val="50000"/>
                  </a:schemeClr>
                </a:solidFill>
              </a:rPr>
              <a:t>Website link-</a:t>
            </a:r>
          </a:p>
          <a:p>
            <a:r>
              <a:rPr lang="en-GB" sz="2400" b="1" dirty="0">
                <a:hlinkClick r:id="rId3"/>
              </a:rPr>
              <a:t>Cab Fare Prediction System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7777247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holding a phone with a taxi cab">
            <a:extLst>
              <a:ext uri="{FF2B5EF4-FFF2-40B4-BE49-F238E27FC236}">
                <a16:creationId xmlns:a16="http://schemas.microsoft.com/office/drawing/2014/main" id="{D39E564D-250F-9C8C-A7F0-C3F00B5DE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6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22BCBE-5B4C-3855-C596-06223C68ED95}"/>
              </a:ext>
            </a:extLst>
          </p:cNvPr>
          <p:cNvSpPr txBox="1"/>
          <p:nvPr/>
        </p:nvSpPr>
        <p:spPr>
          <a:xfrm>
            <a:off x="6464709" y="1140543"/>
            <a:ext cx="572729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accent4">
                    <a:lumMod val="50000"/>
                  </a:schemeClr>
                </a:solidFill>
              </a:rPr>
              <a:t>Future Scope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Real-Time Traffic &amp; Demand-Based Fare Adjustment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Using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Kafka for real-time data streaming, traffic conditions and demand fluctuations can be processed instantly to dynamically adjust fares, ensuring more accurate and fair pricing.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Multi-Modal Transport Integration -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Expanding the system to include public transport options (buses, metros, trains) can allow users to compare taxi fares with alternative travel methods, making transportation more cost-effective and efficient.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8591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taxi on a map">
            <a:extLst>
              <a:ext uri="{FF2B5EF4-FFF2-40B4-BE49-F238E27FC236}">
                <a16:creationId xmlns:a16="http://schemas.microsoft.com/office/drawing/2014/main" id="{524075AC-D897-0E2E-353F-F5C04B58E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8DDC5B-AB48-430D-6190-EE71E06D99F9}"/>
              </a:ext>
            </a:extLst>
          </p:cNvPr>
          <p:cNvSpPr txBox="1"/>
          <p:nvPr/>
        </p:nvSpPr>
        <p:spPr>
          <a:xfrm>
            <a:off x="6740013" y="1358364"/>
            <a:ext cx="545198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4">
                    <a:lumMod val="50000"/>
                  </a:schemeClr>
                </a:solidFill>
              </a:rPr>
              <a:t>Real World Use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Logistics &amp; Delivery Services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– Enhances route optimization and cost estimation, leading to faster and more cost-effective deliveries.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Corporate &amp; Employee Transportation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– Helps businesses optimize travel expenses by providing accurate and predictable fare estimates for employees.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Smart City &amp; Traffic Management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– Assists government authorities in urban mobility planning by analyzing fare trends and traffic congestion patterns.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015096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346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Chirag Biyani</dc:creator>
  <cp:lastModifiedBy>Chirag Biyani</cp:lastModifiedBy>
  <cp:revision>11</cp:revision>
  <dcterms:created xsi:type="dcterms:W3CDTF">2025-02-12T07:38:04Z</dcterms:created>
  <dcterms:modified xsi:type="dcterms:W3CDTF">2025-02-12T12:35:16Z</dcterms:modified>
</cp:coreProperties>
</file>