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nva Sans Bold" panose="020B0604020202020204" charset="0"/>
      <p:regular r:id="rId14"/>
    </p:embeddedFont>
    <p:embeddedFont>
      <p:font typeface="Canva Sans Bold Italic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88" y="0"/>
            <a:ext cx="18288000" cy="18288000"/>
          </a:xfrm>
          <a:prstGeom prst="rect">
            <a:avLst/>
          </a:pr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5" name="TextBox 5"/>
          <p:cNvSpPr txBox="1"/>
          <p:nvPr/>
        </p:nvSpPr>
        <p:spPr>
          <a:xfrm>
            <a:off x="-4419600" y="1714500"/>
            <a:ext cx="16437612" cy="5192640"/>
          </a:xfrm>
          <a:prstGeom prst="rect">
            <a:avLst/>
          </a:prstGeom>
        </p:spPr>
        <p:txBody>
          <a:bodyPr wrap="square" lIns="0" tIns="0" rIns="0" bIns="0" rtlCol="0" anchor="t">
            <a:spAutoFit/>
          </a:bodyPr>
          <a:lstStyle/>
          <a:p>
            <a:pPr algn="ctr">
              <a:lnSpc>
                <a:spcPts val="13785"/>
              </a:lnSpc>
            </a:pPr>
            <a:r>
              <a:rPr lang="en-US" sz="9846" dirty="0">
                <a:solidFill>
                  <a:srgbClr val="004AAD"/>
                </a:solidFill>
                <a:latin typeface="Canva Sans Bold Italics"/>
              </a:rPr>
              <a:t>INSTAHYRE</a:t>
            </a:r>
          </a:p>
          <a:p>
            <a:pPr algn="ctr">
              <a:lnSpc>
                <a:spcPts val="13785"/>
              </a:lnSpc>
            </a:pPr>
            <a:r>
              <a:rPr lang="en-US" sz="9846" dirty="0">
                <a:solidFill>
                  <a:srgbClr val="004AAD"/>
                </a:solidFill>
                <a:latin typeface="Canva Sans Bold Italics"/>
              </a:rPr>
              <a:t>JOB</a:t>
            </a:r>
          </a:p>
          <a:p>
            <a:pPr algn="ctr">
              <a:lnSpc>
                <a:spcPts val="13785"/>
              </a:lnSpc>
            </a:pPr>
            <a:r>
              <a:rPr lang="en-US" sz="9846" dirty="0">
                <a:solidFill>
                  <a:srgbClr val="004AAD"/>
                </a:solidFill>
                <a:latin typeface="Canva Sans Bold Italics"/>
              </a:rPr>
              <a:t> ANALYSIS</a:t>
            </a:r>
          </a:p>
        </p:txBody>
      </p:sp>
      <p:pic>
        <p:nvPicPr>
          <p:cNvPr id="1028" name="Picture 4" descr="person standing near the stairs">
            <a:extLst>
              <a:ext uri="{FF2B5EF4-FFF2-40B4-BE49-F238E27FC236}">
                <a16:creationId xmlns:a16="http://schemas.microsoft.com/office/drawing/2014/main" id="{B878DA31-DC00-44D0-BB4D-CE9A76B44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582" y="996120"/>
            <a:ext cx="9939130" cy="662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5F2DA"/>
        </a:solidFill>
        <a:effectLst/>
      </p:bgPr>
    </p:bg>
    <p:spTree>
      <p:nvGrpSpPr>
        <p:cNvPr id="1" name=""/>
        <p:cNvGrpSpPr/>
        <p:nvPr/>
      </p:nvGrpSpPr>
      <p:grpSpPr>
        <a:xfrm>
          <a:off x="0" y="0"/>
          <a:ext cx="0" cy="0"/>
          <a:chOff x="0" y="0"/>
          <a:chExt cx="0" cy="0"/>
        </a:xfrm>
      </p:grpSpPr>
      <p:sp>
        <p:nvSpPr>
          <p:cNvPr id="2" name="TextBox 2"/>
          <p:cNvSpPr txBox="1"/>
          <p:nvPr/>
        </p:nvSpPr>
        <p:spPr>
          <a:xfrm>
            <a:off x="4207263" y="403889"/>
            <a:ext cx="8470702" cy="1460495"/>
          </a:xfrm>
          <a:prstGeom prst="rect">
            <a:avLst/>
          </a:prstGeom>
        </p:spPr>
        <p:txBody>
          <a:bodyPr lIns="0" tIns="0" rIns="0" bIns="0" rtlCol="0" anchor="t">
            <a:spAutoFit/>
          </a:bodyPr>
          <a:lstStyle/>
          <a:p>
            <a:pPr algn="ctr">
              <a:lnSpc>
                <a:spcPts val="11900"/>
              </a:lnSpc>
            </a:pPr>
            <a:r>
              <a:rPr lang="en-US" sz="8500">
                <a:solidFill>
                  <a:srgbClr val="000000"/>
                </a:solidFill>
                <a:latin typeface="Canva Sans Bold"/>
              </a:rPr>
              <a:t>INTRODUCTION</a:t>
            </a:r>
          </a:p>
        </p:txBody>
      </p:sp>
      <p:sp>
        <p:nvSpPr>
          <p:cNvPr id="3" name="TextBox 3"/>
          <p:cNvSpPr txBox="1"/>
          <p:nvPr/>
        </p:nvSpPr>
        <p:spPr>
          <a:xfrm>
            <a:off x="1877376" y="2183967"/>
            <a:ext cx="14112088" cy="5380753"/>
          </a:xfrm>
          <a:prstGeom prst="rect">
            <a:avLst/>
          </a:prstGeom>
        </p:spPr>
        <p:txBody>
          <a:bodyPr lIns="0" tIns="0" rIns="0" bIns="0" rtlCol="0" anchor="t">
            <a:spAutoFit/>
          </a:bodyPr>
          <a:lstStyle/>
          <a:p>
            <a:pPr algn="ctr">
              <a:lnSpc>
                <a:spcPts val="4773"/>
              </a:lnSpc>
            </a:pPr>
            <a:r>
              <a:rPr lang="en-US" sz="3409">
                <a:solidFill>
                  <a:srgbClr val="B13668"/>
                </a:solidFill>
                <a:latin typeface="Canva Sans Bold"/>
              </a:rPr>
              <a:t>Welcome to the Instahyre Job Analytics Project, a data-driven endeavor that scrapes job posting data from Instahyre, preprocesses it, and employs clustering analysis to unearth valuable insights. The project's central goal is to provide job seekers and recruiters with essential data for decision-making. Concluding with the development of an interactive web application, it empowers users to explore job market trends and insights, benefiting both job seekers and recruiters in making informed choices in the ever-evolving job market landscape</a:t>
            </a:r>
          </a:p>
        </p:txBody>
      </p:sp>
      <p:sp>
        <p:nvSpPr>
          <p:cNvPr id="4" name="Freeform 4"/>
          <p:cNvSpPr/>
          <p:nvPr/>
        </p:nvSpPr>
        <p:spPr>
          <a:xfrm>
            <a:off x="0" y="-2156114"/>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28700" y="2959614"/>
            <a:ext cx="16386136" cy="4995753"/>
          </a:xfrm>
          <a:prstGeom prst="rect">
            <a:avLst/>
          </a:prstGeom>
        </p:spPr>
        <p:txBody>
          <a:bodyPr lIns="0" tIns="0" rIns="0" bIns="0" rtlCol="0" anchor="t">
            <a:spAutoFit/>
          </a:bodyPr>
          <a:lstStyle/>
          <a:p>
            <a:pPr algn="just">
              <a:lnSpc>
                <a:spcPts val="4993"/>
              </a:lnSpc>
            </a:pPr>
            <a:r>
              <a:rPr lang="en-US" sz="3566" dirty="0">
                <a:solidFill>
                  <a:srgbClr val="004AAD"/>
                </a:solidFill>
                <a:latin typeface="Canva Sans Bold"/>
              </a:rPr>
              <a:t>Welcome to the </a:t>
            </a:r>
            <a:r>
              <a:rPr lang="en-US" sz="3566" dirty="0" err="1">
                <a:solidFill>
                  <a:srgbClr val="004AAD"/>
                </a:solidFill>
                <a:latin typeface="Canva Sans Bold"/>
              </a:rPr>
              <a:t>Instahyre</a:t>
            </a:r>
            <a:r>
              <a:rPr lang="en-US" sz="3566" dirty="0">
                <a:solidFill>
                  <a:srgbClr val="004AAD"/>
                </a:solidFill>
                <a:latin typeface="Canva Sans Bold"/>
              </a:rPr>
              <a:t> Job Analytics Project, a data-driven endeavor that scrapes job posting data from </a:t>
            </a:r>
            <a:r>
              <a:rPr lang="en-US" sz="3566" dirty="0" err="1">
                <a:solidFill>
                  <a:srgbClr val="004AAD"/>
                </a:solidFill>
                <a:latin typeface="Canva Sans Bold"/>
              </a:rPr>
              <a:t>Instahyre</a:t>
            </a:r>
            <a:r>
              <a:rPr lang="en-US" sz="3566" dirty="0">
                <a:solidFill>
                  <a:srgbClr val="004AAD"/>
                </a:solidFill>
                <a:latin typeface="Canva Sans Bold"/>
              </a:rPr>
              <a:t>, preprocesses it, and employs clustering analysis to unearth valuable insights. The project's central goal is to provide job seekers and recruiters with essential data for decision-making. Concluding with the development of an interactive web application, it empowers users to explore job market trends and insights, benefiting both job seekers and recruiters in making informed choices in the ever-evolving job market landscape</a:t>
            </a:r>
          </a:p>
        </p:txBody>
      </p:sp>
      <p:sp>
        <p:nvSpPr>
          <p:cNvPr id="6" name="TextBox 6"/>
          <p:cNvSpPr txBox="1"/>
          <p:nvPr/>
        </p:nvSpPr>
        <p:spPr>
          <a:xfrm>
            <a:off x="4041620" y="350864"/>
            <a:ext cx="9165670" cy="1566544"/>
          </a:xfrm>
          <a:prstGeom prst="rect">
            <a:avLst/>
          </a:prstGeom>
        </p:spPr>
        <p:txBody>
          <a:bodyPr lIns="0" tIns="0" rIns="0" bIns="0" rtlCol="0" anchor="t">
            <a:spAutoFit/>
          </a:bodyPr>
          <a:lstStyle/>
          <a:p>
            <a:pPr algn="ctr">
              <a:lnSpc>
                <a:spcPts val="12880"/>
              </a:lnSpc>
            </a:pPr>
            <a:r>
              <a:rPr lang="en-US" sz="9200">
                <a:solidFill>
                  <a:srgbClr val="004AAD"/>
                </a:solidFill>
                <a:latin typeface="Canva Sans Bold Italics"/>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5F2DA"/>
        </a:solidFill>
        <a:effectLst/>
      </p:bgPr>
    </p:bg>
    <p:spTree>
      <p:nvGrpSpPr>
        <p:cNvPr id="1" name=""/>
        <p:cNvGrpSpPr/>
        <p:nvPr/>
      </p:nvGrpSpPr>
      <p:grpSpPr>
        <a:xfrm>
          <a:off x="0" y="0"/>
          <a:ext cx="0" cy="0"/>
          <a:chOff x="0" y="0"/>
          <a:chExt cx="0" cy="0"/>
        </a:xfrm>
      </p:grpSpPr>
      <p:sp>
        <p:nvSpPr>
          <p:cNvPr id="2" name="TextBox 2"/>
          <p:cNvSpPr txBox="1"/>
          <p:nvPr/>
        </p:nvSpPr>
        <p:spPr>
          <a:xfrm>
            <a:off x="1028700" y="847725"/>
            <a:ext cx="16230600" cy="6962355"/>
          </a:xfrm>
          <a:prstGeom prst="rect">
            <a:avLst/>
          </a:prstGeom>
        </p:spPr>
        <p:txBody>
          <a:bodyPr lIns="0" tIns="0" rIns="0" bIns="0" rtlCol="0" anchor="t">
            <a:spAutoFit/>
          </a:bodyPr>
          <a:lstStyle/>
          <a:p>
            <a:pPr algn="ctr">
              <a:lnSpc>
                <a:spcPts val="13785"/>
              </a:lnSpc>
              <a:spcBef>
                <a:spcPct val="0"/>
              </a:spcBef>
            </a:pPr>
            <a:endParaRPr dirty="0"/>
          </a:p>
          <a:p>
            <a:pPr algn="ctr">
              <a:lnSpc>
                <a:spcPts val="13785"/>
              </a:lnSpc>
              <a:spcBef>
                <a:spcPct val="0"/>
              </a:spcBef>
            </a:pPr>
            <a:r>
              <a:rPr lang="en-US" sz="9846" dirty="0">
                <a:solidFill>
                  <a:srgbClr val="000000"/>
                </a:solidFill>
                <a:latin typeface="Canva Sans Bold Italics"/>
              </a:rPr>
              <a:t>      Data Interpretation and Visualization by Excel </a:t>
            </a:r>
          </a:p>
          <a:p>
            <a:pPr algn="ctr">
              <a:lnSpc>
                <a:spcPts val="13785"/>
              </a:lnSpc>
              <a:spcBef>
                <a:spcPct val="0"/>
              </a:spcBef>
            </a:pPr>
            <a:endParaRPr lang="en-US" sz="9846" dirty="0">
              <a:solidFill>
                <a:srgbClr val="000000"/>
              </a:solidFill>
              <a:latin typeface="Canva Sans Bold Italics"/>
            </a:endParaRPr>
          </a:p>
        </p:txBody>
      </p:sp>
      <p:sp>
        <p:nvSpPr>
          <p:cNvPr id="9" name="Freeform 2">
            <a:extLst>
              <a:ext uri="{FF2B5EF4-FFF2-40B4-BE49-F238E27FC236}">
                <a16:creationId xmlns:a16="http://schemas.microsoft.com/office/drawing/2014/main" id="{51340259-71D8-40C5-A85D-CAC47CFECF62}"/>
              </a:ext>
            </a:extLst>
          </p:cNvPr>
          <p:cNvSpPr/>
          <p:nvPr/>
        </p:nvSpPr>
        <p:spPr>
          <a:xfrm>
            <a:off x="0" y="-3519423"/>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2">
            <a:extLst>
              <a:ext uri="{FF2B5EF4-FFF2-40B4-BE49-F238E27FC236}">
                <a16:creationId xmlns:a16="http://schemas.microsoft.com/office/drawing/2014/main" id="{B8927DB1-6E82-47E6-82B0-711826707343}"/>
              </a:ext>
            </a:extLst>
          </p:cNvPr>
          <p:cNvSpPr/>
          <p:nvPr/>
        </p:nvSpPr>
        <p:spPr>
          <a:xfrm>
            <a:off x="0" y="-40005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4" name="Picture 13">
            <a:extLst>
              <a:ext uri="{FF2B5EF4-FFF2-40B4-BE49-F238E27FC236}">
                <a16:creationId xmlns:a16="http://schemas.microsoft.com/office/drawing/2014/main" id="{BAA74726-FBEF-4F62-A8DC-B8C4F1A626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951" y="33337"/>
            <a:ext cx="18796901" cy="1066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519423"/>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7427" y="1716722"/>
            <a:ext cx="12739329" cy="6990415"/>
          </a:xfrm>
          <a:prstGeom prst="rect">
            <a:avLst/>
          </a:prstGeom>
        </p:spPr>
        <p:txBody>
          <a:bodyPr lIns="0" tIns="0" rIns="0" bIns="0" rtlCol="0" anchor="t">
            <a:spAutoFit/>
          </a:bodyPr>
          <a:lstStyle/>
          <a:p>
            <a:pPr>
              <a:lnSpc>
                <a:spcPts val="416"/>
              </a:lnSpc>
            </a:pPr>
            <a:endParaRPr/>
          </a:p>
          <a:p>
            <a:pPr>
              <a:lnSpc>
                <a:spcPts val="2666"/>
              </a:lnSpc>
            </a:pPr>
            <a:endParaRPr/>
          </a:p>
          <a:p>
            <a:pPr>
              <a:lnSpc>
                <a:spcPts val="3416"/>
              </a:lnSpc>
            </a:pPr>
            <a:r>
              <a:rPr lang="en-US" sz="2440">
                <a:solidFill>
                  <a:srgbClr val="004AAD"/>
                </a:solidFill>
                <a:latin typeface="Canva Sans Bold Italics"/>
              </a:rPr>
              <a:t>1. Webpage Design: Designing a webpage with HTML and CSS presented challenges in making it both visually appealing and functional.</a:t>
            </a:r>
          </a:p>
          <a:p>
            <a:pPr>
              <a:lnSpc>
                <a:spcPts val="3416"/>
              </a:lnSpc>
            </a:pPr>
            <a:endParaRPr lang="en-US" sz="2440">
              <a:solidFill>
                <a:srgbClr val="004AAD"/>
              </a:solidFill>
              <a:latin typeface="Canva Sans Bold Italics"/>
            </a:endParaRPr>
          </a:p>
          <a:p>
            <a:pPr>
              <a:lnSpc>
                <a:spcPts val="3416"/>
              </a:lnSpc>
            </a:pPr>
            <a:r>
              <a:rPr lang="en-US" sz="2440">
                <a:solidFill>
                  <a:srgbClr val="004AAD"/>
                </a:solidFill>
                <a:latin typeface="Canva Sans Bold Italics"/>
              </a:rPr>
              <a:t>2. User Input Handling:Managing user input for text processing and learning was complex, requiring effective validation and processing mechanisms.</a:t>
            </a:r>
          </a:p>
          <a:p>
            <a:pPr>
              <a:lnSpc>
                <a:spcPts val="3416"/>
              </a:lnSpc>
            </a:pPr>
            <a:endParaRPr lang="en-US" sz="2440">
              <a:solidFill>
                <a:srgbClr val="004AAD"/>
              </a:solidFill>
              <a:latin typeface="Canva Sans Bold Italics"/>
            </a:endParaRPr>
          </a:p>
          <a:p>
            <a:pPr>
              <a:lnSpc>
                <a:spcPts val="3416"/>
              </a:lnSpc>
            </a:pPr>
            <a:r>
              <a:rPr lang="en-US" sz="2440">
                <a:solidFill>
                  <a:srgbClr val="004AAD"/>
                </a:solidFill>
                <a:latin typeface="Canva Sans Bold Italics"/>
              </a:rPr>
              <a:t>3. Backend Development: Developing the backend with Flask was a bit challenging, particularly when setting up data communication between the frontend and backend components.</a:t>
            </a:r>
          </a:p>
          <a:p>
            <a:pPr>
              <a:lnSpc>
                <a:spcPts val="3416"/>
              </a:lnSpc>
            </a:pPr>
            <a:endParaRPr lang="en-US" sz="2440">
              <a:solidFill>
                <a:srgbClr val="004AAD"/>
              </a:solidFill>
              <a:latin typeface="Canva Sans Bold Italics"/>
            </a:endParaRPr>
          </a:p>
          <a:p>
            <a:pPr>
              <a:lnSpc>
                <a:spcPts val="3416"/>
              </a:lnSpc>
            </a:pPr>
            <a:r>
              <a:rPr lang="en-US" sz="2440">
                <a:solidFill>
                  <a:srgbClr val="004AAD"/>
                </a:solidFill>
                <a:latin typeface="Canva Sans Bold Italics"/>
              </a:rPr>
              <a:t>6. Web Scraping : Web scraping using the Selenium library</a:t>
            </a:r>
          </a:p>
          <a:p>
            <a:pPr>
              <a:lnSpc>
                <a:spcPts val="3416"/>
              </a:lnSpc>
            </a:pPr>
            <a:r>
              <a:rPr lang="en-US" sz="2440">
                <a:solidFill>
                  <a:srgbClr val="004AAD"/>
                </a:solidFill>
                <a:latin typeface="Canva Sans Bold Italics"/>
              </a:rPr>
              <a:t> presented its own set of challenges, from handling dynamic </a:t>
            </a:r>
          </a:p>
          <a:p>
            <a:pPr>
              <a:lnSpc>
                <a:spcPts val="3416"/>
              </a:lnSpc>
            </a:pPr>
            <a:r>
              <a:rPr lang="en-US" sz="2440">
                <a:solidFill>
                  <a:srgbClr val="004AAD"/>
                </a:solidFill>
                <a:latin typeface="Canva Sans Bold Italics"/>
              </a:rPr>
              <a:t>web pages to efficient data extraction.</a:t>
            </a:r>
          </a:p>
          <a:p>
            <a:pPr>
              <a:lnSpc>
                <a:spcPts val="2666"/>
              </a:lnSpc>
            </a:pPr>
            <a:endParaRPr lang="en-US" sz="2440">
              <a:solidFill>
                <a:srgbClr val="004AAD"/>
              </a:solidFill>
              <a:latin typeface="Canva Sans Bold Italics"/>
            </a:endParaRPr>
          </a:p>
          <a:p>
            <a:pPr>
              <a:lnSpc>
                <a:spcPts val="2666"/>
              </a:lnSpc>
            </a:pPr>
            <a:endParaRPr lang="en-US" sz="2440">
              <a:solidFill>
                <a:srgbClr val="004AAD"/>
              </a:solidFill>
              <a:latin typeface="Canva Sans Bold Italics"/>
            </a:endParaRPr>
          </a:p>
          <a:p>
            <a:pPr>
              <a:lnSpc>
                <a:spcPts val="2666"/>
              </a:lnSpc>
            </a:pPr>
            <a:endParaRPr lang="en-US" sz="2440">
              <a:solidFill>
                <a:srgbClr val="004AAD"/>
              </a:solidFill>
              <a:latin typeface="Canva Sans Bold Italics"/>
            </a:endParaRPr>
          </a:p>
        </p:txBody>
      </p:sp>
      <p:sp>
        <p:nvSpPr>
          <p:cNvPr id="4" name="Freeform 4"/>
          <p:cNvSpPr/>
          <p:nvPr/>
        </p:nvSpPr>
        <p:spPr>
          <a:xfrm>
            <a:off x="9724019" y="5624577"/>
            <a:ext cx="8563981" cy="4856754"/>
          </a:xfrm>
          <a:custGeom>
            <a:avLst/>
            <a:gdLst/>
            <a:ahLst/>
            <a:cxnLst/>
            <a:rect l="l" t="t" r="r" b="b"/>
            <a:pathLst>
              <a:path w="8563981" h="4856754">
                <a:moveTo>
                  <a:pt x="0" y="0"/>
                </a:moveTo>
                <a:lnTo>
                  <a:pt x="8563981" y="0"/>
                </a:lnTo>
                <a:lnTo>
                  <a:pt x="8563981" y="4856755"/>
                </a:lnTo>
                <a:lnTo>
                  <a:pt x="0" y="4856755"/>
                </a:lnTo>
                <a:lnTo>
                  <a:pt x="0" y="0"/>
                </a:lnTo>
                <a:close/>
              </a:path>
            </a:pathLst>
          </a:custGeom>
          <a:blipFill>
            <a:blip r:embed="rId4"/>
            <a:stretch>
              <a:fillRect/>
            </a:stretch>
          </a:blipFill>
        </p:spPr>
      </p:sp>
      <p:sp>
        <p:nvSpPr>
          <p:cNvPr id="5" name="TextBox 5"/>
          <p:cNvSpPr txBox="1"/>
          <p:nvPr/>
        </p:nvSpPr>
        <p:spPr>
          <a:xfrm>
            <a:off x="5022289" y="159703"/>
            <a:ext cx="6373059" cy="1566544"/>
          </a:xfrm>
          <a:prstGeom prst="rect">
            <a:avLst/>
          </a:prstGeom>
        </p:spPr>
        <p:txBody>
          <a:bodyPr lIns="0" tIns="0" rIns="0" bIns="0" rtlCol="0" anchor="t">
            <a:spAutoFit/>
          </a:bodyPr>
          <a:lstStyle/>
          <a:p>
            <a:pPr algn="ctr">
              <a:lnSpc>
                <a:spcPts val="12880"/>
              </a:lnSpc>
            </a:pPr>
            <a:r>
              <a:rPr lang="en-US" sz="9200">
                <a:solidFill>
                  <a:srgbClr val="0386FE"/>
                </a:solidFill>
                <a:latin typeface="Canva Sans Bold Italics"/>
              </a:rPr>
              <a:t>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360" y="-40005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2638413"/>
            <a:ext cx="8992640" cy="7279986"/>
          </a:xfrm>
          <a:custGeom>
            <a:avLst/>
            <a:gdLst/>
            <a:ahLst/>
            <a:cxnLst/>
            <a:rect l="l" t="t" r="r" b="b"/>
            <a:pathLst>
              <a:path w="8992640" h="7279986">
                <a:moveTo>
                  <a:pt x="0" y="0"/>
                </a:moveTo>
                <a:lnTo>
                  <a:pt x="8992640" y="0"/>
                </a:lnTo>
                <a:lnTo>
                  <a:pt x="8992640" y="7279986"/>
                </a:lnTo>
                <a:lnTo>
                  <a:pt x="0" y="7279986"/>
                </a:lnTo>
                <a:lnTo>
                  <a:pt x="0" y="0"/>
                </a:lnTo>
                <a:close/>
              </a:path>
            </a:pathLst>
          </a:custGeom>
          <a:blipFill>
            <a:blip r:embed="rId4"/>
            <a:stretch>
              <a:fillRect l="-1481" r="-3884"/>
            </a:stretch>
          </a:blipFill>
        </p:spPr>
      </p:sp>
      <p:sp>
        <p:nvSpPr>
          <p:cNvPr id="4" name="TextBox 4"/>
          <p:cNvSpPr txBox="1"/>
          <p:nvPr/>
        </p:nvSpPr>
        <p:spPr>
          <a:xfrm>
            <a:off x="2171878" y="319448"/>
            <a:ext cx="11086743" cy="1673946"/>
          </a:xfrm>
          <a:prstGeom prst="rect">
            <a:avLst/>
          </a:prstGeom>
        </p:spPr>
        <p:txBody>
          <a:bodyPr lIns="0" tIns="0" rIns="0" bIns="0" rtlCol="0" anchor="t">
            <a:spAutoFit/>
          </a:bodyPr>
          <a:lstStyle/>
          <a:p>
            <a:pPr algn="ctr">
              <a:lnSpc>
                <a:spcPts val="13785"/>
              </a:lnSpc>
              <a:spcBef>
                <a:spcPct val="0"/>
              </a:spcBef>
            </a:pPr>
            <a:r>
              <a:rPr lang="en-US" sz="9846">
                <a:solidFill>
                  <a:srgbClr val="0386FE"/>
                </a:solidFill>
                <a:latin typeface="Canva Sans Bold Italics"/>
              </a:rPr>
              <a:t>MODEL BUILDING</a:t>
            </a:r>
          </a:p>
        </p:txBody>
      </p:sp>
      <p:sp>
        <p:nvSpPr>
          <p:cNvPr id="5" name="TextBox 5"/>
          <p:cNvSpPr txBox="1"/>
          <p:nvPr/>
        </p:nvSpPr>
        <p:spPr>
          <a:xfrm>
            <a:off x="-130992" y="3088656"/>
            <a:ext cx="9123632" cy="6827187"/>
          </a:xfrm>
          <a:prstGeom prst="rect">
            <a:avLst/>
          </a:prstGeom>
        </p:spPr>
        <p:txBody>
          <a:bodyPr lIns="0" tIns="0" rIns="0" bIns="0" rtlCol="0" anchor="t">
            <a:spAutoFit/>
          </a:bodyPr>
          <a:lstStyle/>
          <a:p>
            <a:pPr marL="618144" lvl="1" indent="-309072">
              <a:lnSpc>
                <a:spcPts val="4008"/>
              </a:lnSpc>
              <a:buFont typeface="Arial"/>
              <a:buChar char="•"/>
            </a:pPr>
            <a:r>
              <a:rPr lang="en-US" sz="2863">
                <a:solidFill>
                  <a:srgbClr val="004AAD"/>
                </a:solidFill>
                <a:latin typeface="Canva Sans Bold Italics"/>
              </a:rPr>
              <a:t>Elbow clustering, often used in K-Means, is a technique to determine the optimal number of clusters (k) for a dataset. </a:t>
            </a:r>
          </a:p>
          <a:p>
            <a:pPr marL="618144" lvl="1" indent="-309072">
              <a:lnSpc>
                <a:spcPts val="4008"/>
              </a:lnSpc>
              <a:buFont typeface="Arial"/>
              <a:buChar char="•"/>
            </a:pPr>
            <a:r>
              <a:rPr lang="en-US" sz="2863">
                <a:solidFill>
                  <a:srgbClr val="004AAD"/>
                </a:solidFill>
                <a:latin typeface="Canva Sans Bold Italics"/>
              </a:rPr>
              <a:t>It involves running K-Means for a range of k values and then looking for the "elbow point" on a plot of the cost or variance against k.</a:t>
            </a:r>
          </a:p>
          <a:p>
            <a:pPr marL="618144" lvl="1" indent="-309072">
              <a:lnSpc>
                <a:spcPts val="4008"/>
              </a:lnSpc>
              <a:buFont typeface="Arial"/>
              <a:buChar char="•"/>
            </a:pPr>
            <a:r>
              <a:rPr lang="en-US" sz="2863">
                <a:solidFill>
                  <a:srgbClr val="004AAD"/>
                </a:solidFill>
                <a:latin typeface="Canva Sans Bold Italics"/>
              </a:rPr>
              <a:t> Elbow point indicates the point where increasing the number of clusters no longer significantly reduces the within-cluster variance.</a:t>
            </a:r>
          </a:p>
          <a:p>
            <a:pPr marL="553375" lvl="1" indent="-276688">
              <a:lnSpc>
                <a:spcPts val="3588"/>
              </a:lnSpc>
              <a:buFont typeface="Arial"/>
              <a:buChar char="•"/>
            </a:pPr>
            <a:r>
              <a:rPr lang="en-US" sz="2563">
                <a:solidFill>
                  <a:srgbClr val="004AAD"/>
                </a:solidFill>
                <a:latin typeface="Canva Sans Bold Italics"/>
              </a:rPr>
              <a:t>Silhouette Score of 0.97998 indicates a strong level of separation and appropriateness of the clusters in your K-Means model, which is a positive outcome for your 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005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658117" y="1714548"/>
            <a:ext cx="5601183" cy="6857905"/>
          </a:xfrm>
          <a:custGeom>
            <a:avLst/>
            <a:gdLst/>
            <a:ahLst/>
            <a:cxnLst/>
            <a:rect l="l" t="t" r="r" b="b"/>
            <a:pathLst>
              <a:path w="5601183" h="6857905">
                <a:moveTo>
                  <a:pt x="0" y="0"/>
                </a:moveTo>
                <a:lnTo>
                  <a:pt x="5601183" y="0"/>
                </a:lnTo>
                <a:lnTo>
                  <a:pt x="5601183" y="6857904"/>
                </a:lnTo>
                <a:lnTo>
                  <a:pt x="0" y="6857904"/>
                </a:lnTo>
                <a:lnTo>
                  <a:pt x="0" y="0"/>
                </a:lnTo>
                <a:close/>
              </a:path>
            </a:pathLst>
          </a:custGeom>
          <a:blipFill>
            <a:blip r:embed="rId4"/>
            <a:stretch>
              <a:fillRect l="-2870" r="-2870"/>
            </a:stretch>
          </a:blipFill>
        </p:spPr>
      </p:sp>
      <p:sp>
        <p:nvSpPr>
          <p:cNvPr id="4" name="TextBox 4"/>
          <p:cNvSpPr txBox="1"/>
          <p:nvPr/>
        </p:nvSpPr>
        <p:spPr>
          <a:xfrm>
            <a:off x="415636" y="2098445"/>
            <a:ext cx="10890818" cy="5298958"/>
          </a:xfrm>
          <a:prstGeom prst="rect">
            <a:avLst/>
          </a:prstGeom>
        </p:spPr>
        <p:txBody>
          <a:bodyPr lIns="0" tIns="0" rIns="0" bIns="0" rtlCol="0" anchor="t">
            <a:spAutoFit/>
          </a:bodyPr>
          <a:lstStyle/>
          <a:p>
            <a:pPr marL="727608" lvl="1" indent="-363804">
              <a:lnSpc>
                <a:spcPts val="4718"/>
              </a:lnSpc>
              <a:buFont typeface="Arial"/>
              <a:buChar char="•"/>
            </a:pPr>
            <a:r>
              <a:rPr lang="en-US" sz="3370">
                <a:solidFill>
                  <a:srgbClr val="004AAD"/>
                </a:solidFill>
                <a:latin typeface="Canva Sans Bold"/>
              </a:rPr>
              <a:t>In the development of our project, creating the interactive webpage was a pivotal step. </a:t>
            </a:r>
          </a:p>
          <a:p>
            <a:pPr marL="727608" lvl="1" indent="-363804">
              <a:lnSpc>
                <a:spcPts val="4718"/>
              </a:lnSpc>
              <a:buFont typeface="Arial"/>
              <a:buChar char="•"/>
            </a:pPr>
            <a:r>
              <a:rPr lang="en-US" sz="3370">
                <a:solidFill>
                  <a:srgbClr val="004AAD"/>
                </a:solidFill>
                <a:latin typeface="Canva Sans Bold"/>
              </a:rPr>
              <a:t>We utilized HTML and CSS, combining design aesthetics with functional elements to ensure a seamless user experience. </a:t>
            </a:r>
          </a:p>
          <a:p>
            <a:pPr marL="727608" lvl="1" indent="-363804">
              <a:lnSpc>
                <a:spcPts val="4718"/>
              </a:lnSpc>
              <a:buFont typeface="Arial"/>
              <a:buChar char="•"/>
            </a:pPr>
            <a:r>
              <a:rPr lang="en-US" sz="3370">
                <a:solidFill>
                  <a:srgbClr val="004AAD"/>
                </a:solidFill>
                <a:latin typeface="Canva Sans Bold"/>
              </a:rPr>
              <a:t>This webpage acts as the gateway for users to explore the insights and trends derived from our data analysis, offering a visually appealing and user-friendly platform for data exploration.</a:t>
            </a:r>
          </a:p>
        </p:txBody>
      </p:sp>
      <p:sp>
        <p:nvSpPr>
          <p:cNvPr id="5" name="TextBox 5"/>
          <p:cNvSpPr txBox="1"/>
          <p:nvPr/>
        </p:nvSpPr>
        <p:spPr>
          <a:xfrm>
            <a:off x="3100685" y="-171450"/>
            <a:ext cx="12086630" cy="1505605"/>
          </a:xfrm>
          <a:prstGeom prst="rect">
            <a:avLst/>
          </a:prstGeom>
        </p:spPr>
        <p:txBody>
          <a:bodyPr lIns="0" tIns="0" rIns="0" bIns="0" rtlCol="0" anchor="t">
            <a:spAutoFit/>
          </a:bodyPr>
          <a:lstStyle/>
          <a:p>
            <a:pPr algn="ctr">
              <a:lnSpc>
                <a:spcPts val="12880"/>
              </a:lnSpc>
            </a:pPr>
            <a:r>
              <a:rPr lang="en-US" sz="8000" dirty="0">
                <a:solidFill>
                  <a:srgbClr val="0386FE"/>
                </a:solidFill>
                <a:latin typeface="Canva Sans Bold Italics"/>
              </a:rPr>
              <a:t>WEBPAGE CREATION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005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907265" y="135051"/>
            <a:ext cx="5352035" cy="5008449"/>
          </a:xfrm>
          <a:custGeom>
            <a:avLst/>
            <a:gdLst/>
            <a:ahLst/>
            <a:cxnLst/>
            <a:rect l="l" t="t" r="r" b="b"/>
            <a:pathLst>
              <a:path w="5352035" h="5008449">
                <a:moveTo>
                  <a:pt x="0" y="0"/>
                </a:moveTo>
                <a:lnTo>
                  <a:pt x="5352035" y="0"/>
                </a:lnTo>
                <a:lnTo>
                  <a:pt x="5352035" y="5008449"/>
                </a:lnTo>
                <a:lnTo>
                  <a:pt x="0" y="5008449"/>
                </a:lnTo>
                <a:lnTo>
                  <a:pt x="0" y="0"/>
                </a:lnTo>
                <a:close/>
              </a:path>
            </a:pathLst>
          </a:custGeom>
          <a:blipFill>
            <a:blip r:embed="rId4"/>
            <a:stretch>
              <a:fillRect l="-10170" t="-3318" r="-18739" b="-1771"/>
            </a:stretch>
          </a:blipFill>
        </p:spPr>
      </p:sp>
      <p:sp>
        <p:nvSpPr>
          <p:cNvPr id="4" name="Freeform 4"/>
          <p:cNvSpPr/>
          <p:nvPr/>
        </p:nvSpPr>
        <p:spPr>
          <a:xfrm>
            <a:off x="592633" y="321907"/>
            <a:ext cx="5532637" cy="4916531"/>
          </a:xfrm>
          <a:custGeom>
            <a:avLst/>
            <a:gdLst/>
            <a:ahLst/>
            <a:cxnLst/>
            <a:rect l="l" t="t" r="r" b="b"/>
            <a:pathLst>
              <a:path w="5532637" h="4916531">
                <a:moveTo>
                  <a:pt x="0" y="0"/>
                </a:moveTo>
                <a:lnTo>
                  <a:pt x="5532637" y="0"/>
                </a:lnTo>
                <a:lnTo>
                  <a:pt x="5532637" y="4916531"/>
                </a:lnTo>
                <a:lnTo>
                  <a:pt x="0" y="4916531"/>
                </a:lnTo>
                <a:lnTo>
                  <a:pt x="0" y="0"/>
                </a:lnTo>
                <a:close/>
              </a:path>
            </a:pathLst>
          </a:custGeom>
          <a:blipFill>
            <a:blip r:embed="rId5"/>
            <a:stretch>
              <a:fillRect l="-33090" t="-17133" r="-25353"/>
            </a:stretch>
          </a:blipFill>
        </p:spPr>
      </p:sp>
      <p:sp>
        <p:nvSpPr>
          <p:cNvPr id="5" name="Freeform 5"/>
          <p:cNvSpPr/>
          <p:nvPr/>
        </p:nvSpPr>
        <p:spPr>
          <a:xfrm>
            <a:off x="3887701" y="5560345"/>
            <a:ext cx="8320690" cy="4726655"/>
          </a:xfrm>
          <a:custGeom>
            <a:avLst/>
            <a:gdLst/>
            <a:ahLst/>
            <a:cxnLst/>
            <a:rect l="l" t="t" r="r" b="b"/>
            <a:pathLst>
              <a:path w="8320690" h="4726655">
                <a:moveTo>
                  <a:pt x="0" y="0"/>
                </a:moveTo>
                <a:lnTo>
                  <a:pt x="8320689" y="0"/>
                </a:lnTo>
                <a:lnTo>
                  <a:pt x="8320689" y="4726655"/>
                </a:lnTo>
                <a:lnTo>
                  <a:pt x="0" y="4726655"/>
                </a:lnTo>
                <a:lnTo>
                  <a:pt x="0" y="0"/>
                </a:lnTo>
                <a:close/>
              </a:path>
            </a:pathLst>
          </a:custGeom>
          <a:blipFill>
            <a:blip r:embed="rId6"/>
            <a:stretch>
              <a:fillRect l="-8517" r="-3261"/>
            </a:stretch>
          </a:blipFill>
        </p:spPr>
      </p:sp>
      <p:grpSp>
        <p:nvGrpSpPr>
          <p:cNvPr id="6" name="Group 6"/>
          <p:cNvGrpSpPr/>
          <p:nvPr/>
        </p:nvGrpSpPr>
        <p:grpSpPr>
          <a:xfrm>
            <a:off x="6714576" y="1730086"/>
            <a:ext cx="4462895" cy="2332759"/>
            <a:chOff x="0" y="0"/>
            <a:chExt cx="1237935" cy="647070"/>
          </a:xfrm>
        </p:grpSpPr>
        <p:sp>
          <p:nvSpPr>
            <p:cNvPr id="7" name="Freeform 7"/>
            <p:cNvSpPr/>
            <p:nvPr/>
          </p:nvSpPr>
          <p:spPr>
            <a:xfrm>
              <a:off x="0" y="0"/>
              <a:ext cx="1237935" cy="647070"/>
            </a:xfrm>
            <a:custGeom>
              <a:avLst/>
              <a:gdLst/>
              <a:ahLst/>
              <a:cxnLst/>
              <a:rect l="l" t="t" r="r" b="b"/>
              <a:pathLst>
                <a:path w="1237935" h="647070">
                  <a:moveTo>
                    <a:pt x="1237935" y="323535"/>
                  </a:moveTo>
                  <a:lnTo>
                    <a:pt x="831535" y="0"/>
                  </a:lnTo>
                  <a:lnTo>
                    <a:pt x="831535" y="203200"/>
                  </a:lnTo>
                  <a:lnTo>
                    <a:pt x="0" y="203200"/>
                  </a:lnTo>
                  <a:lnTo>
                    <a:pt x="0" y="443870"/>
                  </a:lnTo>
                  <a:lnTo>
                    <a:pt x="831535" y="443870"/>
                  </a:lnTo>
                  <a:lnTo>
                    <a:pt x="831535" y="647070"/>
                  </a:lnTo>
                  <a:lnTo>
                    <a:pt x="1237935" y="323535"/>
                  </a:lnTo>
                  <a:close/>
                </a:path>
              </a:pathLst>
            </a:custGeom>
            <a:solidFill>
              <a:srgbClr val="0386FE"/>
            </a:solidFill>
          </p:spPr>
        </p:sp>
        <p:sp>
          <p:nvSpPr>
            <p:cNvPr id="8" name="TextBox 8"/>
            <p:cNvSpPr txBox="1"/>
            <p:nvPr/>
          </p:nvSpPr>
          <p:spPr>
            <a:xfrm>
              <a:off x="0" y="165100"/>
              <a:ext cx="1136335" cy="27877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2445649" y="7593559"/>
            <a:ext cx="3639014" cy="1664741"/>
            <a:chOff x="0" y="0"/>
            <a:chExt cx="1496503" cy="684606"/>
          </a:xfrm>
        </p:grpSpPr>
        <p:sp>
          <p:nvSpPr>
            <p:cNvPr id="10" name="Freeform 10"/>
            <p:cNvSpPr/>
            <p:nvPr/>
          </p:nvSpPr>
          <p:spPr>
            <a:xfrm>
              <a:off x="0" y="0"/>
              <a:ext cx="1496503" cy="684606"/>
            </a:xfrm>
            <a:custGeom>
              <a:avLst/>
              <a:gdLst/>
              <a:ahLst/>
              <a:cxnLst/>
              <a:rect l="l" t="t" r="r" b="b"/>
              <a:pathLst>
                <a:path w="1496503" h="684606">
                  <a:moveTo>
                    <a:pt x="0" y="342303"/>
                  </a:moveTo>
                  <a:lnTo>
                    <a:pt x="406400" y="0"/>
                  </a:lnTo>
                  <a:lnTo>
                    <a:pt x="406400" y="203200"/>
                  </a:lnTo>
                  <a:lnTo>
                    <a:pt x="1496503" y="203200"/>
                  </a:lnTo>
                  <a:lnTo>
                    <a:pt x="1496503" y="481406"/>
                  </a:lnTo>
                  <a:lnTo>
                    <a:pt x="406400" y="481406"/>
                  </a:lnTo>
                  <a:lnTo>
                    <a:pt x="406400" y="684606"/>
                  </a:lnTo>
                  <a:lnTo>
                    <a:pt x="0" y="342303"/>
                  </a:lnTo>
                  <a:close/>
                </a:path>
              </a:pathLst>
            </a:custGeom>
            <a:solidFill>
              <a:srgbClr val="0386FE"/>
            </a:solidFill>
          </p:spPr>
        </p:sp>
        <p:sp>
          <p:nvSpPr>
            <p:cNvPr id="11" name="TextBox 11"/>
            <p:cNvSpPr txBox="1"/>
            <p:nvPr/>
          </p:nvSpPr>
          <p:spPr>
            <a:xfrm>
              <a:off x="101600" y="165100"/>
              <a:ext cx="1394903" cy="3163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5400000">
            <a:off x="14101259" y="6764432"/>
            <a:ext cx="3187491" cy="779318"/>
            <a:chOff x="0" y="0"/>
            <a:chExt cx="958972" cy="234462"/>
          </a:xfrm>
        </p:grpSpPr>
        <p:sp>
          <p:nvSpPr>
            <p:cNvPr id="13" name="Freeform 13"/>
            <p:cNvSpPr/>
            <p:nvPr/>
          </p:nvSpPr>
          <p:spPr>
            <a:xfrm>
              <a:off x="0" y="0"/>
              <a:ext cx="958972" cy="234462"/>
            </a:xfrm>
            <a:custGeom>
              <a:avLst/>
              <a:gdLst/>
              <a:ahLst/>
              <a:cxnLst/>
              <a:rect l="l" t="t" r="r" b="b"/>
              <a:pathLst>
                <a:path w="958972" h="234462">
                  <a:moveTo>
                    <a:pt x="755772" y="0"/>
                  </a:moveTo>
                  <a:lnTo>
                    <a:pt x="0" y="0"/>
                  </a:lnTo>
                  <a:lnTo>
                    <a:pt x="0" y="234462"/>
                  </a:lnTo>
                  <a:lnTo>
                    <a:pt x="755772" y="234462"/>
                  </a:lnTo>
                  <a:lnTo>
                    <a:pt x="958972" y="117231"/>
                  </a:lnTo>
                  <a:lnTo>
                    <a:pt x="755772" y="0"/>
                  </a:lnTo>
                  <a:close/>
                </a:path>
              </a:pathLst>
            </a:custGeom>
            <a:solidFill>
              <a:srgbClr val="0386FE"/>
            </a:solidFill>
          </p:spPr>
        </p:sp>
        <p:sp>
          <p:nvSpPr>
            <p:cNvPr id="14" name="TextBox 14"/>
            <p:cNvSpPr txBox="1"/>
            <p:nvPr/>
          </p:nvSpPr>
          <p:spPr>
            <a:xfrm>
              <a:off x="0" y="-38100"/>
              <a:ext cx="844672" cy="27256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00500"/>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807" y="3160253"/>
            <a:ext cx="17846386" cy="3909344"/>
          </a:xfrm>
          <a:prstGeom prst="rect">
            <a:avLst/>
          </a:prstGeom>
        </p:spPr>
        <p:txBody>
          <a:bodyPr lIns="0" tIns="0" rIns="0" bIns="0" rtlCol="0" anchor="t">
            <a:spAutoFit/>
          </a:bodyPr>
          <a:lstStyle/>
          <a:p>
            <a:pPr>
              <a:lnSpc>
                <a:spcPts val="4499"/>
              </a:lnSpc>
            </a:pPr>
            <a:r>
              <a:rPr lang="en-US" sz="3213">
                <a:solidFill>
                  <a:srgbClr val="004AAD"/>
                </a:solidFill>
                <a:latin typeface="Canva Sans Bold"/>
              </a:rPr>
              <a:t>The Instahyre Job Analytics Project has successfully harnessed data to provide valuable insights into the job market. By collecting, processing, and analyzing data, we've empowered job seekers and recruiters with the tools needed to make informed decisions. The development of our interactive web application offers a user-friendly experience, ensuring the accessibility of these insights. This project serves as a testament to the power of data-driven decision-making and the impact it can have on the job market landscape.</a:t>
            </a:r>
          </a:p>
        </p:txBody>
      </p:sp>
      <p:sp>
        <p:nvSpPr>
          <p:cNvPr id="4" name="Freeform 4"/>
          <p:cNvSpPr/>
          <p:nvPr/>
        </p:nvSpPr>
        <p:spPr>
          <a:xfrm>
            <a:off x="4921358" y="0"/>
            <a:ext cx="6990557" cy="2650742"/>
          </a:xfrm>
          <a:custGeom>
            <a:avLst/>
            <a:gdLst/>
            <a:ahLst/>
            <a:cxnLst/>
            <a:rect l="l" t="t" r="r" b="b"/>
            <a:pathLst>
              <a:path w="6990557" h="2650742">
                <a:moveTo>
                  <a:pt x="0" y="0"/>
                </a:moveTo>
                <a:lnTo>
                  <a:pt x="6990557" y="0"/>
                </a:lnTo>
                <a:lnTo>
                  <a:pt x="6990557" y="2650742"/>
                </a:lnTo>
                <a:lnTo>
                  <a:pt x="0" y="2650742"/>
                </a:lnTo>
                <a:lnTo>
                  <a:pt x="0" y="0"/>
                </a:lnTo>
                <a:close/>
              </a:path>
            </a:pathLst>
          </a:custGeom>
          <a:blipFill>
            <a:blip r:embed="rId4"/>
            <a:stretch>
              <a:fillRect l="-20809" t="-41160" r="-14120" b="-3234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548</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Canva Sans Bold</vt:lpstr>
      <vt:lpstr>Calibri</vt:lpstr>
      <vt:lpstr>Canva Sans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ANALYSIS</dc:title>
  <cp:lastModifiedBy>shivanni shinde</cp:lastModifiedBy>
  <cp:revision>3</cp:revision>
  <dcterms:created xsi:type="dcterms:W3CDTF">2006-08-16T00:00:00Z</dcterms:created>
  <dcterms:modified xsi:type="dcterms:W3CDTF">2023-10-27T12:08:24Z</dcterms:modified>
  <dc:identifier>DAFyXXeHXuM</dc:identifier>
</cp:coreProperties>
</file>