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56" r:id="rId2"/>
    <p:sldId id="269" r:id="rId3"/>
    <p:sldId id="257" r:id="rId4"/>
    <p:sldId id="279" r:id="rId5"/>
    <p:sldId id="280" r:id="rId6"/>
    <p:sldId id="268" r:id="rId7"/>
    <p:sldId id="261" r:id="rId8"/>
    <p:sldId id="270" r:id="rId9"/>
    <p:sldId id="275" r:id="rId10"/>
    <p:sldId id="277" r:id="rId11"/>
    <p:sldId id="278" r:id="rId12"/>
    <p:sldId id="276" r:id="rId13"/>
    <p:sldId id="272" r:id="rId14"/>
    <p:sldId id="274" r:id="rId15"/>
    <p:sldId id="273"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96"/>
    <a:srgbClr val="007033"/>
    <a:srgbClr val="990099"/>
    <a:srgbClr val="CC0099"/>
    <a:srgbClr val="FE9202"/>
    <a:srgbClr val="6C1A00"/>
    <a:srgbClr val="00AACC"/>
    <a:srgbClr val="5EEC3C"/>
    <a:srgbClr val="1D3A00"/>
    <a:srgbClr val="E39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13" d="100"/>
          <a:sy n="113" d="100"/>
        </p:scale>
        <p:origin x="614" y="-365"/>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502815"/>
            <a:ext cx="6398640" cy="1374345"/>
          </a:xfrm>
          <a:noFill/>
          <a:effectLst>
            <a:outerShdw blurRad="50800" dist="38100" dir="2700000" algn="tl" rotWithShape="0">
              <a:prstClr val="black">
                <a:alpha val="40000"/>
              </a:prstClr>
            </a:outerShdw>
          </a:effectLst>
        </p:spPr>
        <p:txBody>
          <a:bodyPr>
            <a:normAutofit/>
          </a:bodyPr>
          <a:lstStyle>
            <a:lvl1pPr algn="l">
              <a:defRPr sz="3600">
                <a:solidFill>
                  <a:srgbClr val="003296"/>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029865"/>
            <a:ext cx="6398640" cy="610820"/>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2/21/2022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433880"/>
            <a:ext cx="8246070" cy="1042857"/>
          </a:xfrm>
        </p:spPr>
        <p:txBody>
          <a:bodyPr>
            <a:normAutofit/>
          </a:bodyPr>
          <a:lstStyle>
            <a:lvl1pPr algn="l">
              <a:defRPr sz="3600" baseline="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0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3687"/>
            <a:ext cx="6252670" cy="763525"/>
          </a:xfrm>
        </p:spPr>
        <p:txBody>
          <a:bodyPr>
            <a:normAutofit/>
          </a:bodyPr>
          <a:lstStyle>
            <a:lvl1pPr algn="l">
              <a:defRPr sz="360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267213"/>
            <a:ext cx="6252670"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0225" y="441020"/>
            <a:ext cx="8076896" cy="1068935"/>
          </a:xfrm>
        </p:spPr>
        <p:txBody>
          <a:bodyPr>
            <a:normAutofit/>
          </a:bodyPr>
          <a:lstStyle>
            <a:lvl1pPr algn="l">
              <a:defRPr sz="3600" baseline="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4"/>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1"/>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4"/>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2/21/2022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55" y="1044699"/>
            <a:ext cx="6871663" cy="1679756"/>
          </a:xfrm>
        </p:spPr>
        <p:txBody>
          <a:bodyPr>
            <a:normAutofit/>
          </a:bodyPr>
          <a:lstStyle/>
          <a:p>
            <a:r>
              <a:rPr lang="en-US" dirty="0"/>
              <a:t>Encryptor </a:t>
            </a:r>
            <a:r>
              <a:rPr lang="en-US" dirty="0" err="1"/>
              <a:t>Decryptor</a:t>
            </a:r>
            <a:r>
              <a:rPr lang="en-US" dirty="0"/>
              <a:t> cum</a:t>
            </a:r>
            <a:br>
              <a:rPr lang="en-US" dirty="0"/>
            </a:br>
            <a:r>
              <a:rPr lang="en-US" dirty="0"/>
              <a:t>Messaging app</a:t>
            </a:r>
          </a:p>
        </p:txBody>
      </p:sp>
      <p:sp>
        <p:nvSpPr>
          <p:cNvPr id="3" name="Subtitle 2"/>
          <p:cNvSpPr>
            <a:spLocks noGrp="1"/>
          </p:cNvSpPr>
          <p:nvPr>
            <p:ph type="subTitle" idx="1"/>
          </p:nvPr>
        </p:nvSpPr>
        <p:spPr>
          <a:xfrm>
            <a:off x="296261" y="2571750"/>
            <a:ext cx="6718958" cy="916230"/>
          </a:xfrm>
        </p:spPr>
        <p:txBody>
          <a:bodyPr>
            <a:normAutofit fontScale="62500" lnSpcReduction="20000"/>
          </a:bodyPr>
          <a:lstStyle/>
          <a:p>
            <a:r>
              <a:rPr lang="en-US" sz="3300" dirty="0"/>
              <a:t>Project by :</a:t>
            </a:r>
          </a:p>
          <a:p>
            <a:r>
              <a:rPr lang="en-US" b="1" dirty="0" err="1"/>
              <a:t>Vansh</a:t>
            </a:r>
            <a:r>
              <a:rPr lang="en-US" b="1" dirty="0"/>
              <a:t> </a:t>
            </a:r>
            <a:r>
              <a:rPr lang="en-US" b="1" dirty="0" err="1"/>
              <a:t>Pundir</a:t>
            </a:r>
            <a:r>
              <a:rPr lang="en-US" b="1" dirty="0"/>
              <a:t>  (2110993856)</a:t>
            </a:r>
          </a:p>
          <a:p>
            <a:r>
              <a:rPr lang="en-US" b="1" dirty="0"/>
              <a:t>Advitiya Bharti Gupta (2110993858)</a:t>
            </a:r>
          </a:p>
          <a:p>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DD30-692C-4AAF-A8CE-F4D63B9E1F76}"/>
              </a:ext>
            </a:extLst>
          </p:cNvPr>
          <p:cNvSpPr>
            <a:spLocks noGrp="1"/>
          </p:cNvSpPr>
          <p:nvPr>
            <p:ph type="title"/>
          </p:nvPr>
        </p:nvSpPr>
        <p:spPr/>
        <p:txBody>
          <a:bodyPr/>
          <a:lstStyle/>
          <a:p>
            <a:pPr marL="571500" indent="-571500">
              <a:buFont typeface="Arial" panose="020B0604020202020204" pitchFamily="34" charset="0"/>
              <a:buChar char="•"/>
            </a:pPr>
            <a:r>
              <a:rPr lang="en-IN" dirty="0">
                <a:solidFill>
                  <a:srgbClr val="0070C0"/>
                </a:solidFill>
              </a:rPr>
              <a:t>Server:</a:t>
            </a:r>
          </a:p>
        </p:txBody>
      </p:sp>
      <p:pic>
        <p:nvPicPr>
          <p:cNvPr id="5" name="Content Placeholder 4">
            <a:extLst>
              <a:ext uri="{FF2B5EF4-FFF2-40B4-BE49-F238E27FC236}">
                <a16:creationId xmlns:a16="http://schemas.microsoft.com/office/drawing/2014/main" id="{F000206B-CCF0-4891-99F3-DD17338E41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135" y="1197404"/>
            <a:ext cx="2443280" cy="3817625"/>
          </a:xfrm>
        </p:spPr>
      </p:pic>
    </p:spTree>
    <p:extLst>
      <p:ext uri="{BB962C8B-B14F-4D97-AF65-F5344CB8AC3E}">
        <p14:creationId xmlns:p14="http://schemas.microsoft.com/office/powerpoint/2010/main" val="402052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C43F-0B88-42BB-822E-2ADB04F054EC}"/>
              </a:ext>
            </a:extLst>
          </p:cNvPr>
          <p:cNvSpPr>
            <a:spLocks noGrp="1"/>
          </p:cNvSpPr>
          <p:nvPr>
            <p:ph type="title"/>
          </p:nvPr>
        </p:nvSpPr>
        <p:spPr/>
        <p:txBody>
          <a:bodyPr/>
          <a:lstStyle/>
          <a:p>
            <a:pPr marL="571500" indent="-571500">
              <a:buFont typeface="Arial" panose="020B0604020202020204" pitchFamily="34" charset="0"/>
              <a:buChar char="•"/>
            </a:pPr>
            <a:r>
              <a:rPr lang="en-IN" dirty="0">
                <a:solidFill>
                  <a:srgbClr val="0070C0"/>
                </a:solidFill>
              </a:rPr>
              <a:t>send:</a:t>
            </a:r>
          </a:p>
        </p:txBody>
      </p:sp>
      <p:pic>
        <p:nvPicPr>
          <p:cNvPr id="5" name="Content Placeholder 4">
            <a:extLst>
              <a:ext uri="{FF2B5EF4-FFF2-40B4-BE49-F238E27FC236}">
                <a16:creationId xmlns:a16="http://schemas.microsoft.com/office/drawing/2014/main" id="{63240F99-A12A-4B79-9B8A-947EA1EC03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495" y="1197404"/>
            <a:ext cx="2562455" cy="3817625"/>
          </a:xfrm>
        </p:spPr>
      </p:pic>
    </p:spTree>
    <p:extLst>
      <p:ext uri="{BB962C8B-B14F-4D97-AF65-F5344CB8AC3E}">
        <p14:creationId xmlns:p14="http://schemas.microsoft.com/office/powerpoint/2010/main" val="435076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C1E99-C89E-4601-8D18-3019C5DD729A}"/>
              </a:ext>
            </a:extLst>
          </p:cNvPr>
          <p:cNvSpPr>
            <a:spLocks noGrp="1"/>
          </p:cNvSpPr>
          <p:nvPr>
            <p:ph type="title"/>
          </p:nvPr>
        </p:nvSpPr>
        <p:spPr>
          <a:xfrm>
            <a:off x="296260" y="891995"/>
            <a:ext cx="8229600" cy="857250"/>
          </a:xfrm>
        </p:spPr>
        <p:txBody>
          <a:bodyPr>
            <a:normAutofit fontScale="90000"/>
          </a:bodyPr>
          <a:lstStyle/>
          <a:p>
            <a:pPr marL="571500" indent="-571500" algn="l">
              <a:buFont typeface="Arial" panose="020B0604020202020204" pitchFamily="34" charset="0"/>
              <a:buChar char="•"/>
            </a:pPr>
            <a:r>
              <a:rPr lang="en-IN" dirty="0" err="1">
                <a:solidFill>
                  <a:srgbClr val="0070C0"/>
                </a:solidFill>
              </a:rPr>
              <a:t>Speechtotext</a:t>
            </a:r>
            <a:br>
              <a:rPr lang="en-IN" dirty="0">
                <a:solidFill>
                  <a:srgbClr val="0070C0"/>
                </a:solidFill>
              </a:rPr>
            </a:br>
            <a:endParaRPr lang="en-IN" dirty="0">
              <a:solidFill>
                <a:srgbClr val="0070C0"/>
              </a:solidFill>
            </a:endParaRPr>
          </a:p>
        </p:txBody>
      </p:sp>
      <p:pic>
        <p:nvPicPr>
          <p:cNvPr id="4" name="Picture 3">
            <a:extLst>
              <a:ext uri="{FF2B5EF4-FFF2-40B4-BE49-F238E27FC236}">
                <a16:creationId xmlns:a16="http://schemas.microsoft.com/office/drawing/2014/main" id="{3757AAE6-A16D-4884-97AC-16299E985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1347414"/>
            <a:ext cx="4886560" cy="3756411"/>
          </a:xfrm>
          <a:prstGeom prst="rect">
            <a:avLst/>
          </a:prstGeom>
        </p:spPr>
      </p:pic>
    </p:spTree>
    <p:extLst>
      <p:ext uri="{BB962C8B-B14F-4D97-AF65-F5344CB8AC3E}">
        <p14:creationId xmlns:p14="http://schemas.microsoft.com/office/powerpoint/2010/main" val="4129190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FC33-E184-4EF5-9AD3-D0EB4BE39672}"/>
              </a:ext>
            </a:extLst>
          </p:cNvPr>
          <p:cNvSpPr>
            <a:spLocks noGrp="1"/>
          </p:cNvSpPr>
          <p:nvPr>
            <p:ph type="title"/>
          </p:nvPr>
        </p:nvSpPr>
        <p:spPr>
          <a:xfrm>
            <a:off x="457200" y="205978"/>
            <a:ext cx="8229600" cy="1449541"/>
          </a:xfrm>
        </p:spPr>
        <p:txBody>
          <a:bodyPr>
            <a:normAutofit/>
          </a:bodyPr>
          <a:lstStyle/>
          <a:p>
            <a:pPr marL="457200" indent="-457200" algn="l">
              <a:buFont typeface="Arial" panose="020B0604020202020204" pitchFamily="34" charset="0"/>
              <a:buChar char="•"/>
            </a:pPr>
            <a:r>
              <a:rPr lang="en-IN" sz="2800" dirty="0" err="1">
                <a:solidFill>
                  <a:srgbClr val="0070C0"/>
                </a:solidFill>
              </a:rPr>
              <a:t>main_screen</a:t>
            </a:r>
            <a:r>
              <a:rPr lang="en-IN" sz="2800" dirty="0">
                <a:solidFill>
                  <a:srgbClr val="0070C0"/>
                </a:solidFill>
              </a:rPr>
              <a:t>:</a:t>
            </a:r>
          </a:p>
        </p:txBody>
      </p:sp>
      <p:pic>
        <p:nvPicPr>
          <p:cNvPr id="5" name="Picture 4">
            <a:extLst>
              <a:ext uri="{FF2B5EF4-FFF2-40B4-BE49-F238E27FC236}">
                <a16:creationId xmlns:a16="http://schemas.microsoft.com/office/drawing/2014/main" id="{15228C75-B437-4363-8728-995C2D3EC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1288334"/>
            <a:ext cx="3140093" cy="3664920"/>
          </a:xfrm>
          <a:prstGeom prst="rect">
            <a:avLst/>
          </a:prstGeom>
        </p:spPr>
      </p:pic>
      <p:pic>
        <p:nvPicPr>
          <p:cNvPr id="7" name="Picture 6">
            <a:extLst>
              <a:ext uri="{FF2B5EF4-FFF2-40B4-BE49-F238E27FC236}">
                <a16:creationId xmlns:a16="http://schemas.microsoft.com/office/drawing/2014/main" id="{2DE25A7C-939C-4074-8919-4CB45663F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5769" y="739290"/>
            <a:ext cx="5344675" cy="4198233"/>
          </a:xfrm>
          <a:prstGeom prst="rect">
            <a:avLst/>
          </a:prstGeom>
        </p:spPr>
      </p:pic>
    </p:spTree>
    <p:extLst>
      <p:ext uri="{BB962C8B-B14F-4D97-AF65-F5344CB8AC3E}">
        <p14:creationId xmlns:p14="http://schemas.microsoft.com/office/powerpoint/2010/main" val="4141521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1FB68-FE25-430C-A043-1F372F12EDF3}"/>
              </a:ext>
            </a:extLst>
          </p:cNvPr>
          <p:cNvSpPr>
            <a:spLocks noGrp="1"/>
          </p:cNvSpPr>
          <p:nvPr>
            <p:ph type="title"/>
          </p:nvPr>
        </p:nvSpPr>
        <p:spPr>
          <a:xfrm>
            <a:off x="457200" y="205979"/>
            <a:ext cx="8229600" cy="1602246"/>
          </a:xfrm>
        </p:spPr>
        <p:txBody>
          <a:bodyPr>
            <a:normAutofit/>
          </a:bodyPr>
          <a:lstStyle/>
          <a:p>
            <a:pPr marL="571500" indent="-571500" algn="l">
              <a:buFont typeface="Arial" panose="020B0604020202020204" pitchFamily="34" charset="0"/>
              <a:buChar char="•"/>
            </a:pPr>
            <a:r>
              <a:rPr lang="en-IN" sz="3600" dirty="0">
                <a:solidFill>
                  <a:srgbClr val="0070C0"/>
                </a:solidFill>
              </a:rPr>
              <a:t>file and </a:t>
            </a:r>
            <a:r>
              <a:rPr lang="en-IN" sz="3600" dirty="0" err="1">
                <a:solidFill>
                  <a:srgbClr val="0070C0"/>
                </a:solidFill>
              </a:rPr>
              <a:t>open_file</a:t>
            </a:r>
            <a:r>
              <a:rPr lang="en-IN" sz="3600" dirty="0">
                <a:solidFill>
                  <a:srgbClr val="0070C0"/>
                </a:solidFill>
              </a:rPr>
              <a:t>:</a:t>
            </a:r>
          </a:p>
        </p:txBody>
      </p:sp>
      <p:pic>
        <p:nvPicPr>
          <p:cNvPr id="5" name="Picture 4">
            <a:extLst>
              <a:ext uri="{FF2B5EF4-FFF2-40B4-BE49-F238E27FC236}">
                <a16:creationId xmlns:a16="http://schemas.microsoft.com/office/drawing/2014/main" id="{600D7E8B-9B7F-4D87-AEA0-3A24A5CFC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356010"/>
            <a:ext cx="5991013" cy="3560294"/>
          </a:xfrm>
          <a:prstGeom prst="rect">
            <a:avLst/>
          </a:prstGeom>
        </p:spPr>
      </p:pic>
    </p:spTree>
    <p:extLst>
      <p:ext uri="{BB962C8B-B14F-4D97-AF65-F5344CB8AC3E}">
        <p14:creationId xmlns:p14="http://schemas.microsoft.com/office/powerpoint/2010/main" val="3617569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D79E-489D-4010-A237-8C873260F4CD}"/>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2A8F0721-B3BB-455E-8C3F-EA2D19AC3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06111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1CDD-24BD-4EE5-BA2B-48EAFE8D0C87}"/>
              </a:ext>
            </a:extLst>
          </p:cNvPr>
          <p:cNvSpPr>
            <a:spLocks noGrp="1"/>
          </p:cNvSpPr>
          <p:nvPr>
            <p:ph type="title"/>
          </p:nvPr>
        </p:nvSpPr>
        <p:spPr>
          <a:xfrm>
            <a:off x="440730" y="433880"/>
            <a:ext cx="8246070" cy="1985165"/>
          </a:xfrm>
        </p:spPr>
        <p:txBody>
          <a:bodyPr/>
          <a:lstStyle/>
          <a:p>
            <a:r>
              <a:rPr lang="en-IN" dirty="0">
                <a:latin typeface="Times New Roman" panose="02020603050405020304" pitchFamily="18" charset="0"/>
                <a:cs typeface="Times New Roman" panose="02020603050405020304" pitchFamily="18" charset="0"/>
              </a:rPr>
              <a:t>What is Encryptor and </a:t>
            </a:r>
            <a:r>
              <a:rPr lang="en-IN" dirty="0" err="1">
                <a:latin typeface="Times New Roman" panose="02020603050405020304" pitchFamily="18" charset="0"/>
                <a:cs typeface="Times New Roman" panose="02020603050405020304" pitchFamily="18" charset="0"/>
              </a:rPr>
              <a:t>Decryptor</a:t>
            </a:r>
            <a:r>
              <a:rPr lang="en-IN"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ECB31402-042B-487E-BED2-308A90E22528}"/>
              </a:ext>
            </a:extLst>
          </p:cNvPr>
          <p:cNvSpPr>
            <a:spLocks noGrp="1"/>
          </p:cNvSpPr>
          <p:nvPr>
            <p:ph idx="1"/>
          </p:nvPr>
        </p:nvSpPr>
        <p:spPr>
          <a:xfrm>
            <a:off x="448966" y="2113635"/>
            <a:ext cx="8246070" cy="2748690"/>
          </a:xfrm>
        </p:spPr>
        <p:txBody>
          <a:bodyPr/>
          <a:lstStyle/>
          <a:p>
            <a:r>
              <a:rPr lang="en-IN" dirty="0">
                <a:latin typeface="Times New Roman" panose="02020603050405020304" pitchFamily="18" charset="0"/>
                <a:cs typeface="Times New Roman" panose="02020603050405020304" pitchFamily="18" charset="0"/>
              </a:rPr>
              <a:t>Encryptor is basically an algorithm designed to convert simple text to cipher text. </a:t>
            </a:r>
          </a:p>
          <a:p>
            <a:r>
              <a:rPr lang="en-IN" dirty="0" err="1">
                <a:latin typeface="Times New Roman" panose="02020603050405020304" pitchFamily="18" charset="0"/>
                <a:cs typeface="Times New Roman" panose="02020603050405020304" pitchFamily="18" charset="0"/>
              </a:rPr>
              <a:t>Decryptor</a:t>
            </a:r>
            <a:r>
              <a:rPr lang="en-IN" dirty="0">
                <a:latin typeface="Times New Roman" panose="02020603050405020304" pitchFamily="18" charset="0"/>
                <a:cs typeface="Times New Roman" panose="02020603050405020304" pitchFamily="18" charset="0"/>
              </a:rPr>
              <a:t> is an algorithm basically to convert cipher text into simple text.</a:t>
            </a:r>
          </a:p>
          <a:p>
            <a:endParaRPr lang="en-IN" dirty="0"/>
          </a:p>
        </p:txBody>
      </p:sp>
    </p:spTree>
    <p:extLst>
      <p:ext uri="{BB962C8B-B14F-4D97-AF65-F5344CB8AC3E}">
        <p14:creationId xmlns:p14="http://schemas.microsoft.com/office/powerpoint/2010/main" val="2839419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730" y="433879"/>
            <a:ext cx="8246070" cy="1527051"/>
          </a:xfrm>
        </p:spPr>
        <p:txBody>
          <a:bodyPr>
            <a:normAutofit/>
          </a:bodyPr>
          <a:lstStyle/>
          <a:p>
            <a:r>
              <a:rPr lang="en-US" dirty="0">
                <a:latin typeface="Times New Roman" panose="02020603050405020304" pitchFamily="18" charset="0"/>
                <a:cs typeface="Times New Roman" panose="02020603050405020304" pitchFamily="18" charset="0"/>
              </a:rPr>
              <a:t>Why Encryptor </a:t>
            </a:r>
            <a:r>
              <a:rPr lang="en-US" dirty="0" err="1">
                <a:latin typeface="Times New Roman" panose="02020603050405020304" pitchFamily="18" charset="0"/>
                <a:cs typeface="Times New Roman" panose="02020603050405020304" pitchFamily="18" charset="0"/>
              </a:rPr>
              <a:t>Decryptor</a:t>
            </a:r>
            <a:r>
              <a:rPr lang="en-US"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Secures data</a:t>
            </a:r>
          </a:p>
          <a:p>
            <a:r>
              <a:rPr lang="en-US" dirty="0">
                <a:latin typeface="Times New Roman" panose="02020603050405020304" pitchFamily="18" charset="0"/>
                <a:cs typeface="Times New Roman" panose="02020603050405020304" pitchFamily="18" charset="0"/>
              </a:rPr>
              <a:t>Securing privacy</a:t>
            </a:r>
          </a:p>
          <a:p>
            <a:r>
              <a:rPr lang="en-US" dirty="0">
                <a:latin typeface="Times New Roman" panose="02020603050405020304" pitchFamily="18" charset="0"/>
                <a:cs typeface="Times New Roman" panose="02020603050405020304" pitchFamily="18" charset="0"/>
              </a:rPr>
              <a:t>Cyber attacks</a:t>
            </a:r>
          </a:p>
          <a:p>
            <a:r>
              <a:rPr lang="en-US" dirty="0">
                <a:latin typeface="Times New Roman" panose="02020603050405020304" pitchFamily="18" charset="0"/>
                <a:cs typeface="Times New Roman" panose="02020603050405020304" pitchFamily="18" charset="0"/>
              </a:rPr>
              <a:t>Prevents data leakage/breaches</a:t>
            </a: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C9EBD-FE7B-479E-AB70-C2FFDA529FEF}"/>
              </a:ext>
            </a:extLst>
          </p:cNvPr>
          <p:cNvSpPr>
            <a:spLocks noGrp="1"/>
          </p:cNvSpPr>
          <p:nvPr>
            <p:ph type="title"/>
          </p:nvPr>
        </p:nvSpPr>
        <p:spPr/>
        <p:txBody>
          <a:bodyPr/>
          <a:lstStyle/>
          <a:p>
            <a:r>
              <a:rPr lang="en-IN" dirty="0">
                <a:solidFill>
                  <a:srgbClr val="0070C0"/>
                </a:solidFill>
              </a:rPr>
              <a:t>Messaging Application</a:t>
            </a:r>
          </a:p>
        </p:txBody>
      </p:sp>
      <p:sp>
        <p:nvSpPr>
          <p:cNvPr id="3" name="Content Placeholder 2">
            <a:extLst>
              <a:ext uri="{FF2B5EF4-FFF2-40B4-BE49-F238E27FC236}">
                <a16:creationId xmlns:a16="http://schemas.microsoft.com/office/drawing/2014/main" id="{431F165E-4EB3-484D-AA35-5691A92974BF}"/>
              </a:ext>
            </a:extLst>
          </p:cNvPr>
          <p:cNvSpPr>
            <a:spLocks noGrp="1"/>
          </p:cNvSpPr>
          <p:nvPr>
            <p:ph idx="1"/>
          </p:nvPr>
        </p:nvSpPr>
        <p:spPr/>
        <p:txBody>
          <a:bodyPr>
            <a:normAutofit/>
          </a:bodyPr>
          <a:lstStyle/>
          <a:p>
            <a:r>
              <a:rPr lang="en-IN" sz="2400" dirty="0"/>
              <a:t>This application can be used to send or receive a text from the other server. </a:t>
            </a:r>
          </a:p>
          <a:p>
            <a:r>
              <a:rPr lang="en-IN" sz="2400" dirty="0"/>
              <a:t>The user can send an encrypted text which can be received by the other server and can be decoded using the same pin used by the user to encrypt the same or vice versa. </a:t>
            </a:r>
          </a:p>
        </p:txBody>
      </p:sp>
    </p:spTree>
    <p:extLst>
      <p:ext uri="{BB962C8B-B14F-4D97-AF65-F5344CB8AC3E}">
        <p14:creationId xmlns:p14="http://schemas.microsoft.com/office/powerpoint/2010/main" val="202088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BC4D-1B16-4C9D-9B69-27EDCF6721FD}"/>
              </a:ext>
            </a:extLst>
          </p:cNvPr>
          <p:cNvSpPr>
            <a:spLocks noGrp="1"/>
          </p:cNvSpPr>
          <p:nvPr>
            <p:ph type="title"/>
          </p:nvPr>
        </p:nvSpPr>
        <p:spPr/>
        <p:txBody>
          <a:bodyPr/>
          <a:lstStyle/>
          <a:p>
            <a:r>
              <a:rPr lang="en-IN" dirty="0">
                <a:solidFill>
                  <a:srgbClr val="0070C0"/>
                </a:solidFill>
              </a:rPr>
              <a:t>Base64 module:</a:t>
            </a:r>
          </a:p>
        </p:txBody>
      </p:sp>
      <p:sp>
        <p:nvSpPr>
          <p:cNvPr id="3" name="Content Placeholder 2">
            <a:extLst>
              <a:ext uri="{FF2B5EF4-FFF2-40B4-BE49-F238E27FC236}">
                <a16:creationId xmlns:a16="http://schemas.microsoft.com/office/drawing/2014/main" id="{80FB87C8-CEF8-4CBE-A255-580785137BA8}"/>
              </a:ext>
            </a:extLst>
          </p:cNvPr>
          <p:cNvSpPr>
            <a:spLocks noGrp="1"/>
          </p:cNvSpPr>
          <p:nvPr>
            <p:ph idx="1"/>
          </p:nvPr>
        </p:nvSpPr>
        <p:spPr>
          <a:xfrm>
            <a:off x="143555" y="1476737"/>
            <a:ext cx="8246070" cy="3359508"/>
          </a:xfrm>
        </p:spPr>
        <p:txBody>
          <a:bodyPr>
            <a:normAutofit lnSpcReduction="10000"/>
          </a:bodyPr>
          <a:lstStyle/>
          <a:p>
            <a:pPr algn="l" fontAlgn="base"/>
            <a:r>
              <a:rPr lang="en-US" sz="2000" b="0" i="0" dirty="0">
                <a:effectLst/>
                <a:latin typeface="Times New Roman" panose="02020603050405020304" pitchFamily="18" charset="0"/>
                <a:cs typeface="Times New Roman" panose="02020603050405020304" pitchFamily="18" charset="0"/>
              </a:rPr>
              <a:t>It is a type of conversion of bytes to ASCII characters. the list of available Base64 characters are mentioned below:</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26 uppercase letters</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26 lowercase letters</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10 numbers</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and / for new lines</a:t>
            </a:r>
          </a:p>
          <a:p>
            <a:r>
              <a:rPr lang="en-US" sz="1800" b="0" i="0" dirty="0">
                <a:solidFill>
                  <a:srgbClr val="242729"/>
                </a:solidFill>
                <a:effectLst/>
                <a:latin typeface="Times New Roman" panose="02020603050405020304" pitchFamily="18" charset="0"/>
                <a:cs typeface="Times New Roman" panose="02020603050405020304" pitchFamily="18" charset="0"/>
              </a:rPr>
              <a:t>Base64 encoding is a process of converting binary data to an ASCII string format by converting that binary data into a 6-bit character representation. The Base64 method of encoding is used when binary data, such as images or video, is transmitted over systems that are designed to transmit data in a plain-text (ASCII) format</a:t>
            </a:r>
            <a:r>
              <a:rPr lang="en-US" sz="1600" b="0" i="0" dirty="0">
                <a:solidFill>
                  <a:srgbClr val="242729"/>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42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E7FE-61BA-425B-A93A-67D5140BE619}"/>
              </a:ext>
            </a:extLst>
          </p:cNvPr>
          <p:cNvSpPr>
            <a:spLocks noGrp="1"/>
          </p:cNvSpPr>
          <p:nvPr>
            <p:ph type="title"/>
          </p:nvPr>
        </p:nvSpPr>
        <p:spPr>
          <a:xfrm>
            <a:off x="440730" y="433880"/>
            <a:ext cx="8246070" cy="1221640"/>
          </a:xfrm>
        </p:spPr>
        <p:txBody>
          <a:bodyPr/>
          <a:lstStyle/>
          <a:p>
            <a:r>
              <a:rPr lang="en-IN" dirty="0"/>
              <a:t>Modules used:</a:t>
            </a:r>
          </a:p>
        </p:txBody>
      </p:sp>
      <p:sp>
        <p:nvSpPr>
          <p:cNvPr id="3" name="Content Placeholder 2">
            <a:extLst>
              <a:ext uri="{FF2B5EF4-FFF2-40B4-BE49-F238E27FC236}">
                <a16:creationId xmlns:a16="http://schemas.microsoft.com/office/drawing/2014/main" id="{D5AF5BF8-D029-49F8-AEC2-9101EFD678CD}"/>
              </a:ext>
            </a:extLst>
          </p:cNvPr>
          <p:cNvSpPr>
            <a:spLocks noGrp="1"/>
          </p:cNvSpPr>
          <p:nvPr>
            <p:ph idx="1"/>
          </p:nvPr>
        </p:nvSpPr>
        <p:spPr>
          <a:xfrm>
            <a:off x="440730" y="1631284"/>
            <a:ext cx="8246070" cy="3512216"/>
          </a:xfrm>
        </p:spPr>
        <p:txBody>
          <a:bodyPr>
            <a:normAutofit/>
          </a:bodyPr>
          <a:lstStyle/>
          <a:p>
            <a:r>
              <a:rPr lang="en-IN" dirty="0"/>
              <a:t>Tkinter</a:t>
            </a:r>
          </a:p>
          <a:p>
            <a:r>
              <a:rPr lang="en-IN" dirty="0"/>
              <a:t>Pillow</a:t>
            </a:r>
          </a:p>
          <a:p>
            <a:r>
              <a:rPr lang="en-IN" dirty="0"/>
              <a:t>Base64</a:t>
            </a:r>
          </a:p>
          <a:p>
            <a:r>
              <a:rPr lang="en-IN" dirty="0"/>
              <a:t>pyttsx3</a:t>
            </a:r>
          </a:p>
          <a:p>
            <a:r>
              <a:rPr lang="en-IN" dirty="0"/>
              <a:t>Socket</a:t>
            </a:r>
          </a:p>
          <a:p>
            <a:r>
              <a:rPr lang="en-IN" dirty="0" err="1"/>
              <a:t>Speech_recognition</a:t>
            </a:r>
            <a:endParaRPr lang="en-IN" dirty="0"/>
          </a:p>
        </p:txBody>
      </p:sp>
      <p:pic>
        <p:nvPicPr>
          <p:cNvPr id="5" name="Picture 4">
            <a:extLst>
              <a:ext uri="{FF2B5EF4-FFF2-40B4-BE49-F238E27FC236}">
                <a16:creationId xmlns:a16="http://schemas.microsoft.com/office/drawing/2014/main" id="{E242625C-672E-4609-AC9D-90461A4EB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245" y="1808225"/>
            <a:ext cx="4401164" cy="2467319"/>
          </a:xfrm>
          <a:prstGeom prst="rect">
            <a:avLst/>
          </a:prstGeom>
        </p:spPr>
      </p:pic>
    </p:spTree>
    <p:extLst>
      <p:ext uri="{BB962C8B-B14F-4D97-AF65-F5344CB8AC3E}">
        <p14:creationId xmlns:p14="http://schemas.microsoft.com/office/powerpoint/2010/main" val="2255303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95EA-3EB6-410E-B9BE-CD079DB1FE8E}"/>
              </a:ext>
            </a:extLst>
          </p:cNvPr>
          <p:cNvSpPr>
            <a:spLocks noGrp="1"/>
          </p:cNvSpPr>
          <p:nvPr>
            <p:ph type="title"/>
          </p:nvPr>
        </p:nvSpPr>
        <p:spPr>
          <a:xfrm>
            <a:off x="457200" y="238916"/>
            <a:ext cx="8229600" cy="1055685"/>
          </a:xfrm>
        </p:spPr>
        <p:txBody>
          <a:bodyPr/>
          <a:lstStyle/>
          <a:p>
            <a:pPr algn="l"/>
            <a:r>
              <a:rPr lang="en-US" b="1" dirty="0">
                <a:solidFill>
                  <a:srgbClr val="003296"/>
                </a:solidFill>
                <a:latin typeface="Times New Roman" panose="02020603050405020304" pitchFamily="18" charset="0"/>
                <a:cs typeface="Times New Roman" panose="02020603050405020304" pitchFamily="18" charset="0"/>
              </a:rPr>
              <a:t>       Frontend</a:t>
            </a:r>
            <a:endParaRPr lang="en-IN" b="1" dirty="0">
              <a:solidFill>
                <a:srgbClr val="003296"/>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0458CE7-22FA-4A8A-BA47-5983AC2035AF}"/>
              </a:ext>
            </a:extLst>
          </p:cNvPr>
          <p:cNvSpPr txBox="1"/>
          <p:nvPr/>
        </p:nvSpPr>
        <p:spPr>
          <a:xfrm>
            <a:off x="5640935" y="2429542"/>
            <a:ext cx="2137870" cy="2585323"/>
          </a:xfrm>
          <a:prstGeom prst="rect">
            <a:avLst/>
          </a:prstGeom>
          <a:noFill/>
        </p:spPr>
        <p:txBody>
          <a:bodyPr wrap="square" rtlCol="0">
            <a:spAutoFit/>
          </a:bodyPr>
          <a:lstStyle/>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7 - Buttons</a:t>
            </a:r>
          </a:p>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1 - Entry box</a:t>
            </a:r>
          </a:p>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2 – Labels</a:t>
            </a:r>
          </a:p>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1 – textbox</a:t>
            </a:r>
          </a:p>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1 – Mic Button</a:t>
            </a:r>
          </a:p>
          <a:p>
            <a:pPr marL="285750" indent="-285750">
              <a:buFont typeface="Wingdings" panose="05000000000000000000" pitchFamily="2" charset="2"/>
              <a:buChar char="v"/>
            </a:pPr>
            <a:endParaRPr lang="en-US" dirty="0"/>
          </a:p>
        </p:txBody>
      </p:sp>
      <p:pic>
        <p:nvPicPr>
          <p:cNvPr id="6" name="Picture 5">
            <a:extLst>
              <a:ext uri="{FF2B5EF4-FFF2-40B4-BE49-F238E27FC236}">
                <a16:creationId xmlns:a16="http://schemas.microsoft.com/office/drawing/2014/main" id="{79D5DD59-2F40-4228-B4E3-57980A567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945" y="1154981"/>
            <a:ext cx="4699347" cy="3859884"/>
          </a:xfrm>
          <a:prstGeom prst="rect">
            <a:avLst/>
          </a:prstGeom>
        </p:spPr>
      </p:pic>
    </p:spTree>
    <p:extLst>
      <p:ext uri="{BB962C8B-B14F-4D97-AF65-F5344CB8AC3E}">
        <p14:creationId xmlns:p14="http://schemas.microsoft.com/office/powerpoint/2010/main" val="1134408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1A53-EF94-4E63-8388-3B1A55A27921}"/>
              </a:ext>
            </a:extLst>
          </p:cNvPr>
          <p:cNvSpPr>
            <a:spLocks noGrp="1"/>
          </p:cNvSpPr>
          <p:nvPr>
            <p:ph type="title"/>
          </p:nvPr>
        </p:nvSpPr>
        <p:spPr>
          <a:xfrm>
            <a:off x="440730" y="433880"/>
            <a:ext cx="8246070" cy="1374345"/>
          </a:xfrm>
        </p:spPr>
        <p:txBody>
          <a:bodyPr/>
          <a:lstStyle/>
          <a:p>
            <a:r>
              <a:rPr lang="en-IN" dirty="0"/>
              <a:t>Screenshots of the functions defined:</a:t>
            </a:r>
          </a:p>
        </p:txBody>
      </p:sp>
      <p:sp>
        <p:nvSpPr>
          <p:cNvPr id="7" name="Content Placeholder 6">
            <a:extLst>
              <a:ext uri="{FF2B5EF4-FFF2-40B4-BE49-F238E27FC236}">
                <a16:creationId xmlns:a16="http://schemas.microsoft.com/office/drawing/2014/main" id="{4F18CD21-4579-4E06-88F2-C0206649DBBA}"/>
              </a:ext>
            </a:extLst>
          </p:cNvPr>
          <p:cNvSpPr>
            <a:spLocks noGrp="1"/>
          </p:cNvSpPr>
          <p:nvPr>
            <p:ph idx="1"/>
          </p:nvPr>
        </p:nvSpPr>
        <p:spPr>
          <a:xfrm>
            <a:off x="296260" y="1502815"/>
            <a:ext cx="8246070" cy="3359508"/>
          </a:xfrm>
        </p:spPr>
        <p:txBody>
          <a:bodyPr/>
          <a:lstStyle/>
          <a:p>
            <a:r>
              <a:rPr lang="en-IN" dirty="0"/>
              <a:t>Encrypt:</a:t>
            </a:r>
          </a:p>
        </p:txBody>
      </p:sp>
      <p:pic>
        <p:nvPicPr>
          <p:cNvPr id="5" name="Picture 4">
            <a:extLst>
              <a:ext uri="{FF2B5EF4-FFF2-40B4-BE49-F238E27FC236}">
                <a16:creationId xmlns:a16="http://schemas.microsoft.com/office/drawing/2014/main" id="{A5E38140-4FC7-4953-AFE5-9A2C4148C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730" y="2009397"/>
            <a:ext cx="5352910" cy="3005633"/>
          </a:xfrm>
          <a:prstGeom prst="rect">
            <a:avLst/>
          </a:prstGeom>
        </p:spPr>
      </p:pic>
    </p:spTree>
    <p:extLst>
      <p:ext uri="{BB962C8B-B14F-4D97-AF65-F5344CB8AC3E}">
        <p14:creationId xmlns:p14="http://schemas.microsoft.com/office/powerpoint/2010/main" val="3726678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AEEF1-A918-4911-A360-BE204A338A3A}"/>
              </a:ext>
            </a:extLst>
          </p:cNvPr>
          <p:cNvSpPr>
            <a:spLocks noGrp="1"/>
          </p:cNvSpPr>
          <p:nvPr>
            <p:ph type="title"/>
          </p:nvPr>
        </p:nvSpPr>
        <p:spPr>
          <a:xfrm>
            <a:off x="440730" y="433880"/>
            <a:ext cx="8246070" cy="1068935"/>
          </a:xfrm>
        </p:spPr>
        <p:txBody>
          <a:bodyPr/>
          <a:lstStyle/>
          <a:p>
            <a:pPr marL="571500" indent="-571500">
              <a:buFont typeface="Arial" panose="020B0604020202020204" pitchFamily="34" charset="0"/>
              <a:buChar char="•"/>
            </a:pPr>
            <a:r>
              <a:rPr lang="en-IN" dirty="0">
                <a:solidFill>
                  <a:srgbClr val="0070C0"/>
                </a:solidFill>
              </a:rPr>
              <a:t>Decrypt:</a:t>
            </a:r>
          </a:p>
        </p:txBody>
      </p:sp>
      <p:pic>
        <p:nvPicPr>
          <p:cNvPr id="7" name="Content Placeholder 6">
            <a:extLst>
              <a:ext uri="{FF2B5EF4-FFF2-40B4-BE49-F238E27FC236}">
                <a16:creationId xmlns:a16="http://schemas.microsoft.com/office/drawing/2014/main" id="{889FBC80-F5A1-4F3A-846F-C45103C333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965" y="1350110"/>
            <a:ext cx="4886560" cy="3664560"/>
          </a:xfrm>
        </p:spPr>
      </p:pic>
    </p:spTree>
    <p:extLst>
      <p:ext uri="{BB962C8B-B14F-4D97-AF65-F5344CB8AC3E}">
        <p14:creationId xmlns:p14="http://schemas.microsoft.com/office/powerpoint/2010/main" val="3622157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Words>
  <Application>Microsoft Office PowerPoint</Application>
  <PresentationFormat>On-screen Show (16:9)</PresentationFormat>
  <Paragraphs>44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Office Theme</vt:lpstr>
      <vt:lpstr>Encryptor Decryptor cum Messaging app</vt:lpstr>
      <vt:lpstr>What is Encryptor and Decryptor ?</vt:lpstr>
      <vt:lpstr>Why Encryptor Decryptor ?</vt:lpstr>
      <vt:lpstr>Messaging Application</vt:lpstr>
      <vt:lpstr>Base64 module:</vt:lpstr>
      <vt:lpstr>Modules used:</vt:lpstr>
      <vt:lpstr>       Frontend</vt:lpstr>
      <vt:lpstr>Screenshots of the functions defined:</vt:lpstr>
      <vt:lpstr>Decrypt:</vt:lpstr>
      <vt:lpstr>Server:</vt:lpstr>
      <vt:lpstr>send:</vt:lpstr>
      <vt:lpstr>Speechtotext </vt:lpstr>
      <vt:lpstr>main_screen:</vt:lpstr>
      <vt:lpstr>file and open_file: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2022-02-21T15:01:55Z</dcterms:modified>
</cp:coreProperties>
</file>