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68" r:id="rId4"/>
    <p:sldId id="267" r:id="rId5"/>
    <p:sldId id="269" r:id="rId6"/>
    <p:sldId id="271" r:id="rId7"/>
    <p:sldId id="270" r:id="rId8"/>
    <p:sldId id="272" r:id="rId9"/>
    <p:sldId id="263" r:id="rId10"/>
    <p:sldId id="264" r:id="rId11"/>
    <p:sldId id="265" r:id="rId12"/>
    <p:sldId id="273"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Mono" panose="00000009000000000000"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d66b632ad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5d66b632ad_0_4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i="1" dirty="0">
                <a:solidFill>
                  <a:schemeClr val="lt1"/>
                </a:solidFill>
                <a:latin typeface="Roboto"/>
                <a:ea typeface="Roboto"/>
                <a:cs typeface="Roboto"/>
                <a:sym typeface="Roboto"/>
              </a:rPr>
              <a:t>Problem Statement Title: </a:t>
            </a:r>
            <a:r>
              <a:rPr lang="en-IN" sz="1600" b="1" i="1" dirty="0">
                <a:solidFill>
                  <a:schemeClr val="bg1"/>
                </a:solidFill>
              </a:rPr>
              <a:t>Personalized Product Recommendations</a:t>
            </a:r>
            <a:endParaRPr sz="1600" b="1" i="1" dirty="0">
              <a:solidFill>
                <a:schemeClr val="bg1"/>
              </a:solidFill>
              <a:latin typeface="Roboto"/>
              <a:ea typeface="Roboto"/>
              <a:cs typeface="Roboto"/>
              <a:sym typeface="Roboto"/>
            </a:endParaRPr>
          </a:p>
          <a:p>
            <a:pPr marL="0" lvl="0" indent="0" algn="l" rtl="0">
              <a:spcBef>
                <a:spcPts val="0"/>
              </a:spcBef>
              <a:spcAft>
                <a:spcPts val="0"/>
              </a:spcAft>
              <a:buNone/>
            </a:pPr>
            <a:r>
              <a:rPr lang="en" sz="1600" b="1" i="1" dirty="0">
                <a:solidFill>
                  <a:schemeClr val="lt1"/>
                </a:solidFill>
                <a:latin typeface="Roboto"/>
                <a:ea typeface="Roboto"/>
                <a:cs typeface="Roboto"/>
                <a:sym typeface="Roboto"/>
              </a:rPr>
              <a:t>Team Name: </a:t>
            </a:r>
            <a:r>
              <a:rPr lang="en-IN" sz="1600" b="1" i="1" dirty="0">
                <a:solidFill>
                  <a:schemeClr val="lt1"/>
                </a:solidFill>
                <a:latin typeface="Roboto"/>
                <a:ea typeface="Roboto"/>
                <a:cs typeface="Roboto"/>
                <a:sym typeface="Roboto"/>
              </a:rPr>
              <a:t>686157-U7D9TH06</a:t>
            </a:r>
            <a:endParaRPr sz="1600" b="1" i="1"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04202"/>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rPr>
              <a:t>Future Scope</a:t>
            </a:r>
            <a:endParaRPr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p:txBody>
      </p:sp>
      <p:sp>
        <p:nvSpPr>
          <p:cNvPr id="109" name="Google Shape;109;p22"/>
          <p:cNvSpPr txBox="1"/>
          <p:nvPr/>
        </p:nvSpPr>
        <p:spPr>
          <a:xfrm>
            <a:off x="135875" y="595602"/>
            <a:ext cx="8547000" cy="430560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Advanced Machine Learning Models: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As the field of machine learning continues to evolve, you can explore more advanced recommendation algorithms, such as deep learning-based models, reinforcement learning, and hybrid models that combine multiple techniques. These models can potentially capture more intricate patterns in user behavior and product attributes.</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Contextual and Temporal Recommendations: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Extend the system to provide recommendations based on contextual information, such as the user's current location, time of day, or device. Incorporating temporal dynamics could improve the accuracy of recommendations by considering changing preferences and trends over time.</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Social Networks: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Allow users to connect their social media accounts to the system, enabling recommendations based on their social interactions, interests, and connections.</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Augmented Reality (AR) and Virtual Reality (VR) Integration: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Explore opportunities to provide personalized recommendations through AR and VR experiences, allowing users to visualize and interact with products in immersive environments.</a:t>
            </a:r>
            <a:endParaRPr sz="16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3"/>
          <p:cNvPicPr preferRelativeResize="0"/>
          <p:nvPr/>
        </p:nvPicPr>
        <p:blipFill rotWithShape="1">
          <a:blip r:embed="rId3">
            <a:alphaModFix/>
          </a:blip>
          <a:srcRect b="5544"/>
          <a:stretch/>
        </p:blipFill>
        <p:spPr>
          <a:xfrm>
            <a:off x="0" y="0"/>
            <a:ext cx="9147575" cy="5143500"/>
          </a:xfrm>
          <a:prstGeom prst="rect">
            <a:avLst/>
          </a:prstGeom>
          <a:noFill/>
          <a:ln>
            <a:noFill/>
          </a:ln>
        </p:spPr>
      </p:pic>
      <p:sp>
        <p:nvSpPr>
          <p:cNvPr id="115" name="Google Shape;115;p2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rPr>
              <a:t>Database Structure</a:t>
            </a:r>
            <a:endParaRPr sz="20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p:txBody>
      </p:sp>
      <p:pic>
        <p:nvPicPr>
          <p:cNvPr id="5" name="Picture 4">
            <a:extLst>
              <a:ext uri="{FF2B5EF4-FFF2-40B4-BE49-F238E27FC236}">
                <a16:creationId xmlns:a16="http://schemas.microsoft.com/office/drawing/2014/main" id="{59C1B3C6-7E11-0AFB-4688-DF09243721AB}"/>
              </a:ext>
            </a:extLst>
          </p:cNvPr>
          <p:cNvPicPr>
            <a:picLocks noChangeAspect="1"/>
          </p:cNvPicPr>
          <p:nvPr/>
        </p:nvPicPr>
        <p:blipFill>
          <a:blip r:embed="rId4"/>
          <a:stretch>
            <a:fillRect/>
          </a:stretch>
        </p:blipFill>
        <p:spPr>
          <a:xfrm>
            <a:off x="0" y="947834"/>
            <a:ext cx="9144000" cy="2647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CD76-EB37-0221-8E04-C40388222A90}"/>
              </a:ext>
            </a:extLst>
          </p:cNvPr>
          <p:cNvSpPr>
            <a:spLocks noGrp="1"/>
          </p:cNvSpPr>
          <p:nvPr>
            <p:ph type="title"/>
          </p:nvPr>
        </p:nvSpPr>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Proof of Concept</a:t>
            </a:r>
          </a:p>
        </p:txBody>
      </p:sp>
      <p:sp>
        <p:nvSpPr>
          <p:cNvPr id="3" name="Text Placeholder 2">
            <a:extLst>
              <a:ext uri="{FF2B5EF4-FFF2-40B4-BE49-F238E27FC236}">
                <a16:creationId xmlns:a16="http://schemas.microsoft.com/office/drawing/2014/main" id="{700E866B-C0B0-CEB1-870E-6DA5E5613B9A}"/>
              </a:ext>
            </a:extLst>
          </p:cNvPr>
          <p:cNvSpPr>
            <a:spLocks noGrp="1"/>
          </p:cNvSpPr>
          <p:nvPr>
            <p:ph type="body" idx="1"/>
          </p:nvPr>
        </p:nvSpPr>
        <p:spPr>
          <a:xfrm>
            <a:off x="311700" y="1017725"/>
            <a:ext cx="8520600" cy="3925750"/>
          </a:xfrm>
        </p:spPr>
        <p:txBody>
          <a:bodyPr>
            <a:normAutofit fontScale="77500" lnSpcReduction="20000"/>
          </a:bodyPr>
          <a:lstStyle/>
          <a:p>
            <a:pPr algn="just">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Objective:</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objective of this Proof of Concept (PoC) is to demonstrate the feasibility of a personalized product recommendation system using user interactions and preferences.</a:t>
            </a:r>
          </a:p>
          <a:p>
            <a:pPr algn="just">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Overview:</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provided code implements a basic version of a personalized product recommendation system within a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Streamlit</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web application. The PoC showcases how user interactions, such as cart additions</a:t>
            </a:r>
            <a:r>
              <a:rPr lang="en-US" b="0" i="0">
                <a:solidFill>
                  <a:schemeClr val="tx1"/>
                </a:solidFill>
                <a:effectLst/>
                <a:latin typeface="Calibri" panose="020F0502020204030204" pitchFamily="34" charset="0"/>
                <a:ea typeface="Calibri" panose="020F0502020204030204" pitchFamily="34" charset="0"/>
                <a:cs typeface="Calibri" panose="020F0502020204030204" pitchFamily="34" charset="0"/>
              </a:rPr>
              <a:t>, wish-lists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searches, can be utilized to generate personalized product rankings. The recommendation algorithm considers user-specific tags and interactions to provide relevant product suggestions.</a:t>
            </a:r>
          </a:p>
          <a:p>
            <a:pPr algn="just">
              <a:buFont typeface="+mj-lt"/>
              <a:buAutoNum type="arabicPeriod"/>
            </a:pPr>
            <a:r>
              <a:rPr lang="en-US"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Key Components:</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1.User Authentication:</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PoC utilizes Firebase authentication to allow users to sign up or log in. Users are required to verify their email     addresses before gaining access.</a:t>
            </a: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2.User Interactions:</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system records user interactions, including adding products to the cart, </a:t>
            </a:r>
            <a:r>
              <a:rPr lang="en-US" sz="18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wishlists</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search queries, in a Firebase database.</a:t>
            </a: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3.Product Data:</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Product data is loaded from pickled files, which represent a simplified product dataset.</a:t>
            </a:r>
          </a:p>
          <a:p>
            <a:pPr marL="571500" lvl="1"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4.Personalized Recommendation Algorithm:</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257300" lvl="2" indent="-342900" algn="just">
              <a:buFont typeface="+mj-lt"/>
              <a:buAutoNum type="arabicPeriod"/>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recommendation algorithm calculates personalized product scores based on user interactions.</a:t>
            </a:r>
          </a:p>
          <a:p>
            <a:pPr marL="1257300" lvl="2" indent="-342900" algn="just">
              <a:buFont typeface="+mj-lt"/>
              <a:buAutoNum type="arabicPeriod"/>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User-specific tags from cart, wish-list, and search interactions are combined with product tags to determine relevancy.</a:t>
            </a:r>
          </a:p>
          <a:p>
            <a:pPr marL="1257300" lvl="2" indent="-342900" algn="just">
              <a:buFont typeface="+mj-lt"/>
              <a:buAutoNum type="arabicPeriod"/>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Products are ranked based on combined scores, and the top recommendations are displayed.</a:t>
            </a:r>
          </a:p>
          <a:p>
            <a:pPr marL="114300" indent="0">
              <a:buNone/>
            </a:pPr>
            <a:endParaRPr lang="en-IN" dirty="0"/>
          </a:p>
        </p:txBody>
      </p:sp>
    </p:spTree>
    <p:extLst>
      <p:ext uri="{BB962C8B-B14F-4D97-AF65-F5344CB8AC3E}">
        <p14:creationId xmlns:p14="http://schemas.microsoft.com/office/powerpoint/2010/main" val="83537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Team members details</a:t>
            </a:r>
            <a:endParaRPr sz="2400" b="1" i="0" u="none" strike="noStrike" cap="none" dirty="0">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1459242019"/>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686157-U7D9TH06</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The LNM Institute of information technology</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1 (Leader)</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Vansh Gupta</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A780-055E-9C10-0064-6FA1691D59C8}"/>
              </a:ext>
            </a:extLst>
          </p:cNvPr>
          <p:cNvSpPr>
            <a:spLocks noGrp="1"/>
          </p:cNvSpPr>
          <p:nvPr>
            <p:ph type="title"/>
          </p:nvPr>
        </p:nvSpPr>
        <p:spPr/>
        <p:txBody>
          <a:bodyPr>
            <a:normAutofit fontScale="90000"/>
          </a:bodyPr>
          <a:lstStyle/>
          <a:p>
            <a:r>
              <a:rPr lang="en-IN" dirty="0"/>
              <a:t>Glossary</a:t>
            </a:r>
          </a:p>
        </p:txBody>
      </p:sp>
      <p:sp>
        <p:nvSpPr>
          <p:cNvPr id="3" name="Text Placeholder 2">
            <a:extLst>
              <a:ext uri="{FF2B5EF4-FFF2-40B4-BE49-F238E27FC236}">
                <a16:creationId xmlns:a16="http://schemas.microsoft.com/office/drawing/2014/main" id="{FDFDDABB-03F1-CF9C-E674-81AF2DCC3F4C}"/>
              </a:ext>
            </a:extLst>
          </p:cNvPr>
          <p:cNvSpPr>
            <a:spLocks noGrp="1"/>
          </p:cNvSpPr>
          <p:nvPr>
            <p:ph type="body" idx="1"/>
          </p:nvPr>
        </p:nvSpPr>
        <p:spPr/>
        <p:txBody>
          <a:bodyPr/>
          <a:lstStyle/>
          <a:p>
            <a:r>
              <a:rPr lang="en-IN" dirty="0"/>
              <a:t>*  =&gt; Features not included in prototype</a:t>
            </a:r>
          </a:p>
          <a:p>
            <a:r>
              <a:rPr lang="en-IN" dirty="0"/>
              <a:t># =&gt; Used in prototype</a:t>
            </a:r>
          </a:p>
        </p:txBody>
      </p:sp>
    </p:spTree>
    <p:extLst>
      <p:ext uri="{BB962C8B-B14F-4D97-AF65-F5344CB8AC3E}">
        <p14:creationId xmlns:p14="http://schemas.microsoft.com/office/powerpoint/2010/main" val="13738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209D-D1CE-8AD4-5ADC-5B289141C9A5}"/>
              </a:ext>
            </a:extLst>
          </p:cNvPr>
          <p:cNvSpPr>
            <a:spLocks noGrp="1"/>
          </p:cNvSpPr>
          <p:nvPr>
            <p:ph type="title"/>
          </p:nvPr>
        </p:nvSpPr>
        <p:spPr/>
        <p:txBody>
          <a:bodyPr>
            <a:normAutofit fontScale="90000"/>
          </a:bodyPr>
          <a:lstStyle/>
          <a:p>
            <a:r>
              <a:rPr lang="en-IN" dirty="0"/>
              <a:t>Use-Cases</a:t>
            </a:r>
          </a:p>
        </p:txBody>
      </p:sp>
      <p:sp>
        <p:nvSpPr>
          <p:cNvPr id="3" name="Text Placeholder 2">
            <a:extLst>
              <a:ext uri="{FF2B5EF4-FFF2-40B4-BE49-F238E27FC236}">
                <a16:creationId xmlns:a16="http://schemas.microsoft.com/office/drawing/2014/main" id="{8C8DFF6D-7CB0-3B00-3795-BA78FDDA7A5A}"/>
              </a:ext>
            </a:extLst>
          </p:cNvPr>
          <p:cNvSpPr>
            <a:spLocks noGrp="1"/>
          </p:cNvSpPr>
          <p:nvPr>
            <p:ph type="body" idx="1"/>
          </p:nvPr>
        </p:nvSpPr>
        <p:spPr/>
        <p:txBody>
          <a:bodyPr>
            <a:normAutofit/>
          </a:bodyPr>
          <a:lstStyle/>
          <a:p>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L0-Personalized Product Recommendations: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Users can log in, view products, and receive personalized product recommendations based on their interactions, including searches, cart items, wish-list items and advertisement interactions*. This helps users discover products that match their preferences.</a:t>
            </a:r>
          </a:p>
          <a:p>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L1-Location-Based Recommendations*: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Users' locations are stored, allowing the app to collect data in order to provide location-based recommendations or relevant products based on regional preferences and trends.</a:t>
            </a:r>
          </a:p>
          <a:p>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L2-Tag-Based Product Exploration: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Instead of browsing through conventional categories like “Clothes" or “Shoes," users explore products based on tags.</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03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8818-B638-A49E-FE7A-48144EF95289}"/>
              </a:ext>
            </a:extLst>
          </p:cNvPr>
          <p:cNvSpPr>
            <a:spLocks noGrp="1"/>
          </p:cNvSpPr>
          <p:nvPr>
            <p:ph type="title"/>
          </p:nvPr>
        </p:nvSpPr>
        <p:spPr/>
        <p:txBody>
          <a:bodyPr>
            <a:normAutofit/>
          </a:bodyPr>
          <a:lstStyle/>
          <a:p>
            <a:r>
              <a:rPr lang="en-US" sz="2000" b="1" i="0" dirty="0">
                <a:effectLst/>
                <a:latin typeface="Calibri" panose="020F0502020204030204" pitchFamily="34" charset="0"/>
                <a:ea typeface="Calibri" panose="020F0502020204030204" pitchFamily="34" charset="0"/>
                <a:cs typeface="Calibri" panose="020F0502020204030204" pitchFamily="34" charset="0"/>
              </a:rPr>
              <a:t>Overall Problem: Develop a Personalized Product Ranking System</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AC96193-5DCF-60EE-AD19-10A214788325}"/>
              </a:ext>
            </a:extLst>
          </p:cNvPr>
          <p:cNvSpPr>
            <a:spLocks noGrp="1"/>
          </p:cNvSpPr>
          <p:nvPr>
            <p:ph type="body" idx="1"/>
          </p:nvPr>
        </p:nvSpPr>
        <p:spPr/>
        <p:txBody>
          <a:bodyPr>
            <a:normAutofit/>
          </a:bodyPr>
          <a:lstStyle/>
          <a:p>
            <a:pPr algn="l">
              <a:buFont typeface="+mj-lt"/>
              <a:buAutoNum type="arabicPeriod"/>
            </a:pPr>
            <a:r>
              <a:rPr lang="en-US" sz="17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Define User Profiles and Preferences</a:t>
            </a: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 user profiles with attributes like demographics, Cart and wish-list history ,ad interactions on third party platforms, browsing behavior, and preferences.</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Assign weights to different attributes based on their importance.</a:t>
            </a:r>
          </a:p>
          <a:p>
            <a:pPr algn="l">
              <a:buFont typeface="+mj-lt"/>
              <a:buAutoNum type="arabicPeriod"/>
            </a:pPr>
            <a:r>
              <a:rPr lang="en-US" sz="17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Simulate User Interactions</a:t>
            </a: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Simulate user interactions such as product views, clicks, cart/wish-list additions, and searches.</a:t>
            </a:r>
          </a:p>
          <a:p>
            <a:pPr algn="l">
              <a:buFont typeface="+mj-lt"/>
              <a:buAutoNum type="arabicPeriod"/>
            </a:pPr>
            <a:r>
              <a:rPr lang="en-US" sz="17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Similarity Calculation</a:t>
            </a: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Design a method to calculate user similarity based on their profiles and interactions.</a:t>
            </a:r>
          </a:p>
          <a:p>
            <a:pPr marL="742950" lvl="1" indent="-285750" algn="l">
              <a:buFont typeface="+mj-lt"/>
              <a:buAutoNum type="arabicPeriod"/>
            </a:pPr>
            <a:r>
              <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Choose similarity metrics like cosine similarity or sigmoid kernel#.</a:t>
            </a:r>
          </a:p>
          <a:p>
            <a:pPr marL="742950" lvl="1" indent="-285750" algn="l">
              <a:buFont typeface="+mj-lt"/>
              <a:buAutoNum type="arabicPeriod"/>
            </a:pPr>
            <a:endParaRPr lang="en-US" sz="17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IN" dirty="0"/>
          </a:p>
        </p:txBody>
      </p:sp>
    </p:spTree>
    <p:extLst>
      <p:ext uri="{BB962C8B-B14F-4D97-AF65-F5344CB8AC3E}">
        <p14:creationId xmlns:p14="http://schemas.microsoft.com/office/powerpoint/2010/main" val="288095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4F27B-F417-52D8-373E-E9787B7EF042}"/>
              </a:ext>
            </a:extLst>
          </p:cNvPr>
          <p:cNvSpPr txBox="1"/>
          <p:nvPr/>
        </p:nvSpPr>
        <p:spPr>
          <a:xfrm>
            <a:off x="250032" y="400050"/>
            <a:ext cx="7479506" cy="307777"/>
          </a:xfrm>
          <a:prstGeom prst="rect">
            <a:avLst/>
          </a:prstGeom>
          <a:noFill/>
        </p:spPr>
        <p:txBody>
          <a:bodyPr wrap="square" rtlCol="0">
            <a:spAutoFit/>
          </a:bodyPr>
          <a:lstStyle/>
          <a:p>
            <a:r>
              <a:rPr lang="en-IN" b="1" dirty="0"/>
              <a:t>Why content based filtering? =&gt; Personalization</a:t>
            </a:r>
          </a:p>
        </p:txBody>
      </p:sp>
      <p:grpSp>
        <p:nvGrpSpPr>
          <p:cNvPr id="27" name="Group 26">
            <a:extLst>
              <a:ext uri="{FF2B5EF4-FFF2-40B4-BE49-F238E27FC236}">
                <a16:creationId xmlns:a16="http://schemas.microsoft.com/office/drawing/2014/main" id="{49480BF1-B91A-6B74-5EE9-8B0A3A0A8269}"/>
              </a:ext>
            </a:extLst>
          </p:cNvPr>
          <p:cNvGrpSpPr/>
          <p:nvPr/>
        </p:nvGrpSpPr>
        <p:grpSpPr>
          <a:xfrm>
            <a:off x="1214438" y="1393031"/>
            <a:ext cx="6865143" cy="1871664"/>
            <a:chOff x="1193007" y="871537"/>
            <a:chExt cx="6865143" cy="1871664"/>
          </a:xfrm>
        </p:grpSpPr>
        <p:sp>
          <p:nvSpPr>
            <p:cNvPr id="5" name="TextBox 4">
              <a:extLst>
                <a:ext uri="{FF2B5EF4-FFF2-40B4-BE49-F238E27FC236}">
                  <a16:creationId xmlns:a16="http://schemas.microsoft.com/office/drawing/2014/main" id="{90AE96E3-1791-B345-5955-81E703862329}"/>
                </a:ext>
              </a:extLst>
            </p:cNvPr>
            <p:cNvSpPr txBox="1"/>
            <p:nvPr/>
          </p:nvSpPr>
          <p:spPr>
            <a:xfrm>
              <a:off x="1950245" y="871537"/>
              <a:ext cx="5000624" cy="307777"/>
            </a:xfrm>
            <a:prstGeom prst="rect">
              <a:avLst/>
            </a:prstGeom>
            <a:noFill/>
          </p:spPr>
          <p:txBody>
            <a:bodyPr wrap="square" rtlCol="0">
              <a:spAutoFit/>
            </a:bodyPr>
            <a:lstStyle/>
            <a:p>
              <a:pPr algn="ctr"/>
              <a:r>
                <a:rPr lang="en-IN" dirty="0"/>
                <a:t>How to recommend products?</a:t>
              </a:r>
            </a:p>
          </p:txBody>
        </p:sp>
        <p:cxnSp>
          <p:nvCxnSpPr>
            <p:cNvPr id="8" name="Straight Arrow Connector 7">
              <a:extLst>
                <a:ext uri="{FF2B5EF4-FFF2-40B4-BE49-F238E27FC236}">
                  <a16:creationId xmlns:a16="http://schemas.microsoft.com/office/drawing/2014/main" id="{3D76D6F1-3E41-E4A7-C0B7-ED86AC1AC10C}"/>
                </a:ext>
              </a:extLst>
            </p:cNvPr>
            <p:cNvCxnSpPr>
              <a:cxnSpLocks/>
              <a:stCxn id="5" idx="2"/>
            </p:cNvCxnSpPr>
            <p:nvPr/>
          </p:nvCxnSpPr>
          <p:spPr>
            <a:xfrm flipH="1">
              <a:off x="2864644" y="1179314"/>
              <a:ext cx="1585913" cy="449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83B441-1830-3BB7-9187-E632FE58EE21}"/>
                </a:ext>
              </a:extLst>
            </p:cNvPr>
            <p:cNvCxnSpPr>
              <a:cxnSpLocks/>
              <a:stCxn id="5" idx="2"/>
            </p:cNvCxnSpPr>
            <p:nvPr/>
          </p:nvCxnSpPr>
          <p:spPr>
            <a:xfrm>
              <a:off x="4450557" y="1179314"/>
              <a:ext cx="1728787" cy="449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A3EDD82-B735-1927-CD5E-A82601132D39}"/>
                </a:ext>
              </a:extLst>
            </p:cNvPr>
            <p:cNvSpPr txBox="1"/>
            <p:nvPr/>
          </p:nvSpPr>
          <p:spPr>
            <a:xfrm>
              <a:off x="2028825" y="1728788"/>
              <a:ext cx="1671638" cy="307777"/>
            </a:xfrm>
            <a:prstGeom prst="rect">
              <a:avLst/>
            </a:prstGeom>
            <a:noFill/>
          </p:spPr>
          <p:txBody>
            <a:bodyPr wrap="square" rtlCol="0">
              <a:spAutoFit/>
            </a:bodyPr>
            <a:lstStyle/>
            <a:p>
              <a:r>
                <a:rPr lang="en-IN" dirty="0"/>
                <a:t>Classification</a:t>
              </a:r>
            </a:p>
          </p:txBody>
        </p:sp>
        <p:sp>
          <p:nvSpPr>
            <p:cNvPr id="15" name="Multiplication Sign 14">
              <a:extLst>
                <a:ext uri="{FF2B5EF4-FFF2-40B4-BE49-F238E27FC236}">
                  <a16:creationId xmlns:a16="http://schemas.microsoft.com/office/drawing/2014/main" id="{25045DFD-BDC6-AF72-93FE-A8DEBA73E9BE}"/>
                </a:ext>
              </a:extLst>
            </p:cNvPr>
            <p:cNvSpPr/>
            <p:nvPr/>
          </p:nvSpPr>
          <p:spPr>
            <a:xfrm>
              <a:off x="3171825" y="1771650"/>
              <a:ext cx="235744" cy="222052"/>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338E5935-FB4D-AED1-6768-6021E768ED12}"/>
                </a:ext>
              </a:extLst>
            </p:cNvPr>
            <p:cNvSpPr txBox="1"/>
            <p:nvPr/>
          </p:nvSpPr>
          <p:spPr>
            <a:xfrm>
              <a:off x="5679282" y="1728787"/>
              <a:ext cx="1728787" cy="307777"/>
            </a:xfrm>
            <a:prstGeom prst="rect">
              <a:avLst/>
            </a:prstGeom>
            <a:noFill/>
          </p:spPr>
          <p:txBody>
            <a:bodyPr wrap="square" rtlCol="0">
              <a:spAutoFit/>
            </a:bodyPr>
            <a:lstStyle/>
            <a:p>
              <a:r>
                <a:rPr lang="en-IN" dirty="0"/>
                <a:t>Tagging</a:t>
              </a:r>
            </a:p>
          </p:txBody>
        </p:sp>
        <p:pic>
          <p:nvPicPr>
            <p:cNvPr id="18" name="Graphic 17" descr="Checkmark">
              <a:extLst>
                <a:ext uri="{FF2B5EF4-FFF2-40B4-BE49-F238E27FC236}">
                  <a16:creationId xmlns:a16="http://schemas.microsoft.com/office/drawing/2014/main" id="{A5995107-8A9D-4301-05CD-161FFC79E7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3662" y="1721643"/>
              <a:ext cx="307181" cy="307777"/>
            </a:xfrm>
            <a:prstGeom prst="rect">
              <a:avLst/>
            </a:prstGeom>
          </p:spPr>
        </p:pic>
        <p:cxnSp>
          <p:nvCxnSpPr>
            <p:cNvPr id="20" name="Straight Arrow Connector 19">
              <a:extLst>
                <a:ext uri="{FF2B5EF4-FFF2-40B4-BE49-F238E27FC236}">
                  <a16:creationId xmlns:a16="http://schemas.microsoft.com/office/drawing/2014/main" id="{237DB540-DD1A-CE19-BB86-C6AD6A3D9470}"/>
                </a:ext>
              </a:extLst>
            </p:cNvPr>
            <p:cNvCxnSpPr>
              <a:stCxn id="14" idx="2"/>
            </p:cNvCxnSpPr>
            <p:nvPr/>
          </p:nvCxnSpPr>
          <p:spPr>
            <a:xfrm>
              <a:off x="2864644" y="2036565"/>
              <a:ext cx="0" cy="370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56A340C-B1F7-C7DD-22A7-2FE860D1C902}"/>
                </a:ext>
              </a:extLst>
            </p:cNvPr>
            <p:cNvSpPr txBox="1"/>
            <p:nvPr/>
          </p:nvSpPr>
          <p:spPr>
            <a:xfrm>
              <a:off x="1193007" y="2432150"/>
              <a:ext cx="3650457" cy="307777"/>
            </a:xfrm>
            <a:prstGeom prst="rect">
              <a:avLst/>
            </a:prstGeom>
            <a:noFill/>
          </p:spPr>
          <p:txBody>
            <a:bodyPr wrap="square" rtlCol="0">
              <a:spAutoFit/>
            </a:bodyPr>
            <a:lstStyle/>
            <a:p>
              <a:r>
                <a:rPr lang="en-IN" dirty="0"/>
                <a:t>Non-personalized and traditional categories</a:t>
              </a:r>
            </a:p>
          </p:txBody>
        </p:sp>
        <p:cxnSp>
          <p:nvCxnSpPr>
            <p:cNvPr id="25" name="Straight Arrow Connector 24">
              <a:extLst>
                <a:ext uri="{FF2B5EF4-FFF2-40B4-BE49-F238E27FC236}">
                  <a16:creationId xmlns:a16="http://schemas.microsoft.com/office/drawing/2014/main" id="{0D88C326-952D-B7F6-0C56-75E6A94AAE0D}"/>
                </a:ext>
              </a:extLst>
            </p:cNvPr>
            <p:cNvCxnSpPr>
              <a:stCxn id="16" idx="2"/>
            </p:cNvCxnSpPr>
            <p:nvPr/>
          </p:nvCxnSpPr>
          <p:spPr>
            <a:xfrm flipH="1">
              <a:off x="6536531" y="2036564"/>
              <a:ext cx="7145" cy="37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B53D183-C2FA-A230-CA9B-44AD45F12928}"/>
                </a:ext>
              </a:extLst>
            </p:cNvPr>
            <p:cNvSpPr txBox="1"/>
            <p:nvPr/>
          </p:nvSpPr>
          <p:spPr>
            <a:xfrm>
              <a:off x="5057776" y="2435424"/>
              <a:ext cx="3000374" cy="307777"/>
            </a:xfrm>
            <a:prstGeom prst="rect">
              <a:avLst/>
            </a:prstGeom>
            <a:noFill/>
          </p:spPr>
          <p:txBody>
            <a:bodyPr wrap="square" rtlCol="0">
              <a:spAutoFit/>
            </a:bodyPr>
            <a:lstStyle/>
            <a:p>
              <a:r>
                <a:rPr lang="en-IN" dirty="0"/>
                <a:t>Weight assignment to actions</a:t>
              </a:r>
            </a:p>
          </p:txBody>
        </p:sp>
      </p:grpSp>
    </p:spTree>
    <p:extLst>
      <p:ext uri="{BB962C8B-B14F-4D97-AF65-F5344CB8AC3E}">
        <p14:creationId xmlns:p14="http://schemas.microsoft.com/office/powerpoint/2010/main" val="149705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4CB-246D-7ED3-2898-A97CC499C812}"/>
              </a:ext>
            </a:extLst>
          </p:cNvPr>
          <p:cNvSpPr>
            <a:spLocks noGrp="1"/>
          </p:cNvSpPr>
          <p:nvPr>
            <p:ph type="title"/>
          </p:nvPr>
        </p:nvSpPr>
        <p:spPr/>
        <p:txBody>
          <a:bodyPr>
            <a:normAutofit/>
          </a:bodyPr>
          <a:lstStyle/>
          <a:p>
            <a:r>
              <a:rPr lang="en-IN"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Sub-Problems and Solutions</a:t>
            </a:r>
            <a:r>
              <a:rPr lang="en-IN"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34189EC9-B7E9-E259-665D-16878D700E0E}"/>
              </a:ext>
            </a:extLst>
          </p:cNvPr>
          <p:cNvSpPr>
            <a:spLocks noGrp="1"/>
          </p:cNvSpPr>
          <p:nvPr>
            <p:ph type="body" idx="1"/>
          </p:nvPr>
        </p:nvSpPr>
        <p:spPr>
          <a:xfrm>
            <a:off x="311700" y="948163"/>
            <a:ext cx="8520600" cy="3648125"/>
          </a:xfrm>
        </p:spPr>
        <p:txBody>
          <a:bodyPr/>
          <a:lstStyle/>
          <a:p>
            <a:pPr marL="11430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User Profile Generation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Define attributes like age, gender, location, and interests for user profiles.</a:t>
            </a:r>
          </a:p>
          <a:p>
            <a:pPr>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Create a fail-safe authentication mechanism for user data security.</a:t>
            </a:r>
          </a:p>
          <a:p>
            <a:pPr>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Initial Product Rankings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Rank products based on a combination of scores and attributes.</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 function that sorts products using predefined criteria.</a:t>
            </a:r>
          </a:p>
          <a:p>
            <a:pPr>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User Feedback Collection and Incorporation*</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mechanisms for users to provide explicit feedback, ratings, or reviews for products.</a:t>
            </a:r>
          </a:p>
          <a:p>
            <a:pPr algn="l">
              <a:buFont typeface="Arial" panose="020B0604020202020204" pitchFamily="34" charset="0"/>
              <a:buChar char="•"/>
            </a:pP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Incorporate user feedback into the recommendation model to improve accuracy.</a:t>
            </a:r>
          </a:p>
          <a:p>
            <a:pPr marL="114300" indent="0" algn="l">
              <a:buNone/>
            </a:pPr>
            <a:endPar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86174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2AD6-F6D5-2451-9FBB-F201DC6B12E6}"/>
              </a:ext>
            </a:extLst>
          </p:cNvPr>
          <p:cNvSpPr>
            <a:spLocks noGrp="1"/>
          </p:cNvSpPr>
          <p:nvPr>
            <p:ph type="title"/>
          </p:nvPr>
        </p:nvSpPr>
        <p:spPr>
          <a:xfrm>
            <a:off x="311700" y="1807369"/>
            <a:ext cx="1945725" cy="764382"/>
          </a:xfrm>
        </p:spPr>
        <p:txBody>
          <a:bodyPr>
            <a:noAutofit/>
          </a:bodyPr>
          <a:lstStyle/>
          <a:p>
            <a:r>
              <a:rPr lang="en-IN" sz="2000" dirty="0"/>
              <a:t>Customer segmentation</a:t>
            </a:r>
          </a:p>
        </p:txBody>
      </p:sp>
      <p:cxnSp>
        <p:nvCxnSpPr>
          <p:cNvPr id="4" name="Straight Arrow Connector 3">
            <a:extLst>
              <a:ext uri="{FF2B5EF4-FFF2-40B4-BE49-F238E27FC236}">
                <a16:creationId xmlns:a16="http://schemas.microsoft.com/office/drawing/2014/main" id="{B5EBE433-CC68-277C-B560-A9D0E439431E}"/>
              </a:ext>
            </a:extLst>
          </p:cNvPr>
          <p:cNvCxnSpPr>
            <a:stCxn id="2" idx="3"/>
          </p:cNvCxnSpPr>
          <p:nvPr/>
        </p:nvCxnSpPr>
        <p:spPr>
          <a:xfrm flipV="1">
            <a:off x="2257425" y="642938"/>
            <a:ext cx="1264444" cy="154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1AD8361-A914-70A3-D914-E74974A7DBD9}"/>
              </a:ext>
            </a:extLst>
          </p:cNvPr>
          <p:cNvCxnSpPr>
            <a:stCxn id="2" idx="3"/>
          </p:cNvCxnSpPr>
          <p:nvPr/>
        </p:nvCxnSpPr>
        <p:spPr>
          <a:xfrm flipV="1">
            <a:off x="2257425" y="1407320"/>
            <a:ext cx="1607344" cy="78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7CBC59B-87BE-8A75-D99F-80FC52A18A4E}"/>
              </a:ext>
            </a:extLst>
          </p:cNvPr>
          <p:cNvCxnSpPr>
            <a:stCxn id="2" idx="3"/>
          </p:cNvCxnSpPr>
          <p:nvPr/>
        </p:nvCxnSpPr>
        <p:spPr>
          <a:xfrm flipV="1">
            <a:off x="2257425" y="2107406"/>
            <a:ext cx="1878806" cy="8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EEBA0AA-D42C-6D1F-9CBA-70A362413F38}"/>
              </a:ext>
            </a:extLst>
          </p:cNvPr>
          <p:cNvCxnSpPr>
            <a:stCxn id="2" idx="3"/>
          </p:cNvCxnSpPr>
          <p:nvPr/>
        </p:nvCxnSpPr>
        <p:spPr>
          <a:xfrm>
            <a:off x="2257425" y="2189560"/>
            <a:ext cx="1685925" cy="91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415A37B-CCA4-9EEC-CF95-124411FE65A1}"/>
              </a:ext>
            </a:extLst>
          </p:cNvPr>
          <p:cNvCxnSpPr>
            <a:stCxn id="2" idx="3"/>
          </p:cNvCxnSpPr>
          <p:nvPr/>
        </p:nvCxnSpPr>
        <p:spPr>
          <a:xfrm>
            <a:off x="2257425" y="2189560"/>
            <a:ext cx="1264444" cy="166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8139582-5681-2C2E-303C-1116533AA046}"/>
              </a:ext>
            </a:extLst>
          </p:cNvPr>
          <p:cNvSpPr txBox="1"/>
          <p:nvPr/>
        </p:nvSpPr>
        <p:spPr>
          <a:xfrm>
            <a:off x="3714750" y="489049"/>
            <a:ext cx="2300288" cy="307777"/>
          </a:xfrm>
          <a:prstGeom prst="rect">
            <a:avLst/>
          </a:prstGeom>
          <a:noFill/>
        </p:spPr>
        <p:txBody>
          <a:bodyPr wrap="square" rtlCol="0">
            <a:spAutoFit/>
          </a:bodyPr>
          <a:lstStyle/>
          <a:p>
            <a:r>
              <a:rPr lang="en-IN" dirty="0"/>
              <a:t>Entertainment preferences</a:t>
            </a:r>
          </a:p>
        </p:txBody>
      </p:sp>
      <p:sp>
        <p:nvSpPr>
          <p:cNvPr id="14" name="TextBox 13">
            <a:extLst>
              <a:ext uri="{FF2B5EF4-FFF2-40B4-BE49-F238E27FC236}">
                <a16:creationId xmlns:a16="http://schemas.microsoft.com/office/drawing/2014/main" id="{203F819D-B10A-497C-827D-DD4429F133F2}"/>
              </a:ext>
            </a:extLst>
          </p:cNvPr>
          <p:cNvSpPr txBox="1"/>
          <p:nvPr/>
        </p:nvSpPr>
        <p:spPr>
          <a:xfrm>
            <a:off x="4029075" y="1262360"/>
            <a:ext cx="2214563" cy="307777"/>
          </a:xfrm>
          <a:prstGeom prst="rect">
            <a:avLst/>
          </a:prstGeom>
          <a:noFill/>
        </p:spPr>
        <p:txBody>
          <a:bodyPr wrap="square" rtlCol="0">
            <a:spAutoFit/>
          </a:bodyPr>
          <a:lstStyle/>
          <a:p>
            <a:r>
              <a:rPr lang="en-IN" dirty="0"/>
              <a:t>Social media interaction</a:t>
            </a:r>
          </a:p>
        </p:txBody>
      </p:sp>
      <p:sp>
        <p:nvSpPr>
          <p:cNvPr id="15" name="TextBox 14">
            <a:extLst>
              <a:ext uri="{FF2B5EF4-FFF2-40B4-BE49-F238E27FC236}">
                <a16:creationId xmlns:a16="http://schemas.microsoft.com/office/drawing/2014/main" id="{1A7C63BD-AED9-B71B-C571-0C53B4D3DE8B}"/>
              </a:ext>
            </a:extLst>
          </p:cNvPr>
          <p:cNvSpPr txBox="1"/>
          <p:nvPr/>
        </p:nvSpPr>
        <p:spPr>
          <a:xfrm>
            <a:off x="3521869" y="3771006"/>
            <a:ext cx="2686050" cy="307777"/>
          </a:xfrm>
          <a:prstGeom prst="rect">
            <a:avLst/>
          </a:prstGeom>
          <a:noFill/>
        </p:spPr>
        <p:txBody>
          <a:bodyPr wrap="square" rtlCol="0">
            <a:spAutoFit/>
          </a:bodyPr>
          <a:lstStyle/>
          <a:p>
            <a:r>
              <a:rPr lang="en-IN" dirty="0"/>
              <a:t>Brand </a:t>
            </a:r>
            <a:r>
              <a:rPr lang="en-IN" dirty="0" err="1"/>
              <a:t>Loyality</a:t>
            </a:r>
            <a:endParaRPr lang="en-IN" dirty="0"/>
          </a:p>
        </p:txBody>
      </p:sp>
      <p:sp>
        <p:nvSpPr>
          <p:cNvPr id="17" name="TextBox 16">
            <a:extLst>
              <a:ext uri="{FF2B5EF4-FFF2-40B4-BE49-F238E27FC236}">
                <a16:creationId xmlns:a16="http://schemas.microsoft.com/office/drawing/2014/main" id="{00472F11-9499-7EA9-2171-ECEBB737F8C4}"/>
              </a:ext>
            </a:extLst>
          </p:cNvPr>
          <p:cNvSpPr txBox="1"/>
          <p:nvPr/>
        </p:nvSpPr>
        <p:spPr>
          <a:xfrm>
            <a:off x="4014789" y="2953642"/>
            <a:ext cx="1821657" cy="307777"/>
          </a:xfrm>
          <a:prstGeom prst="rect">
            <a:avLst/>
          </a:prstGeom>
          <a:noFill/>
        </p:spPr>
        <p:txBody>
          <a:bodyPr wrap="square" rtlCol="0">
            <a:spAutoFit/>
          </a:bodyPr>
          <a:lstStyle/>
          <a:p>
            <a:r>
              <a:rPr lang="en-IN" dirty="0"/>
              <a:t>Location</a:t>
            </a:r>
          </a:p>
        </p:txBody>
      </p:sp>
      <p:sp>
        <p:nvSpPr>
          <p:cNvPr id="20" name="TextBox 19">
            <a:extLst>
              <a:ext uri="{FF2B5EF4-FFF2-40B4-BE49-F238E27FC236}">
                <a16:creationId xmlns:a16="http://schemas.microsoft.com/office/drawing/2014/main" id="{E2F8D649-17D6-BB04-E245-187228359E51}"/>
              </a:ext>
            </a:extLst>
          </p:cNvPr>
          <p:cNvSpPr txBox="1"/>
          <p:nvPr/>
        </p:nvSpPr>
        <p:spPr>
          <a:xfrm>
            <a:off x="4203150" y="1941760"/>
            <a:ext cx="3657599" cy="307777"/>
          </a:xfrm>
          <a:prstGeom prst="rect">
            <a:avLst/>
          </a:prstGeom>
          <a:noFill/>
        </p:spPr>
        <p:txBody>
          <a:bodyPr wrap="square" rtlCol="0">
            <a:spAutoFit/>
          </a:bodyPr>
          <a:lstStyle/>
          <a:p>
            <a:r>
              <a:rPr lang="en-IN" dirty="0"/>
              <a:t>Price sensitivity(engagement to discounts)</a:t>
            </a:r>
          </a:p>
        </p:txBody>
      </p:sp>
    </p:spTree>
    <p:extLst>
      <p:ext uri="{BB962C8B-B14F-4D97-AF65-F5344CB8AC3E}">
        <p14:creationId xmlns:p14="http://schemas.microsoft.com/office/powerpoint/2010/main" val="316777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rPr>
              <a:t>Limitations</a:t>
            </a:r>
            <a:endParaRPr sz="2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p:txBody>
      </p:sp>
      <p:sp>
        <p:nvSpPr>
          <p:cNvPr id="102" name="Google Shape;102;p21"/>
          <p:cNvSpPr txBox="1"/>
          <p:nvPr/>
        </p:nvSpPr>
        <p:spPr>
          <a:xfrm>
            <a:off x="99587" y="1555574"/>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Mono"/>
            </a:endParaRPr>
          </a:p>
          <a:p>
            <a:pPr algn="l">
              <a:buFont typeface="+mj-lt"/>
              <a:buAutoNum type="arabicPeriod"/>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Limited Tag Diversity:</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effectiveness of the tag-based recommendation system heavily relies on the availability and diversity of relevant tags. If the dataset lacks a comprehensive range of descriptive and nuanced tags, the system may struggle to accurately capture users' preferences and provide meaningful recommendations.</a:t>
            </a: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2.Sparse Data for New Users: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New users with limited interaction history may receive less accurate recommendations due to insufficient tagging data. The model might struggle to understand their preferences until they have provided enough interactions.</a:t>
            </a:r>
          </a:p>
          <a:p>
            <a:pPr marL="0" marR="0" lvl="0" indent="0" algn="l" rtl="0">
              <a:lnSpc>
                <a:spcPct val="100000"/>
              </a:lnSpc>
              <a:spcBef>
                <a:spcPts val="0"/>
              </a:spcBef>
              <a:spcAft>
                <a:spcPts val="0"/>
              </a:spcAft>
              <a:buClr>
                <a:srgbClr val="000000"/>
              </a:buClr>
              <a:buSzPts val="1200"/>
              <a:buFont typeface="Arial"/>
              <a:buNone/>
            </a:pPr>
            <a:endParaRPr lang="en-US" sz="160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r>
              <a:rPr lang="en-US" sz="16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3.Model Bias:</a:t>
            </a:r>
            <a:r>
              <a:rPr lang="en-US" sz="16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recommendation model might inadvertently learn biases present in the dataset, leading to recommendations that reflect existing stereotypes or exclude certain user segments.</a:t>
            </a:r>
            <a:endParaRPr sz="12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600" b="1" dirty="0">
                <a:latin typeface="Calibri" panose="020F0502020204030204" pitchFamily="34" charset="0"/>
                <a:ea typeface="Calibri" panose="020F0502020204030204" pitchFamily="34" charset="0"/>
                <a:cs typeface="Calibri" panose="020F0502020204030204" pitchFamily="34" charset="0"/>
                <a:sym typeface="Roboto Mono"/>
              </a:rPr>
              <a:t>4.Lack of real world data-set:</a:t>
            </a:r>
            <a:r>
              <a:rPr lang="en-US" sz="1600" dirty="0">
                <a:latin typeface="Calibri" panose="020F0502020204030204" pitchFamily="34" charset="0"/>
                <a:ea typeface="Calibri" panose="020F0502020204030204" pitchFamily="34" charset="0"/>
                <a:cs typeface="Calibri" panose="020F0502020204030204" pitchFamily="34" charset="0"/>
                <a:sym typeface="Roboto Mono"/>
              </a:rPr>
              <a:t>Publicly available datasets are out of date and insufficient for properly implementing some of the functionalities.</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947</Words>
  <Application>Microsoft Office PowerPoint</Application>
  <PresentationFormat>On-screen Show (16:9)</PresentationFormat>
  <Paragraphs>95</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Mono</vt:lpstr>
      <vt:lpstr>Roboto</vt:lpstr>
      <vt:lpstr>Arial</vt:lpstr>
      <vt:lpstr>Calibri</vt:lpstr>
      <vt:lpstr>Simple Light</vt:lpstr>
      <vt:lpstr>Problem Statement Title: Personalized Product Recommendations Team Name: 686157-U7D9TH06 </vt:lpstr>
      <vt:lpstr>PowerPoint Presentation</vt:lpstr>
      <vt:lpstr>Glossary</vt:lpstr>
      <vt:lpstr>Use-Cases</vt:lpstr>
      <vt:lpstr>Overall Problem: Develop a Personalized Product Ranking System</vt:lpstr>
      <vt:lpstr>PowerPoint Presentation</vt:lpstr>
      <vt:lpstr>Sub-Problems and Solutions:</vt:lpstr>
      <vt:lpstr>Customer segmentation</vt:lpstr>
      <vt:lpstr>PowerPoint Presentation</vt:lpstr>
      <vt:lpstr>PowerPoint Presentation</vt:lpstr>
      <vt:lpstr>PowerPoint Presentation</vt:lpstr>
      <vt:lpstr>Proof of Concept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Personalized Product Recommendations Team Name: 686157-U7D9TH06</dc:title>
  <dc:creator>Vaibhav</dc:creator>
  <cp:lastModifiedBy>vaibhavgupta@indianoil.in</cp:lastModifiedBy>
  <cp:revision>36</cp:revision>
  <dcterms:modified xsi:type="dcterms:W3CDTF">2023-08-17T19:51:30Z</dcterms:modified>
</cp:coreProperties>
</file>