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61" r:id="rId7"/>
    <p:sldId id="268" r:id="rId8"/>
    <p:sldId id="262" r:id="rId9"/>
    <p:sldId id="263" r:id="rId10"/>
    <p:sldId id="264" r:id="rId11"/>
    <p:sldId id="265" r:id="rId12"/>
  </p:sldIdLst>
  <p:sldSz cx="12192000" cy="6856413"/>
  <p:notesSz cx="12192000" cy="100520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0588" autoAdjust="0"/>
  </p:normalViewPr>
  <p:slideViewPr>
    <p:cSldViewPr>
      <p:cViewPr varScale="1">
        <p:scale>
          <a:sx n="75" d="100"/>
          <a:sy n="75" d="100"/>
        </p:scale>
        <p:origin x="811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E6D9-87B8-496C-85CA-C54391ACA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1257300"/>
            <a:ext cx="6032500" cy="3392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4837113"/>
            <a:ext cx="9753600" cy="3959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48813"/>
            <a:ext cx="5283200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9548813"/>
            <a:ext cx="5283200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B293-AE72-4C54-A6F3-244315689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8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solidFill>
                  <a:srgbClr val="1D40AF"/>
                </a:solidFill>
                <a:latin typeface="Liberation Sans"/>
                <a:cs typeface="Liberation Sans"/>
              </a:rPr>
              <a:t>Innovation </a:t>
            </a:r>
            <a:r>
              <a:rPr lang="en-US" sz="16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Factor:</a:t>
            </a:r>
            <a:endParaRPr lang="en-US" sz="1600" b="1" spc="-10" dirty="0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arenR"/>
            </a:pP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Machine</a:t>
            </a:r>
            <a:r>
              <a:rPr lang="en-US" sz="12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Learning</a:t>
            </a:r>
            <a:r>
              <a:rPr lang="en-US" sz="12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models</a:t>
            </a:r>
            <a:r>
              <a:rPr lang="en-US" sz="12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trained</a:t>
            </a:r>
            <a:r>
              <a:rPr lang="en-US" sz="12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on</a:t>
            </a:r>
            <a:r>
              <a:rPr lang="en-US" sz="12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b="1" dirty="0">
                <a:solidFill>
                  <a:srgbClr val="1D40AF"/>
                </a:solidFill>
                <a:latin typeface="Liberation Sans"/>
                <a:cs typeface="Liberation Sans"/>
              </a:rPr>
              <a:t>real</a:t>
            </a:r>
            <a:r>
              <a:rPr lang="en-US" sz="1200" b="1" spc="-3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lang="en-US" sz="1200" b="1" dirty="0">
                <a:solidFill>
                  <a:srgbClr val="1D40AF"/>
                </a:solidFill>
                <a:latin typeface="Liberation Sans"/>
                <a:cs typeface="Liberation Sans"/>
              </a:rPr>
              <a:t>construction</a:t>
            </a:r>
            <a:r>
              <a:rPr lang="en-US" sz="1200" b="1" spc="-3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lang="en-US" sz="1200" b="1" spc="-20" dirty="0">
                <a:solidFill>
                  <a:srgbClr val="1D40AF"/>
                </a:solidFill>
                <a:latin typeface="Liberation Sans"/>
                <a:cs typeface="Liberation Sans"/>
              </a:rPr>
              <a:t>data 	          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arenR"/>
            </a:pPr>
            <a:r>
              <a:rPr lang="en-US" sz="1200" spc="-10" dirty="0">
                <a:solidFill>
                  <a:srgbClr val="1F2937"/>
                </a:solidFill>
                <a:latin typeface="Liberation Sans"/>
                <a:cs typeface="Liberation Sans"/>
              </a:rPr>
              <a:t>Real-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time</a:t>
            </a:r>
            <a:r>
              <a:rPr lang="en-US" sz="12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telemetry</a:t>
            </a:r>
            <a:r>
              <a:rPr lang="en-US" sz="12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simulation</a:t>
            </a:r>
            <a:r>
              <a:rPr lang="en-US" sz="12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lang="en-US" sz="12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comprehensive</a:t>
            </a:r>
            <a:r>
              <a:rPr lang="en-US" sz="12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spc="-10" dirty="0">
                <a:solidFill>
                  <a:srgbClr val="1F2937"/>
                </a:solidFill>
                <a:latin typeface="Liberation Sans"/>
                <a:cs typeface="Liberation Sans"/>
              </a:rPr>
              <a:t>testing</a:t>
            </a:r>
            <a:r>
              <a:rPr lang="en-US" sz="1200" b="1" spc="-20" dirty="0">
                <a:solidFill>
                  <a:srgbClr val="1D40AF"/>
                </a:solidFill>
                <a:latin typeface="Liberation Sans"/>
                <a:cs typeface="Liberation Sans"/>
              </a:rPr>
              <a:t>                              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arenR"/>
            </a:pP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Integration</a:t>
            </a:r>
            <a:r>
              <a:rPr lang="en-US" sz="12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of</a:t>
            </a:r>
            <a:r>
              <a:rPr lang="en-US" sz="12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IoT</a:t>
            </a:r>
            <a:r>
              <a:rPr lang="en-US" sz="12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concepts</a:t>
            </a:r>
            <a:r>
              <a:rPr lang="en-US" sz="12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lang="en-US" sz="12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future</a:t>
            </a:r>
            <a:r>
              <a:rPr lang="en-US" sz="12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spc="-10" dirty="0">
                <a:solidFill>
                  <a:srgbClr val="1F2937"/>
                </a:solidFill>
                <a:latin typeface="Liberation Sans"/>
                <a:cs typeface="Liberation Sans"/>
              </a:rPr>
              <a:t>scalability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arenR"/>
            </a:pP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Predictive</a:t>
            </a:r>
            <a:r>
              <a:rPr lang="en-US" sz="12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analytics</a:t>
            </a:r>
            <a:r>
              <a:rPr lang="en-US" sz="12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lang="en-US" sz="12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US" sz="1200" b="1" dirty="0">
                <a:solidFill>
                  <a:srgbClr val="1D40AF"/>
                </a:solidFill>
                <a:latin typeface="Liberation Sans"/>
                <a:cs typeface="Liberation Sans"/>
              </a:rPr>
              <a:t>proactive</a:t>
            </a:r>
            <a:r>
              <a:rPr lang="en-US" sz="1200" b="1" spc="-5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lang="en-US" sz="1200" b="1" dirty="0">
                <a:solidFill>
                  <a:srgbClr val="1D40AF"/>
                </a:solidFill>
                <a:latin typeface="Liberation Sans"/>
                <a:cs typeface="Liberation Sans"/>
              </a:rPr>
              <a:t>decision-</a:t>
            </a:r>
            <a:r>
              <a:rPr lang="en-US" sz="12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making</a:t>
            </a:r>
            <a:endParaRPr lang="en-US" sz="1200" dirty="0">
              <a:latin typeface="Liberation Sans"/>
              <a:cs typeface="Liberation San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CB293-AE72-4C54-A6F3-244315689DF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69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562E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1F2937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125"/>
              </a:lnSpc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 </a:t>
            </a:r>
            <a:r>
              <a:rPr spc="-65" dirty="0"/>
              <a:t>Genspar</a:t>
            </a:r>
            <a:fld id="{81D60167-4931-47E6-BA6A-407CBD079E47}" type="slidenum">
              <a:rPr sz="1575" spc="-97" baseline="-13227" dirty="0">
                <a:solidFill>
                  <a:srgbClr val="6A7280"/>
                </a:solidFill>
              </a:rPr>
              <a:t>‹#›</a:t>
            </a:fld>
            <a:r>
              <a:rPr sz="900" spc="-65" dirty="0"/>
              <a:t>k</a:t>
            </a:r>
            <a:endParaRPr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562E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1F2937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125"/>
              </a:lnSpc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 </a:t>
            </a:r>
            <a:r>
              <a:rPr spc="-65" dirty="0"/>
              <a:t>Genspar</a:t>
            </a:r>
            <a:fld id="{81D60167-4931-47E6-BA6A-407CBD079E47}" type="slidenum">
              <a:rPr sz="1575" spc="-97" baseline="-13227" dirty="0">
                <a:solidFill>
                  <a:srgbClr val="6A7280"/>
                </a:solidFill>
              </a:rPr>
              <a:t>‹#›</a:t>
            </a:fld>
            <a:r>
              <a:rPr sz="900" spc="-65" dirty="0"/>
              <a:t>k</a:t>
            </a:r>
            <a:endParaRPr sz="9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562E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125"/>
              </a:lnSpc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 </a:t>
            </a:r>
            <a:r>
              <a:rPr spc="-65" dirty="0"/>
              <a:t>Genspar</a:t>
            </a:r>
            <a:fld id="{81D60167-4931-47E6-BA6A-407CBD079E47}" type="slidenum">
              <a:rPr sz="1575" spc="-97" baseline="-13227" dirty="0">
                <a:solidFill>
                  <a:srgbClr val="6A7280"/>
                </a:solidFill>
              </a:rPr>
              <a:t>‹#›</a:t>
            </a:fld>
            <a:r>
              <a:rPr sz="900" spc="-65" dirty="0"/>
              <a:t>k</a:t>
            </a:r>
            <a:endParaRPr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562E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125"/>
              </a:lnSpc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 </a:t>
            </a:r>
            <a:r>
              <a:rPr spc="-65" dirty="0"/>
              <a:t>Genspar</a:t>
            </a:r>
            <a:fld id="{81D60167-4931-47E6-BA6A-407CBD079E47}" type="slidenum">
              <a:rPr sz="1575" spc="-97" baseline="-13227" dirty="0">
                <a:solidFill>
                  <a:srgbClr val="6A7280"/>
                </a:solidFill>
              </a:rPr>
              <a:t>‹#›</a:t>
            </a:fld>
            <a:r>
              <a:rPr sz="900" spc="-65" dirty="0"/>
              <a:t>k</a:t>
            </a:r>
            <a:endParaRPr sz="9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125"/>
              </a:lnSpc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 </a:t>
            </a:r>
            <a:r>
              <a:rPr spc="-65" dirty="0"/>
              <a:t>Genspar</a:t>
            </a:r>
            <a:fld id="{81D60167-4931-47E6-BA6A-407CBD079E47}" type="slidenum">
              <a:rPr sz="1575" spc="-97" baseline="-13227" dirty="0">
                <a:solidFill>
                  <a:srgbClr val="6A7280"/>
                </a:solidFill>
              </a:rPr>
              <a:t>‹#›</a:t>
            </a:fld>
            <a:r>
              <a:rPr sz="900" spc="-65" dirty="0"/>
              <a:t>k</a:t>
            </a:r>
            <a:endParaRPr sz="9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099" y="644525"/>
            <a:ext cx="10845800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562E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9826" y="2623820"/>
            <a:ext cx="7512347" cy="2208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1F2937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26153" y="6427501"/>
            <a:ext cx="1073784" cy="186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1125"/>
              </a:lnSpc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 </a:t>
            </a:r>
            <a:r>
              <a:rPr spc="-65" dirty="0"/>
              <a:t>Genspar</a:t>
            </a:r>
            <a:fld id="{81D60167-4931-47E6-BA6A-407CBD079E47}" type="slidenum">
              <a:rPr sz="1575" spc="-97" baseline="-13227" dirty="0">
                <a:solidFill>
                  <a:srgbClr val="6A7280"/>
                </a:solidFill>
              </a:rPr>
              <a:t>‹#›</a:t>
            </a:fld>
            <a:r>
              <a:rPr sz="900" spc="-65" dirty="0"/>
              <a:t>k</a:t>
            </a:r>
            <a:endParaRPr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7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2.png"/><Relationship Id="rId7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4499" y="4000499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2857500" y="2857500"/>
                </a:moveTo>
                <a:lnTo>
                  <a:pt x="255257" y="2857500"/>
                </a:lnTo>
                <a:lnTo>
                  <a:pt x="247483" y="2843970"/>
                </a:lnTo>
                <a:lnTo>
                  <a:pt x="224939" y="2803010"/>
                </a:lnTo>
                <a:lnTo>
                  <a:pt x="203406" y="2761509"/>
                </a:lnTo>
                <a:lnTo>
                  <a:pt x="182898" y="2719491"/>
                </a:lnTo>
                <a:lnTo>
                  <a:pt x="163429" y="2676984"/>
                </a:lnTo>
                <a:lnTo>
                  <a:pt x="145008" y="2634011"/>
                </a:lnTo>
                <a:lnTo>
                  <a:pt x="127646" y="2590599"/>
                </a:lnTo>
                <a:lnTo>
                  <a:pt x="111357" y="2546774"/>
                </a:lnTo>
                <a:lnTo>
                  <a:pt x="96147" y="2502563"/>
                </a:lnTo>
                <a:lnTo>
                  <a:pt x="82028" y="2457992"/>
                </a:lnTo>
                <a:lnTo>
                  <a:pt x="69005" y="2413087"/>
                </a:lnTo>
                <a:lnTo>
                  <a:pt x="57089" y="2367877"/>
                </a:lnTo>
                <a:lnTo>
                  <a:pt x="46286" y="2322387"/>
                </a:lnTo>
                <a:lnTo>
                  <a:pt x="36602" y="2276646"/>
                </a:lnTo>
                <a:lnTo>
                  <a:pt x="28045" y="2230682"/>
                </a:lnTo>
                <a:lnTo>
                  <a:pt x="20617" y="2184521"/>
                </a:lnTo>
                <a:lnTo>
                  <a:pt x="14325" y="2138192"/>
                </a:lnTo>
                <a:lnTo>
                  <a:pt x="9173" y="2091722"/>
                </a:lnTo>
                <a:lnTo>
                  <a:pt x="5161" y="2045140"/>
                </a:lnTo>
                <a:lnTo>
                  <a:pt x="2294" y="1998473"/>
                </a:lnTo>
                <a:lnTo>
                  <a:pt x="573" y="1951750"/>
                </a:lnTo>
                <a:lnTo>
                  <a:pt x="0" y="1904999"/>
                </a:lnTo>
                <a:lnTo>
                  <a:pt x="143" y="1881620"/>
                </a:lnTo>
                <a:lnTo>
                  <a:pt x="1290" y="1834883"/>
                </a:lnTo>
                <a:lnTo>
                  <a:pt x="3585" y="1788182"/>
                </a:lnTo>
                <a:lnTo>
                  <a:pt x="7024" y="1741557"/>
                </a:lnTo>
                <a:lnTo>
                  <a:pt x="11607" y="1695025"/>
                </a:lnTo>
                <a:lnTo>
                  <a:pt x="17329" y="1648625"/>
                </a:lnTo>
                <a:lnTo>
                  <a:pt x="24189" y="1602373"/>
                </a:lnTo>
                <a:lnTo>
                  <a:pt x="32182" y="1556310"/>
                </a:lnTo>
                <a:lnTo>
                  <a:pt x="41303" y="1510450"/>
                </a:lnTo>
                <a:lnTo>
                  <a:pt x="51547" y="1464835"/>
                </a:lnTo>
                <a:lnTo>
                  <a:pt x="62908" y="1419478"/>
                </a:lnTo>
                <a:lnTo>
                  <a:pt x="75378" y="1374421"/>
                </a:lnTo>
                <a:lnTo>
                  <a:pt x="88951" y="1329676"/>
                </a:lnTo>
                <a:lnTo>
                  <a:pt x="103616" y="1285284"/>
                </a:lnTo>
                <a:lnTo>
                  <a:pt x="119368" y="1241260"/>
                </a:lnTo>
                <a:lnTo>
                  <a:pt x="136193" y="1197641"/>
                </a:lnTo>
                <a:lnTo>
                  <a:pt x="154087" y="1154442"/>
                </a:lnTo>
                <a:lnTo>
                  <a:pt x="173032" y="1111702"/>
                </a:lnTo>
                <a:lnTo>
                  <a:pt x="193024" y="1069433"/>
                </a:lnTo>
                <a:lnTo>
                  <a:pt x="214044" y="1027675"/>
                </a:lnTo>
                <a:lnTo>
                  <a:pt x="236085" y="986438"/>
                </a:lnTo>
                <a:lnTo>
                  <a:pt x="259129" y="945760"/>
                </a:lnTo>
                <a:lnTo>
                  <a:pt x="283167" y="905655"/>
                </a:lnTo>
                <a:lnTo>
                  <a:pt x="308179" y="866157"/>
                </a:lnTo>
                <a:lnTo>
                  <a:pt x="334157" y="827279"/>
                </a:lnTo>
                <a:lnTo>
                  <a:pt x="361076" y="789056"/>
                </a:lnTo>
                <a:lnTo>
                  <a:pt x="388930" y="751499"/>
                </a:lnTo>
                <a:lnTo>
                  <a:pt x="417694" y="714643"/>
                </a:lnTo>
                <a:lnTo>
                  <a:pt x="447357" y="678499"/>
                </a:lnTo>
                <a:lnTo>
                  <a:pt x="477893" y="643099"/>
                </a:lnTo>
                <a:lnTo>
                  <a:pt x="509294" y="608453"/>
                </a:lnTo>
                <a:lnTo>
                  <a:pt x="541531" y="574594"/>
                </a:lnTo>
                <a:lnTo>
                  <a:pt x="574594" y="541531"/>
                </a:lnTo>
                <a:lnTo>
                  <a:pt x="608453" y="509294"/>
                </a:lnTo>
                <a:lnTo>
                  <a:pt x="643098" y="477893"/>
                </a:lnTo>
                <a:lnTo>
                  <a:pt x="678499" y="447357"/>
                </a:lnTo>
                <a:lnTo>
                  <a:pt x="714643" y="417694"/>
                </a:lnTo>
                <a:lnTo>
                  <a:pt x="751499" y="388931"/>
                </a:lnTo>
                <a:lnTo>
                  <a:pt x="789056" y="361077"/>
                </a:lnTo>
                <a:lnTo>
                  <a:pt x="827278" y="334158"/>
                </a:lnTo>
                <a:lnTo>
                  <a:pt x="866156" y="308181"/>
                </a:lnTo>
                <a:lnTo>
                  <a:pt x="905654" y="283169"/>
                </a:lnTo>
                <a:lnTo>
                  <a:pt x="945759" y="259130"/>
                </a:lnTo>
                <a:lnTo>
                  <a:pt x="986437" y="236086"/>
                </a:lnTo>
                <a:lnTo>
                  <a:pt x="1027674" y="214045"/>
                </a:lnTo>
                <a:lnTo>
                  <a:pt x="1069434" y="193025"/>
                </a:lnTo>
                <a:lnTo>
                  <a:pt x="1111703" y="173033"/>
                </a:lnTo>
                <a:lnTo>
                  <a:pt x="1154442" y="154088"/>
                </a:lnTo>
                <a:lnTo>
                  <a:pt x="1197640" y="136194"/>
                </a:lnTo>
                <a:lnTo>
                  <a:pt x="1241259" y="119369"/>
                </a:lnTo>
                <a:lnTo>
                  <a:pt x="1285284" y="103617"/>
                </a:lnTo>
                <a:lnTo>
                  <a:pt x="1329676" y="88952"/>
                </a:lnTo>
                <a:lnTo>
                  <a:pt x="1374421" y="75379"/>
                </a:lnTo>
                <a:lnTo>
                  <a:pt x="1419478" y="62910"/>
                </a:lnTo>
                <a:lnTo>
                  <a:pt x="1464834" y="51548"/>
                </a:lnTo>
                <a:lnTo>
                  <a:pt x="1510449" y="41305"/>
                </a:lnTo>
                <a:lnTo>
                  <a:pt x="1556310" y="32183"/>
                </a:lnTo>
                <a:lnTo>
                  <a:pt x="1602374" y="24190"/>
                </a:lnTo>
                <a:lnTo>
                  <a:pt x="1648628" y="17330"/>
                </a:lnTo>
                <a:lnTo>
                  <a:pt x="1695029" y="11607"/>
                </a:lnTo>
                <a:lnTo>
                  <a:pt x="1741561" y="7024"/>
                </a:lnTo>
                <a:lnTo>
                  <a:pt x="1788182" y="3584"/>
                </a:lnTo>
                <a:lnTo>
                  <a:pt x="1834883" y="1290"/>
                </a:lnTo>
                <a:lnTo>
                  <a:pt x="1881620" y="143"/>
                </a:lnTo>
                <a:lnTo>
                  <a:pt x="1904999" y="0"/>
                </a:lnTo>
                <a:lnTo>
                  <a:pt x="1928378" y="143"/>
                </a:lnTo>
                <a:lnTo>
                  <a:pt x="1975115" y="1290"/>
                </a:lnTo>
                <a:lnTo>
                  <a:pt x="2021816" y="3584"/>
                </a:lnTo>
                <a:lnTo>
                  <a:pt x="2068441" y="7024"/>
                </a:lnTo>
                <a:lnTo>
                  <a:pt x="2114974" y="11607"/>
                </a:lnTo>
                <a:lnTo>
                  <a:pt x="2161373" y="17330"/>
                </a:lnTo>
                <a:lnTo>
                  <a:pt x="2207624" y="24190"/>
                </a:lnTo>
                <a:lnTo>
                  <a:pt x="2253687" y="32183"/>
                </a:lnTo>
                <a:lnTo>
                  <a:pt x="2299547" y="41305"/>
                </a:lnTo>
                <a:lnTo>
                  <a:pt x="2345161" y="51548"/>
                </a:lnTo>
                <a:lnTo>
                  <a:pt x="2390519" y="62910"/>
                </a:lnTo>
                <a:lnTo>
                  <a:pt x="2435576" y="75379"/>
                </a:lnTo>
                <a:lnTo>
                  <a:pt x="2480320" y="88952"/>
                </a:lnTo>
                <a:lnTo>
                  <a:pt x="2524712" y="103617"/>
                </a:lnTo>
                <a:lnTo>
                  <a:pt x="2568736" y="119369"/>
                </a:lnTo>
                <a:lnTo>
                  <a:pt x="2612355" y="136194"/>
                </a:lnTo>
                <a:lnTo>
                  <a:pt x="2655554" y="154088"/>
                </a:lnTo>
                <a:lnTo>
                  <a:pt x="2698295" y="173033"/>
                </a:lnTo>
                <a:lnTo>
                  <a:pt x="2740563" y="193025"/>
                </a:lnTo>
                <a:lnTo>
                  <a:pt x="2782323" y="214045"/>
                </a:lnTo>
                <a:lnTo>
                  <a:pt x="2823560" y="236086"/>
                </a:lnTo>
                <a:lnTo>
                  <a:pt x="2857500" y="255258"/>
                </a:lnTo>
                <a:lnTo>
                  <a:pt x="2857500" y="2857500"/>
                </a:lnTo>
                <a:close/>
              </a:path>
            </a:pathLst>
          </a:custGeom>
          <a:solidFill>
            <a:srgbClr val="2562EB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428750" cy="1428750"/>
            <a:chOff x="0" y="0"/>
            <a:chExt cx="1428750" cy="142875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28750" cy="1428750"/>
            </a:xfrm>
            <a:custGeom>
              <a:avLst/>
              <a:gdLst/>
              <a:ahLst/>
              <a:cxnLst/>
              <a:rect l="l" t="t" r="r" b="b"/>
              <a:pathLst>
                <a:path w="1428750" h="1428750">
                  <a:moveTo>
                    <a:pt x="487939" y="1428678"/>
                  </a:moveTo>
                  <a:lnTo>
                    <a:pt x="464560" y="1428678"/>
                  </a:lnTo>
                  <a:lnTo>
                    <a:pt x="452874" y="1428463"/>
                  </a:lnTo>
                  <a:lnTo>
                    <a:pt x="406179" y="1426169"/>
                  </a:lnTo>
                  <a:lnTo>
                    <a:pt x="359653" y="1421586"/>
                  </a:lnTo>
                  <a:lnTo>
                    <a:pt x="313408" y="1414726"/>
                  </a:lnTo>
                  <a:lnTo>
                    <a:pt x="267556" y="1405605"/>
                  </a:lnTo>
                  <a:lnTo>
                    <a:pt x="222206" y="1394246"/>
                  </a:lnTo>
                  <a:lnTo>
                    <a:pt x="177468" y="1380675"/>
                  </a:lnTo>
                  <a:lnTo>
                    <a:pt x="133449" y="1364925"/>
                  </a:lnTo>
                  <a:lnTo>
                    <a:pt x="90257" y="1347034"/>
                  </a:lnTo>
                  <a:lnTo>
                    <a:pt x="47995" y="1327045"/>
                  </a:lnTo>
                  <a:lnTo>
                    <a:pt x="6764" y="1305007"/>
                  </a:lnTo>
                  <a:lnTo>
                    <a:pt x="0" y="1301120"/>
                  </a:lnTo>
                  <a:lnTo>
                    <a:pt x="0" y="0"/>
                  </a:lnTo>
                  <a:lnTo>
                    <a:pt x="1301120" y="0"/>
                  </a:lnTo>
                  <a:lnTo>
                    <a:pt x="1305007" y="6764"/>
                  </a:lnTo>
                  <a:lnTo>
                    <a:pt x="1327045" y="47995"/>
                  </a:lnTo>
                  <a:lnTo>
                    <a:pt x="1347034" y="90257"/>
                  </a:lnTo>
                  <a:lnTo>
                    <a:pt x="1364925" y="133449"/>
                  </a:lnTo>
                  <a:lnTo>
                    <a:pt x="1380675" y="177468"/>
                  </a:lnTo>
                  <a:lnTo>
                    <a:pt x="1394246" y="222206"/>
                  </a:lnTo>
                  <a:lnTo>
                    <a:pt x="1405605" y="267556"/>
                  </a:lnTo>
                  <a:lnTo>
                    <a:pt x="1414726" y="313408"/>
                  </a:lnTo>
                  <a:lnTo>
                    <a:pt x="1421586" y="359653"/>
                  </a:lnTo>
                  <a:lnTo>
                    <a:pt x="1426169" y="406179"/>
                  </a:lnTo>
                  <a:lnTo>
                    <a:pt x="1428463" y="452874"/>
                  </a:lnTo>
                  <a:lnTo>
                    <a:pt x="1428678" y="464560"/>
                  </a:lnTo>
                  <a:lnTo>
                    <a:pt x="1428678" y="487939"/>
                  </a:lnTo>
                  <a:lnTo>
                    <a:pt x="1426957" y="534658"/>
                  </a:lnTo>
                  <a:lnTo>
                    <a:pt x="1422946" y="581237"/>
                  </a:lnTo>
                  <a:lnTo>
                    <a:pt x="1416654" y="627563"/>
                  </a:lnTo>
                  <a:lnTo>
                    <a:pt x="1408096" y="673524"/>
                  </a:lnTo>
                  <a:lnTo>
                    <a:pt x="1397294" y="719010"/>
                  </a:lnTo>
                  <a:lnTo>
                    <a:pt x="1384273" y="763911"/>
                  </a:lnTo>
                  <a:lnTo>
                    <a:pt x="1369064" y="808119"/>
                  </a:lnTo>
                  <a:lnTo>
                    <a:pt x="1351705" y="851528"/>
                  </a:lnTo>
                  <a:lnTo>
                    <a:pt x="1332236" y="894032"/>
                  </a:lnTo>
                  <a:lnTo>
                    <a:pt x="1310706" y="935530"/>
                  </a:lnTo>
                  <a:lnTo>
                    <a:pt x="1287165" y="975922"/>
                  </a:lnTo>
                  <a:lnTo>
                    <a:pt x="1261670" y="1015110"/>
                  </a:lnTo>
                  <a:lnTo>
                    <a:pt x="1234284" y="1052999"/>
                  </a:lnTo>
                  <a:lnTo>
                    <a:pt x="1205071" y="1089499"/>
                  </a:lnTo>
                  <a:lnTo>
                    <a:pt x="1174102" y="1124522"/>
                  </a:lnTo>
                  <a:lnTo>
                    <a:pt x="1141452" y="1157983"/>
                  </a:lnTo>
                  <a:lnTo>
                    <a:pt x="1107200" y="1189802"/>
                  </a:lnTo>
                  <a:lnTo>
                    <a:pt x="1071427" y="1219902"/>
                  </a:lnTo>
                  <a:lnTo>
                    <a:pt x="1034221" y="1248210"/>
                  </a:lnTo>
                  <a:lnTo>
                    <a:pt x="995671" y="1274659"/>
                  </a:lnTo>
                  <a:lnTo>
                    <a:pt x="955869" y="1299184"/>
                  </a:lnTo>
                  <a:lnTo>
                    <a:pt x="914912" y="1321726"/>
                  </a:lnTo>
                  <a:lnTo>
                    <a:pt x="872898" y="1342232"/>
                  </a:lnTo>
                  <a:lnTo>
                    <a:pt x="829928" y="1360652"/>
                  </a:lnTo>
                  <a:lnTo>
                    <a:pt x="786107" y="1376940"/>
                  </a:lnTo>
                  <a:lnTo>
                    <a:pt x="741538" y="1391060"/>
                  </a:lnTo>
                  <a:lnTo>
                    <a:pt x="696331" y="1402975"/>
                  </a:lnTo>
                  <a:lnTo>
                    <a:pt x="650594" y="1412657"/>
                  </a:lnTo>
                  <a:lnTo>
                    <a:pt x="604437" y="1420084"/>
                  </a:lnTo>
                  <a:lnTo>
                    <a:pt x="557970" y="1425237"/>
                  </a:lnTo>
                  <a:lnTo>
                    <a:pt x="511307" y="1428104"/>
                  </a:lnTo>
                  <a:lnTo>
                    <a:pt x="487939" y="1428678"/>
                  </a:lnTo>
                  <a:close/>
                </a:path>
              </a:pathLst>
            </a:custGeom>
            <a:solidFill>
              <a:srgbClr val="1D40A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799" y="304799"/>
              <a:ext cx="533400" cy="419100"/>
            </a:xfrm>
            <a:custGeom>
              <a:avLst/>
              <a:gdLst/>
              <a:ahLst/>
              <a:cxnLst/>
              <a:rect l="l" t="t" r="r" b="b"/>
              <a:pathLst>
                <a:path w="533400" h="419100">
                  <a:moveTo>
                    <a:pt x="462203" y="419099"/>
                  </a:moveTo>
                  <a:lnTo>
                    <a:pt x="71196" y="419099"/>
                  </a:lnTo>
                  <a:lnTo>
                    <a:pt x="66241" y="418611"/>
                  </a:lnTo>
                  <a:lnTo>
                    <a:pt x="29705" y="403478"/>
                  </a:lnTo>
                  <a:lnTo>
                    <a:pt x="3885" y="367437"/>
                  </a:lnTo>
                  <a:lnTo>
                    <a:pt x="0" y="347903"/>
                  </a:lnTo>
                  <a:lnTo>
                    <a:pt x="0" y="342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462203" y="0"/>
                  </a:lnTo>
                  <a:lnTo>
                    <a:pt x="503694" y="15621"/>
                  </a:lnTo>
                  <a:lnTo>
                    <a:pt x="529514" y="51661"/>
                  </a:lnTo>
                  <a:lnTo>
                    <a:pt x="533399" y="71196"/>
                  </a:lnTo>
                  <a:lnTo>
                    <a:pt x="533399" y="347903"/>
                  </a:lnTo>
                  <a:lnTo>
                    <a:pt x="517778" y="389394"/>
                  </a:lnTo>
                  <a:lnTo>
                    <a:pt x="481737" y="415214"/>
                  </a:lnTo>
                  <a:lnTo>
                    <a:pt x="467158" y="418611"/>
                  </a:lnTo>
                  <a:lnTo>
                    <a:pt x="462203" y="4190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8299" y="377825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SRT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28799" y="2143124"/>
            <a:ext cx="8534400" cy="2933700"/>
            <a:chOff x="1828799" y="2143124"/>
            <a:chExt cx="8534400" cy="2933700"/>
          </a:xfrm>
        </p:grpSpPr>
        <p:sp>
          <p:nvSpPr>
            <p:cNvPr id="8" name="object 8"/>
            <p:cNvSpPr/>
            <p:nvPr/>
          </p:nvSpPr>
          <p:spPr>
            <a:xfrm>
              <a:off x="1828799" y="2143124"/>
              <a:ext cx="8534400" cy="2933700"/>
            </a:xfrm>
            <a:custGeom>
              <a:avLst/>
              <a:gdLst/>
              <a:ahLst/>
              <a:cxnLst/>
              <a:rect l="l" t="t" r="r" b="b"/>
              <a:pathLst>
                <a:path w="8534400" h="2933700">
                  <a:moveTo>
                    <a:pt x="8463202" y="2933699"/>
                  </a:moveTo>
                  <a:lnTo>
                    <a:pt x="71196" y="2933699"/>
                  </a:lnTo>
                  <a:lnTo>
                    <a:pt x="66241" y="2933211"/>
                  </a:lnTo>
                  <a:lnTo>
                    <a:pt x="29705" y="2918078"/>
                  </a:lnTo>
                  <a:lnTo>
                    <a:pt x="3885" y="2882037"/>
                  </a:lnTo>
                  <a:lnTo>
                    <a:pt x="0" y="2862502"/>
                  </a:lnTo>
                  <a:lnTo>
                    <a:pt x="0" y="2857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8463202" y="0"/>
                  </a:lnTo>
                  <a:lnTo>
                    <a:pt x="8504691" y="15621"/>
                  </a:lnTo>
                  <a:lnTo>
                    <a:pt x="8530512" y="51661"/>
                  </a:lnTo>
                  <a:lnTo>
                    <a:pt x="8534398" y="71196"/>
                  </a:lnTo>
                  <a:lnTo>
                    <a:pt x="8534398" y="2862502"/>
                  </a:lnTo>
                  <a:lnTo>
                    <a:pt x="8518776" y="2903994"/>
                  </a:lnTo>
                  <a:lnTo>
                    <a:pt x="8482736" y="2929813"/>
                  </a:lnTo>
                  <a:lnTo>
                    <a:pt x="8468157" y="2933211"/>
                  </a:lnTo>
                  <a:lnTo>
                    <a:pt x="8463202" y="29336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7399" y="4419599"/>
              <a:ext cx="8077200" cy="9525"/>
            </a:xfrm>
            <a:custGeom>
              <a:avLst/>
              <a:gdLst/>
              <a:ahLst/>
              <a:cxnLst/>
              <a:rect l="l" t="t" r="r" b="b"/>
              <a:pathLst>
                <a:path w="8077200" h="9525">
                  <a:moveTo>
                    <a:pt x="80771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8077199" y="0"/>
                  </a:lnTo>
                  <a:lnTo>
                    <a:pt x="8077199" y="9524"/>
                  </a:lnTo>
                  <a:close/>
                </a:path>
              </a:pathLst>
            </a:custGeom>
            <a:solidFill>
              <a:srgbClr val="D0D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721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Smart</a:t>
            </a:r>
            <a:r>
              <a:rPr sz="3300" spc="-100" dirty="0"/>
              <a:t> </a:t>
            </a:r>
            <a:r>
              <a:rPr sz="3300" dirty="0"/>
              <a:t>Rental</a:t>
            </a:r>
            <a:r>
              <a:rPr sz="3300" spc="-95" dirty="0"/>
              <a:t> </a:t>
            </a:r>
            <a:r>
              <a:rPr sz="3300" spc="-10" dirty="0"/>
              <a:t>Tracker</a:t>
            </a:r>
            <a:endParaRPr sz="3300"/>
          </a:p>
        </p:txBody>
      </p:sp>
      <p:sp>
        <p:nvSpPr>
          <p:cNvPr id="11" name="object 11"/>
          <p:cNvSpPr/>
          <p:nvPr/>
        </p:nvSpPr>
        <p:spPr>
          <a:xfrm>
            <a:off x="8133635" y="809664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70" h="305434">
                <a:moveTo>
                  <a:pt x="106144" y="235883"/>
                </a:moveTo>
                <a:lnTo>
                  <a:pt x="98881" y="234037"/>
                </a:lnTo>
                <a:lnTo>
                  <a:pt x="94362" y="229572"/>
                </a:lnTo>
                <a:lnTo>
                  <a:pt x="93940" y="229096"/>
                </a:lnTo>
                <a:lnTo>
                  <a:pt x="70484" y="205641"/>
                </a:lnTo>
                <a:lnTo>
                  <a:pt x="68699" y="198319"/>
                </a:lnTo>
                <a:lnTo>
                  <a:pt x="72747" y="186234"/>
                </a:lnTo>
                <a:lnTo>
                  <a:pt x="75128" y="179328"/>
                </a:lnTo>
                <a:lnTo>
                  <a:pt x="77985" y="171410"/>
                </a:lnTo>
                <a:lnTo>
                  <a:pt x="9882" y="171410"/>
                </a:lnTo>
                <a:lnTo>
                  <a:pt x="5119" y="168672"/>
                </a:lnTo>
                <a:lnTo>
                  <a:pt x="0" y="159742"/>
                </a:lnTo>
                <a:lnTo>
                  <a:pt x="59" y="154265"/>
                </a:lnTo>
                <a:lnTo>
                  <a:pt x="33932" y="97175"/>
                </a:lnTo>
                <a:lnTo>
                  <a:pt x="70782" y="76160"/>
                </a:lnTo>
                <a:lnTo>
                  <a:pt x="119776" y="76160"/>
                </a:lnTo>
                <a:lnTo>
                  <a:pt x="121205" y="73779"/>
                </a:lnTo>
                <a:lnTo>
                  <a:pt x="164275" y="27611"/>
                </a:lnTo>
                <a:lnTo>
                  <a:pt x="208456" y="6315"/>
                </a:lnTo>
                <a:lnTo>
                  <a:pt x="251620" y="0"/>
                </a:lnTo>
                <a:lnTo>
                  <a:pt x="288786" y="3116"/>
                </a:lnTo>
                <a:lnTo>
                  <a:pt x="295691" y="4366"/>
                </a:lnTo>
                <a:lnTo>
                  <a:pt x="301049" y="9783"/>
                </a:lnTo>
                <a:lnTo>
                  <a:pt x="302359" y="16689"/>
                </a:lnTo>
                <a:lnTo>
                  <a:pt x="305338" y="52348"/>
                </a:lnTo>
                <a:lnTo>
                  <a:pt x="226156" y="52348"/>
                </a:lnTo>
                <a:lnTo>
                  <a:pt x="223119" y="52952"/>
                </a:lnTo>
                <a:lnTo>
                  <a:pt x="205501" y="73003"/>
                </a:lnTo>
                <a:lnTo>
                  <a:pt x="205501" y="79318"/>
                </a:lnTo>
                <a:lnTo>
                  <a:pt x="226156" y="99973"/>
                </a:lnTo>
                <a:lnTo>
                  <a:pt x="297723" y="99973"/>
                </a:lnTo>
                <a:lnTo>
                  <a:pt x="277838" y="141208"/>
                </a:lnTo>
                <a:lnTo>
                  <a:pt x="236041" y="181412"/>
                </a:lnTo>
                <a:lnTo>
                  <a:pt x="233957" y="182840"/>
                </a:lnTo>
                <a:lnTo>
                  <a:pt x="231695" y="184269"/>
                </a:lnTo>
                <a:lnTo>
                  <a:pt x="229314" y="185698"/>
                </a:lnTo>
                <a:lnTo>
                  <a:pt x="229314" y="226655"/>
                </a:lnTo>
                <a:lnTo>
                  <a:pt x="134064" y="226655"/>
                </a:lnTo>
                <a:lnTo>
                  <a:pt x="125670" y="229572"/>
                </a:lnTo>
                <a:lnTo>
                  <a:pt x="106144" y="235883"/>
                </a:lnTo>
                <a:close/>
              </a:path>
              <a:path w="306070" h="305434">
                <a:moveTo>
                  <a:pt x="297723" y="99973"/>
                </a:moveTo>
                <a:lnTo>
                  <a:pt x="232472" y="99973"/>
                </a:lnTo>
                <a:lnTo>
                  <a:pt x="235509" y="99369"/>
                </a:lnTo>
                <a:lnTo>
                  <a:pt x="241344" y="96952"/>
                </a:lnTo>
                <a:lnTo>
                  <a:pt x="253126" y="79318"/>
                </a:lnTo>
                <a:lnTo>
                  <a:pt x="253126" y="73003"/>
                </a:lnTo>
                <a:lnTo>
                  <a:pt x="232472" y="52348"/>
                </a:lnTo>
                <a:lnTo>
                  <a:pt x="305338" y="52348"/>
                </a:lnTo>
                <a:lnTo>
                  <a:pt x="305389" y="52952"/>
                </a:lnTo>
                <a:lnTo>
                  <a:pt x="305466" y="53879"/>
                </a:lnTo>
                <a:lnTo>
                  <a:pt x="299150" y="96952"/>
                </a:lnTo>
                <a:lnTo>
                  <a:pt x="299072" y="97175"/>
                </a:lnTo>
                <a:lnTo>
                  <a:pt x="297723" y="99973"/>
                </a:lnTo>
                <a:close/>
              </a:path>
              <a:path w="306070" h="305434">
                <a:moveTo>
                  <a:pt x="151209" y="305415"/>
                </a:moveTo>
                <a:lnTo>
                  <a:pt x="145628" y="305415"/>
                </a:lnTo>
                <a:lnTo>
                  <a:pt x="136802" y="300355"/>
                </a:lnTo>
                <a:lnTo>
                  <a:pt x="134064" y="295652"/>
                </a:lnTo>
                <a:lnTo>
                  <a:pt x="134064" y="226655"/>
                </a:lnTo>
                <a:lnTo>
                  <a:pt x="229314" y="226655"/>
                </a:lnTo>
                <a:lnTo>
                  <a:pt x="229314" y="234692"/>
                </a:lnTo>
                <a:lnTo>
                  <a:pt x="208299" y="271542"/>
                </a:lnTo>
                <a:lnTo>
                  <a:pt x="151209" y="305415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15480" y="1320800"/>
            <a:ext cx="65614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1D40AF"/>
                </a:solidFill>
                <a:latin typeface="Liberation Sans"/>
                <a:cs typeface="Liberation Sans"/>
              </a:rPr>
              <a:t>AI-Powered</a:t>
            </a:r>
            <a:r>
              <a:rPr sz="2100" b="1" spc="-3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2100" b="1" dirty="0">
                <a:solidFill>
                  <a:srgbClr val="1D40AF"/>
                </a:solidFill>
                <a:latin typeface="Liberation Sans"/>
                <a:cs typeface="Liberation Sans"/>
              </a:rPr>
              <a:t>Equipment</a:t>
            </a:r>
            <a:r>
              <a:rPr sz="210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2100" b="1" dirty="0">
                <a:solidFill>
                  <a:srgbClr val="1D40AF"/>
                </a:solidFill>
                <a:latin typeface="Liberation Sans"/>
                <a:cs typeface="Liberation Sans"/>
              </a:rPr>
              <a:t>Rental</a:t>
            </a:r>
            <a:r>
              <a:rPr sz="2100" b="1" spc="-3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2100" b="1" dirty="0">
                <a:solidFill>
                  <a:srgbClr val="1D40AF"/>
                </a:solidFill>
                <a:latin typeface="Liberation Sans"/>
                <a:cs typeface="Liberation Sans"/>
              </a:rPr>
              <a:t>Management</a:t>
            </a:r>
            <a:r>
              <a:rPr sz="210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21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System</a:t>
            </a:r>
            <a:endParaRPr sz="2100" dirty="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2339826" y="2623820"/>
            <a:ext cx="7512347" cy="2231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192405" algn="ctr">
              <a:lnSpc>
                <a:spcPct val="118100"/>
              </a:lnSpc>
              <a:spcBef>
                <a:spcPts val="100"/>
              </a:spcBef>
            </a:pPr>
            <a:r>
              <a:rPr dirty="0"/>
              <a:t>"Revolutionizing</a:t>
            </a:r>
            <a:r>
              <a:rPr spc="-10" dirty="0"/>
              <a:t> </a:t>
            </a:r>
            <a:r>
              <a:rPr dirty="0"/>
              <a:t>Equipment</a:t>
            </a:r>
            <a:r>
              <a:rPr spc="-5" dirty="0"/>
              <a:t> </a:t>
            </a:r>
            <a:r>
              <a:rPr dirty="0"/>
              <a:t>Rental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lang="en-IN" spc="-80" dirty="0"/>
              <a:t>ML</a:t>
            </a:r>
            <a:r>
              <a:rPr dirty="0"/>
              <a:t>-</a:t>
            </a:r>
            <a:r>
              <a:rPr spc="-10" dirty="0"/>
              <a:t>Powered</a:t>
            </a:r>
            <a:r>
              <a:rPr i="1" spc="-10" dirty="0"/>
              <a:t> Intelligence"</a:t>
            </a:r>
          </a:p>
          <a:p>
            <a:pPr marL="12065" marR="5080" algn="ctr">
              <a:lnSpc>
                <a:spcPct val="125000"/>
              </a:lnSpc>
              <a:spcBef>
                <a:spcPts val="1740"/>
              </a:spcBef>
            </a:pPr>
            <a:r>
              <a:rPr sz="1500" b="0" i="0" spc="-10" dirty="0">
                <a:latin typeface="Liberation Sans"/>
                <a:cs typeface="Liberation Sans"/>
              </a:rPr>
              <a:t>Real-</a:t>
            </a:r>
            <a:r>
              <a:rPr sz="1500" b="0" i="0" dirty="0">
                <a:latin typeface="Liberation Sans"/>
                <a:cs typeface="Liberation Sans"/>
              </a:rPr>
              <a:t>time</a:t>
            </a:r>
            <a:r>
              <a:rPr sz="1500" b="0" i="0" spc="-45" dirty="0">
                <a:latin typeface="Liberation Sans"/>
                <a:cs typeface="Liberation Sans"/>
              </a:rPr>
              <a:t> </a:t>
            </a:r>
            <a:r>
              <a:rPr sz="1500" b="0" i="0" dirty="0">
                <a:latin typeface="Liberation Sans"/>
                <a:cs typeface="Liberation Sans"/>
              </a:rPr>
              <a:t>tracking,</a:t>
            </a:r>
            <a:r>
              <a:rPr sz="1500" b="0" i="0" spc="-45" dirty="0">
                <a:latin typeface="Liberation Sans"/>
                <a:cs typeface="Liberation Sans"/>
              </a:rPr>
              <a:t> </a:t>
            </a:r>
            <a:r>
              <a:rPr sz="1500" b="0" i="0" dirty="0">
                <a:latin typeface="Liberation Sans"/>
                <a:cs typeface="Liberation Sans"/>
              </a:rPr>
              <a:t>demand</a:t>
            </a:r>
            <a:r>
              <a:rPr sz="1500" b="0" i="0" spc="-40" dirty="0">
                <a:latin typeface="Liberation Sans"/>
                <a:cs typeface="Liberation Sans"/>
              </a:rPr>
              <a:t> </a:t>
            </a:r>
            <a:r>
              <a:rPr sz="1500" b="0" i="0" dirty="0">
                <a:latin typeface="Liberation Sans"/>
                <a:cs typeface="Liberation Sans"/>
              </a:rPr>
              <a:t>forecasting,</a:t>
            </a:r>
            <a:r>
              <a:rPr sz="1500" b="0" i="0" spc="-45" dirty="0">
                <a:latin typeface="Liberation Sans"/>
                <a:cs typeface="Liberation Sans"/>
              </a:rPr>
              <a:t> </a:t>
            </a:r>
            <a:r>
              <a:rPr sz="1500" b="0" i="0" dirty="0">
                <a:latin typeface="Liberation Sans"/>
                <a:cs typeface="Liberation Sans"/>
              </a:rPr>
              <a:t>and</a:t>
            </a:r>
            <a:r>
              <a:rPr sz="1500" b="0" i="0" spc="-40" dirty="0">
                <a:latin typeface="Liberation Sans"/>
                <a:cs typeface="Liberation Sans"/>
              </a:rPr>
              <a:t> </a:t>
            </a:r>
            <a:r>
              <a:rPr sz="1500" b="0" i="0" dirty="0">
                <a:latin typeface="Liberation Sans"/>
                <a:cs typeface="Liberation Sans"/>
              </a:rPr>
              <a:t>anomaly</a:t>
            </a:r>
            <a:r>
              <a:rPr sz="1500" b="0" i="0" spc="-45" dirty="0">
                <a:latin typeface="Liberation Sans"/>
                <a:cs typeface="Liberation Sans"/>
              </a:rPr>
              <a:t> </a:t>
            </a:r>
            <a:r>
              <a:rPr sz="1500" b="0" i="0" dirty="0">
                <a:latin typeface="Liberation Sans"/>
                <a:cs typeface="Liberation Sans"/>
              </a:rPr>
              <a:t>detection</a:t>
            </a:r>
            <a:r>
              <a:rPr sz="1500" b="0" i="0" spc="-40" dirty="0">
                <a:latin typeface="Liberation Sans"/>
                <a:cs typeface="Liberation Sans"/>
              </a:rPr>
              <a:t> </a:t>
            </a:r>
            <a:r>
              <a:rPr sz="1500" b="0" i="0" dirty="0">
                <a:latin typeface="Liberation Sans"/>
                <a:cs typeface="Liberation Sans"/>
              </a:rPr>
              <a:t>for</a:t>
            </a:r>
            <a:r>
              <a:rPr sz="1500" b="0" i="0" spc="-45" dirty="0">
                <a:latin typeface="Liberation Sans"/>
                <a:cs typeface="Liberation Sans"/>
              </a:rPr>
              <a:t> </a:t>
            </a:r>
            <a:r>
              <a:rPr sz="1500" b="0" i="0" dirty="0">
                <a:latin typeface="Liberation Sans"/>
                <a:cs typeface="Liberation Sans"/>
              </a:rPr>
              <a:t>construction</a:t>
            </a:r>
            <a:r>
              <a:rPr sz="1500" b="0" i="0" spc="-40" dirty="0">
                <a:latin typeface="Liberation Sans"/>
                <a:cs typeface="Liberation Sans"/>
              </a:rPr>
              <a:t> </a:t>
            </a:r>
            <a:r>
              <a:rPr sz="1500" b="0" i="0" dirty="0">
                <a:latin typeface="Liberation Sans"/>
                <a:cs typeface="Liberation Sans"/>
              </a:rPr>
              <a:t>&amp;</a:t>
            </a:r>
            <a:r>
              <a:rPr sz="1500" b="0" i="0" spc="-45" dirty="0">
                <a:latin typeface="Liberation Sans"/>
                <a:cs typeface="Liberation Sans"/>
              </a:rPr>
              <a:t> </a:t>
            </a:r>
            <a:r>
              <a:rPr sz="1500" b="0" i="0" spc="-10" dirty="0">
                <a:latin typeface="Liberation Sans"/>
                <a:cs typeface="Liberation Sans"/>
              </a:rPr>
              <a:t>mining industries</a:t>
            </a:r>
            <a:endParaRPr sz="15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5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500" dirty="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IN" sz="1500" i="0" spc="-10" dirty="0">
                <a:solidFill>
                  <a:srgbClr val="1C4ED8"/>
                </a:solidFill>
                <a:latin typeface="Liberation Sans"/>
                <a:cs typeface="Liberation Sans"/>
              </a:rPr>
              <a:t>Team Synergy</a:t>
            </a:r>
            <a:endParaRPr lang="en-IN" sz="1500" i="0" spc="-10" dirty="0">
              <a:solidFill>
                <a:srgbClr val="1C4E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8572500"/>
          </a:xfrm>
          <a:custGeom>
            <a:avLst/>
            <a:gdLst/>
            <a:ahLst/>
            <a:cxnLst/>
            <a:rect l="l" t="t" r="r" b="b"/>
            <a:pathLst>
              <a:path w="12192000" h="8572500">
                <a:moveTo>
                  <a:pt x="12191999" y="8572499"/>
                </a:moveTo>
                <a:lnTo>
                  <a:pt x="0" y="8572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5724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95" dirty="0"/>
              <a:t>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099" y="1377950"/>
            <a:ext cx="3879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6-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Month</a:t>
            </a:r>
            <a:r>
              <a:rPr sz="150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Roadmap</a:t>
            </a:r>
            <a:r>
              <a:rPr sz="150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Phase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2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Enhancements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799" y="1847849"/>
            <a:ext cx="5257800" cy="2495550"/>
            <a:chOff x="685799" y="1847849"/>
            <a:chExt cx="5257800" cy="2495550"/>
          </a:xfrm>
        </p:grpSpPr>
        <p:sp>
          <p:nvSpPr>
            <p:cNvPr id="6" name="object 6"/>
            <p:cNvSpPr/>
            <p:nvPr/>
          </p:nvSpPr>
          <p:spPr>
            <a:xfrm>
              <a:off x="685799" y="1847849"/>
              <a:ext cx="5257800" cy="2495550"/>
            </a:xfrm>
            <a:custGeom>
              <a:avLst/>
              <a:gdLst/>
              <a:ahLst/>
              <a:cxnLst/>
              <a:rect l="l" t="t" r="r" b="b"/>
              <a:pathLst>
                <a:path w="5257800" h="2495550">
                  <a:moveTo>
                    <a:pt x="5186602" y="2495549"/>
                  </a:moveTo>
                  <a:lnTo>
                    <a:pt x="71196" y="2495549"/>
                  </a:lnTo>
                  <a:lnTo>
                    <a:pt x="66241" y="2495061"/>
                  </a:lnTo>
                  <a:lnTo>
                    <a:pt x="29705" y="2479927"/>
                  </a:lnTo>
                  <a:lnTo>
                    <a:pt x="3885" y="2443887"/>
                  </a:lnTo>
                  <a:lnTo>
                    <a:pt x="0" y="2424353"/>
                  </a:lnTo>
                  <a:lnTo>
                    <a:pt x="0" y="24193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2424353"/>
                  </a:lnTo>
                  <a:lnTo>
                    <a:pt x="5242177" y="2465844"/>
                  </a:lnTo>
                  <a:lnTo>
                    <a:pt x="5206137" y="2491663"/>
                  </a:lnTo>
                  <a:lnTo>
                    <a:pt x="5191557" y="2495061"/>
                  </a:lnTo>
                  <a:lnTo>
                    <a:pt x="5186602" y="24955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362" y="2275403"/>
              <a:ext cx="230564" cy="23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2933699"/>
              <a:ext cx="142874" cy="1914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299" y="3352799"/>
              <a:ext cx="190499" cy="1904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99" y="3783806"/>
              <a:ext cx="214312" cy="16668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20775" y="2244725"/>
            <a:ext cx="4488815" cy="174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IoT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Integration</a:t>
            </a:r>
            <a:endParaRPr sz="19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9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Real-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time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GPS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tracking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geofencing</a:t>
            </a:r>
            <a:endParaRPr sz="1500">
              <a:latin typeface="Liberation Sans"/>
              <a:cs typeface="Liberation Sans"/>
            </a:endParaRPr>
          </a:p>
          <a:p>
            <a:pPr marL="83820" marR="5080" indent="-24130">
              <a:lnSpc>
                <a:spcPct val="183300"/>
              </a:lnSpc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Sensor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data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integration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(fuel,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temperature,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vibration)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Automated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check-in/check-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out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with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RFID/NFC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48398" y="1847849"/>
            <a:ext cx="5257800" cy="2495550"/>
            <a:chOff x="6248398" y="1847849"/>
            <a:chExt cx="5257800" cy="2495550"/>
          </a:xfrm>
        </p:grpSpPr>
        <p:sp>
          <p:nvSpPr>
            <p:cNvPr id="13" name="object 13"/>
            <p:cNvSpPr/>
            <p:nvPr/>
          </p:nvSpPr>
          <p:spPr>
            <a:xfrm>
              <a:off x="6248398" y="1847849"/>
              <a:ext cx="5257800" cy="2495550"/>
            </a:xfrm>
            <a:custGeom>
              <a:avLst/>
              <a:gdLst/>
              <a:ahLst/>
              <a:cxnLst/>
              <a:rect l="l" t="t" r="r" b="b"/>
              <a:pathLst>
                <a:path w="5257800" h="2495550">
                  <a:moveTo>
                    <a:pt x="5186603" y="2495549"/>
                  </a:moveTo>
                  <a:lnTo>
                    <a:pt x="71196" y="2495549"/>
                  </a:lnTo>
                  <a:lnTo>
                    <a:pt x="66241" y="2495061"/>
                  </a:lnTo>
                  <a:lnTo>
                    <a:pt x="29705" y="2479927"/>
                  </a:lnTo>
                  <a:lnTo>
                    <a:pt x="3885" y="2443887"/>
                  </a:lnTo>
                  <a:lnTo>
                    <a:pt x="0" y="2424353"/>
                  </a:lnTo>
                  <a:lnTo>
                    <a:pt x="0" y="24193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3" y="0"/>
                  </a:lnTo>
                  <a:lnTo>
                    <a:pt x="5228093" y="15621"/>
                  </a:lnTo>
                  <a:lnTo>
                    <a:pt x="5253914" y="51661"/>
                  </a:lnTo>
                  <a:lnTo>
                    <a:pt x="5257800" y="71196"/>
                  </a:lnTo>
                  <a:lnTo>
                    <a:pt x="5257800" y="2424353"/>
                  </a:lnTo>
                  <a:lnTo>
                    <a:pt x="5242177" y="2465844"/>
                  </a:lnTo>
                  <a:lnTo>
                    <a:pt x="5206138" y="2491663"/>
                  </a:lnTo>
                  <a:lnTo>
                    <a:pt x="5191557" y="2495061"/>
                  </a:lnTo>
                  <a:lnTo>
                    <a:pt x="5186603" y="24955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6043" y="2276474"/>
              <a:ext cx="157162" cy="228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40387" y="2945606"/>
              <a:ext cx="140047" cy="1666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42062" y="3355962"/>
              <a:ext cx="184174" cy="1841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043" y="3771899"/>
              <a:ext cx="168436" cy="1904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683375" y="2244725"/>
            <a:ext cx="2929255" cy="174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Mobile</a:t>
            </a:r>
            <a:r>
              <a:rPr sz="1950" b="1" spc="-7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Applications</a:t>
            </a:r>
            <a:endParaRPr sz="1950">
              <a:latin typeface="Liberation Sans"/>
              <a:cs typeface="Liberation Sans"/>
            </a:endParaRPr>
          </a:p>
          <a:p>
            <a:pPr marL="36195" marR="5080" indent="-24130">
              <a:lnSpc>
                <a:spcPct val="183300"/>
              </a:lnSpc>
              <a:spcBef>
                <a:spcPts val="1335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Native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iOS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9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Android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apps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Offline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capability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remote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sites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Push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notifications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critical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alerts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5799" y="4533899"/>
            <a:ext cx="5257800" cy="3352800"/>
            <a:chOff x="685799" y="4533899"/>
            <a:chExt cx="5257800" cy="3352800"/>
          </a:xfrm>
        </p:grpSpPr>
        <p:sp>
          <p:nvSpPr>
            <p:cNvPr id="20" name="object 20"/>
            <p:cNvSpPr/>
            <p:nvPr/>
          </p:nvSpPr>
          <p:spPr>
            <a:xfrm>
              <a:off x="685799" y="4533899"/>
              <a:ext cx="5257800" cy="3352800"/>
            </a:xfrm>
            <a:custGeom>
              <a:avLst/>
              <a:gdLst/>
              <a:ahLst/>
              <a:cxnLst/>
              <a:rect l="l" t="t" r="r" b="b"/>
              <a:pathLst>
                <a:path w="5257800" h="3352800">
                  <a:moveTo>
                    <a:pt x="5186602" y="3352799"/>
                  </a:moveTo>
                  <a:lnTo>
                    <a:pt x="71196" y="3352799"/>
                  </a:lnTo>
                  <a:lnTo>
                    <a:pt x="66241" y="3352310"/>
                  </a:lnTo>
                  <a:lnTo>
                    <a:pt x="29705" y="3337177"/>
                  </a:lnTo>
                  <a:lnTo>
                    <a:pt x="3885" y="3301137"/>
                  </a:lnTo>
                  <a:lnTo>
                    <a:pt x="0" y="3281602"/>
                  </a:lnTo>
                  <a:lnTo>
                    <a:pt x="0" y="3276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3281602"/>
                  </a:lnTo>
                  <a:lnTo>
                    <a:pt x="5242177" y="3323093"/>
                  </a:lnTo>
                  <a:lnTo>
                    <a:pt x="5206137" y="3348912"/>
                  </a:lnTo>
                  <a:lnTo>
                    <a:pt x="5191557" y="3352310"/>
                  </a:lnTo>
                  <a:lnTo>
                    <a:pt x="5186602" y="33527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6299" y="4962524"/>
              <a:ext cx="228600" cy="228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6299" y="5619749"/>
              <a:ext cx="238124" cy="190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6299" y="6050755"/>
              <a:ext cx="190499" cy="1666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6299" y="6457949"/>
              <a:ext cx="142874" cy="1904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20775" y="4930774"/>
            <a:ext cx="4234815" cy="174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Advanced</a:t>
            </a:r>
            <a:r>
              <a:rPr sz="1950" b="1" spc="-8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AI</a:t>
            </a:r>
            <a:r>
              <a:rPr sz="1950" b="1" spc="-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Features</a:t>
            </a:r>
            <a:endParaRPr sz="1950">
              <a:latin typeface="Liberation Sans"/>
              <a:cs typeface="Liberation Sans"/>
            </a:endParaRPr>
          </a:p>
          <a:p>
            <a:pPr marL="12700" marR="5080" indent="95250">
              <a:lnSpc>
                <a:spcPct val="183300"/>
              </a:lnSpc>
              <a:spcBef>
                <a:spcPts val="1335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Deep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learning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models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better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predictions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Computer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vision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equipment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damage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detection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Natural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language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processing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report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generation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48398" y="4533899"/>
            <a:ext cx="5257800" cy="3352800"/>
            <a:chOff x="6248398" y="4533899"/>
            <a:chExt cx="5257800" cy="3352800"/>
          </a:xfrm>
        </p:grpSpPr>
        <p:sp>
          <p:nvSpPr>
            <p:cNvPr id="27" name="object 27"/>
            <p:cNvSpPr/>
            <p:nvPr/>
          </p:nvSpPr>
          <p:spPr>
            <a:xfrm>
              <a:off x="6248398" y="4533899"/>
              <a:ext cx="5257800" cy="3352800"/>
            </a:xfrm>
            <a:custGeom>
              <a:avLst/>
              <a:gdLst/>
              <a:ahLst/>
              <a:cxnLst/>
              <a:rect l="l" t="t" r="r" b="b"/>
              <a:pathLst>
                <a:path w="5257800" h="3352800">
                  <a:moveTo>
                    <a:pt x="5186603" y="3352799"/>
                  </a:moveTo>
                  <a:lnTo>
                    <a:pt x="71196" y="3352799"/>
                  </a:lnTo>
                  <a:lnTo>
                    <a:pt x="66241" y="3352310"/>
                  </a:lnTo>
                  <a:lnTo>
                    <a:pt x="29705" y="3337177"/>
                  </a:lnTo>
                  <a:lnTo>
                    <a:pt x="3885" y="3301137"/>
                  </a:lnTo>
                  <a:lnTo>
                    <a:pt x="0" y="3281602"/>
                  </a:lnTo>
                  <a:lnTo>
                    <a:pt x="0" y="3276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3" y="0"/>
                  </a:lnTo>
                  <a:lnTo>
                    <a:pt x="5228093" y="15621"/>
                  </a:lnTo>
                  <a:lnTo>
                    <a:pt x="5253914" y="51661"/>
                  </a:lnTo>
                  <a:lnTo>
                    <a:pt x="5257800" y="71196"/>
                  </a:lnTo>
                  <a:lnTo>
                    <a:pt x="5257800" y="3281602"/>
                  </a:lnTo>
                  <a:lnTo>
                    <a:pt x="5242177" y="3323093"/>
                  </a:lnTo>
                  <a:lnTo>
                    <a:pt x="5206138" y="3348912"/>
                  </a:lnTo>
                  <a:lnTo>
                    <a:pt x="5191557" y="3352310"/>
                  </a:lnTo>
                  <a:lnTo>
                    <a:pt x="5186603" y="33527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38899" y="4962524"/>
              <a:ext cx="171450" cy="228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38899" y="5619749"/>
              <a:ext cx="238087" cy="1904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38899" y="6348412"/>
              <a:ext cx="238124" cy="14284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38564" y="7029114"/>
              <a:ext cx="238422" cy="19206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750050" y="4930774"/>
            <a:ext cx="4244340" cy="260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Enterprise</a:t>
            </a:r>
            <a:r>
              <a:rPr sz="1950" b="1" spc="-6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&amp;</a:t>
            </a:r>
            <a:r>
              <a:rPr sz="1950" b="1" spc="-5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Integrations</a:t>
            </a:r>
            <a:endParaRPr sz="19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950">
              <a:latin typeface="Liberation Sans"/>
              <a:cs typeface="Liberation Sans"/>
            </a:endParaRPr>
          </a:p>
          <a:p>
            <a:pPr marL="40640" marR="139065">
              <a:lnSpc>
                <a:spcPct val="125000"/>
              </a:lnSpc>
            </a:pP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Multi-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tenant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architecture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&amp;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advanced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role-based access</a:t>
            </a:r>
            <a:endParaRPr sz="1500">
              <a:latin typeface="Liberation Sans"/>
              <a:cs typeface="Liberation Sans"/>
            </a:endParaRPr>
          </a:p>
          <a:p>
            <a:pPr marL="40640" marR="450215">
              <a:lnSpc>
                <a:spcPct val="125000"/>
              </a:lnSpc>
              <a:spcBef>
                <a:spcPts val="1050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ERP</a:t>
            </a:r>
            <a:r>
              <a:rPr sz="1500" spc="-6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systems,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accounting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software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&amp;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project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management</a:t>
            </a:r>
            <a:r>
              <a:rPr sz="1500" spc="-6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tool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integration</a:t>
            </a:r>
            <a:endParaRPr sz="1500">
              <a:latin typeface="Liberation Sans"/>
              <a:cs typeface="Liberation Sans"/>
            </a:endParaRPr>
          </a:p>
          <a:p>
            <a:pPr marL="40640" marR="5080">
              <a:lnSpc>
                <a:spcPct val="125000"/>
              </a:lnSpc>
              <a:spcBef>
                <a:spcPts val="1050"/>
              </a:spcBef>
            </a:pP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Weather</a:t>
            </a:r>
            <a:r>
              <a:rPr sz="1500" spc="-9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API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demand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forecasting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&amp;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equipment manufacturer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APIs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799" y="304799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462203" y="419099"/>
                </a:moveTo>
                <a:lnTo>
                  <a:pt x="71196" y="419099"/>
                </a:lnTo>
                <a:lnTo>
                  <a:pt x="66241" y="418611"/>
                </a:lnTo>
                <a:lnTo>
                  <a:pt x="29705" y="403478"/>
                </a:lnTo>
                <a:lnTo>
                  <a:pt x="3885" y="367437"/>
                </a:lnTo>
                <a:lnTo>
                  <a:pt x="0" y="347903"/>
                </a:lnTo>
                <a:lnTo>
                  <a:pt x="0" y="342899"/>
                </a:lnTo>
                <a:lnTo>
                  <a:pt x="0" y="71196"/>
                </a:lnTo>
                <a:lnTo>
                  <a:pt x="15621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462203" y="0"/>
                </a:lnTo>
                <a:lnTo>
                  <a:pt x="503694" y="15621"/>
                </a:lnTo>
                <a:lnTo>
                  <a:pt x="529514" y="51661"/>
                </a:lnTo>
                <a:lnTo>
                  <a:pt x="533399" y="71196"/>
                </a:lnTo>
                <a:lnTo>
                  <a:pt x="533399" y="347903"/>
                </a:lnTo>
                <a:lnTo>
                  <a:pt x="517778" y="389394"/>
                </a:lnTo>
                <a:lnTo>
                  <a:pt x="481737" y="415214"/>
                </a:lnTo>
                <a:lnTo>
                  <a:pt x="467158" y="418611"/>
                </a:lnTo>
                <a:lnTo>
                  <a:pt x="462203" y="41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8299" y="377825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SRT</a:t>
            </a:r>
            <a:endParaRPr sz="15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8153400">
                <a:moveTo>
                  <a:pt x="12191999" y="8153399"/>
                </a:moveTo>
                <a:lnTo>
                  <a:pt x="0" y="8153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1533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5799" y="1371599"/>
            <a:ext cx="10820400" cy="2057400"/>
            <a:chOff x="685799" y="1371599"/>
            <a:chExt cx="10820400" cy="2057400"/>
          </a:xfrm>
        </p:grpSpPr>
        <p:sp>
          <p:nvSpPr>
            <p:cNvPr id="4" name="object 4"/>
            <p:cNvSpPr/>
            <p:nvPr/>
          </p:nvSpPr>
          <p:spPr>
            <a:xfrm>
              <a:off x="685799" y="1371599"/>
              <a:ext cx="10820400" cy="2057400"/>
            </a:xfrm>
            <a:custGeom>
              <a:avLst/>
              <a:gdLst/>
              <a:ahLst/>
              <a:cxnLst/>
              <a:rect l="l" t="t" r="r" b="b"/>
              <a:pathLst>
                <a:path w="10820400" h="2057400">
                  <a:moveTo>
                    <a:pt x="10749202" y="2057399"/>
                  </a:moveTo>
                  <a:lnTo>
                    <a:pt x="71196" y="2057399"/>
                  </a:lnTo>
                  <a:lnTo>
                    <a:pt x="66241" y="2056911"/>
                  </a:lnTo>
                  <a:lnTo>
                    <a:pt x="29705" y="2041778"/>
                  </a:lnTo>
                  <a:lnTo>
                    <a:pt x="3885" y="2005737"/>
                  </a:lnTo>
                  <a:lnTo>
                    <a:pt x="0" y="1986203"/>
                  </a:lnTo>
                  <a:lnTo>
                    <a:pt x="0" y="1981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749202" y="0"/>
                  </a:lnTo>
                  <a:lnTo>
                    <a:pt x="10790692" y="15621"/>
                  </a:lnTo>
                  <a:lnTo>
                    <a:pt x="10816513" y="51661"/>
                  </a:lnTo>
                  <a:lnTo>
                    <a:pt x="10820399" y="71196"/>
                  </a:lnTo>
                  <a:lnTo>
                    <a:pt x="10820399" y="1986203"/>
                  </a:lnTo>
                  <a:lnTo>
                    <a:pt x="10804776" y="2027694"/>
                  </a:lnTo>
                  <a:lnTo>
                    <a:pt x="10768737" y="2053513"/>
                  </a:lnTo>
                  <a:lnTo>
                    <a:pt x="10754156" y="2056911"/>
                  </a:lnTo>
                  <a:lnTo>
                    <a:pt x="10749202" y="20573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630" y="2145506"/>
              <a:ext cx="191839" cy="1666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253" y="2514599"/>
              <a:ext cx="130961" cy="190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299" y="2907506"/>
              <a:ext cx="190499" cy="16668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635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  <a:r>
              <a:rPr spc="-50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dirty="0"/>
              <a:t>Call</a:t>
            </a:r>
            <a:r>
              <a:rPr spc="-50" dirty="0"/>
              <a:t> </a:t>
            </a:r>
            <a:r>
              <a:rPr dirty="0"/>
              <a:t>to</a:t>
            </a:r>
            <a:r>
              <a:rPr spc="-160" dirty="0"/>
              <a:t> </a:t>
            </a:r>
            <a:r>
              <a:rPr spc="-10" dirty="0"/>
              <a:t>Action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3600" y="1654175"/>
            <a:ext cx="8795385" cy="146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Project</a:t>
            </a:r>
            <a:r>
              <a:rPr sz="1950" b="1" spc="-7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Summary:</a:t>
            </a:r>
            <a:endParaRPr sz="1950">
              <a:latin typeface="Liberation Sans"/>
              <a:cs typeface="Liberation Sans"/>
            </a:endParaRPr>
          </a:p>
          <a:p>
            <a:pPr marL="269240" marR="5080" indent="47625">
              <a:lnSpc>
                <a:spcPts val="3000"/>
              </a:lnSpc>
              <a:spcBef>
                <a:spcPts val="85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Problem:</a:t>
            </a:r>
            <a:r>
              <a:rPr sz="1500" b="1" spc="-4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Equipment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rental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industry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loses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billions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due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to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poor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utilization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manual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tracking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Solution:</a:t>
            </a:r>
            <a:r>
              <a:rPr sz="1500" b="1" spc="-10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AI-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powered</a:t>
            </a:r>
            <a:r>
              <a:rPr sz="1500" spc="-6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platform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with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real-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time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monitoring,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demand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forecasting,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anomaly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detection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Impact:</a:t>
            </a:r>
            <a:r>
              <a:rPr sz="150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0FB981"/>
                </a:solidFill>
                <a:latin typeface="Liberation Sans"/>
                <a:cs typeface="Liberation Sans"/>
              </a:rPr>
              <a:t>15-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25%</a:t>
            </a:r>
            <a:r>
              <a:rPr sz="1500" b="1" spc="-40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increase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in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utilization,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0FB981"/>
                </a:solidFill>
                <a:latin typeface="Liberation Sans"/>
                <a:cs typeface="Liberation Sans"/>
              </a:rPr>
              <a:t>20-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30%</a:t>
            </a:r>
            <a:r>
              <a:rPr sz="1500" b="1" spc="-40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cost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reduction,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improved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project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efficiency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5799" y="3657599"/>
            <a:ext cx="5334000" cy="2438400"/>
            <a:chOff x="685799" y="3657599"/>
            <a:chExt cx="5334000" cy="2438400"/>
          </a:xfrm>
        </p:grpSpPr>
        <p:sp>
          <p:nvSpPr>
            <p:cNvPr id="11" name="object 11"/>
            <p:cNvSpPr/>
            <p:nvPr/>
          </p:nvSpPr>
          <p:spPr>
            <a:xfrm>
              <a:off x="685799" y="3657599"/>
              <a:ext cx="5334000" cy="2438400"/>
            </a:xfrm>
            <a:custGeom>
              <a:avLst/>
              <a:gdLst/>
              <a:ahLst/>
              <a:cxnLst/>
              <a:rect l="l" t="t" r="r" b="b"/>
              <a:pathLst>
                <a:path w="5334000" h="2438400">
                  <a:moveTo>
                    <a:pt x="5262802" y="2438399"/>
                  </a:moveTo>
                  <a:lnTo>
                    <a:pt x="71196" y="2438399"/>
                  </a:lnTo>
                  <a:lnTo>
                    <a:pt x="66241" y="2437910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2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2367203"/>
                  </a:lnTo>
                  <a:lnTo>
                    <a:pt x="5318376" y="2408693"/>
                  </a:lnTo>
                  <a:lnTo>
                    <a:pt x="5282336" y="2434513"/>
                  </a:lnTo>
                  <a:lnTo>
                    <a:pt x="5267757" y="2437910"/>
                  </a:lnTo>
                  <a:lnTo>
                    <a:pt x="5262802" y="24383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99" y="4419599"/>
              <a:ext cx="209549" cy="2095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99" y="4781549"/>
              <a:ext cx="209549" cy="2095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99" y="5143499"/>
              <a:ext cx="209549" cy="2095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99" y="5505449"/>
              <a:ext cx="209549" cy="2095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63600" y="3940175"/>
            <a:ext cx="415290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Key</a:t>
            </a:r>
            <a:r>
              <a:rPr sz="1950" b="1" spc="-114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Achievements:</a:t>
            </a:r>
            <a:endParaRPr sz="1950">
              <a:latin typeface="Liberation Sans"/>
              <a:cs typeface="Liberation Sans"/>
            </a:endParaRPr>
          </a:p>
          <a:p>
            <a:pPr marL="316865">
              <a:lnSpc>
                <a:spcPct val="100000"/>
              </a:lnSpc>
              <a:spcBef>
                <a:spcPts val="1185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Complete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full-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stack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application</a:t>
            </a:r>
            <a:endParaRPr sz="1500">
              <a:latin typeface="Liberation Sans"/>
              <a:cs typeface="Liberation Sans"/>
            </a:endParaRPr>
          </a:p>
          <a:p>
            <a:pPr marL="316865" marR="5080">
              <a:lnSpc>
                <a:spcPct val="158300"/>
              </a:lnSpc>
            </a:pP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ML-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powered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anomaly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detection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&amp;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forecasting Real-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time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interactive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dashboard</a:t>
            </a:r>
            <a:endParaRPr sz="1500">
              <a:latin typeface="Liberation Sans"/>
              <a:cs typeface="Liberation Sans"/>
            </a:endParaRPr>
          </a:p>
          <a:p>
            <a:pPr marL="316865">
              <a:lnSpc>
                <a:spcPct val="100000"/>
              </a:lnSpc>
              <a:spcBef>
                <a:spcPts val="1050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Responsive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design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all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devices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72199" y="3657599"/>
            <a:ext cx="5334000" cy="2438400"/>
            <a:chOff x="6172199" y="3657599"/>
            <a:chExt cx="5334000" cy="2438400"/>
          </a:xfrm>
        </p:grpSpPr>
        <p:sp>
          <p:nvSpPr>
            <p:cNvPr id="18" name="object 18"/>
            <p:cNvSpPr/>
            <p:nvPr/>
          </p:nvSpPr>
          <p:spPr>
            <a:xfrm>
              <a:off x="6172199" y="3657599"/>
              <a:ext cx="5334000" cy="2438400"/>
            </a:xfrm>
            <a:custGeom>
              <a:avLst/>
              <a:gdLst/>
              <a:ahLst/>
              <a:cxnLst/>
              <a:rect l="l" t="t" r="r" b="b"/>
              <a:pathLst>
                <a:path w="5334000" h="2438400">
                  <a:moveTo>
                    <a:pt x="5262802" y="2438399"/>
                  </a:moveTo>
                  <a:lnTo>
                    <a:pt x="71196" y="2438399"/>
                  </a:lnTo>
                  <a:lnTo>
                    <a:pt x="66241" y="2437910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2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2367203"/>
                  </a:lnTo>
                  <a:lnTo>
                    <a:pt x="5318377" y="2408693"/>
                  </a:lnTo>
                  <a:lnTo>
                    <a:pt x="5282337" y="2434513"/>
                  </a:lnTo>
                  <a:lnTo>
                    <a:pt x="5267757" y="2437910"/>
                  </a:lnTo>
                  <a:lnTo>
                    <a:pt x="5262802" y="24383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2699" y="4442221"/>
              <a:ext cx="167840" cy="1452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2699" y="4823221"/>
              <a:ext cx="167840" cy="14525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2699" y="5204221"/>
              <a:ext cx="167840" cy="1452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2699" y="5585221"/>
              <a:ext cx="167840" cy="14525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349999" y="3940175"/>
            <a:ext cx="3462654" cy="184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Next</a:t>
            </a:r>
            <a:r>
              <a:rPr sz="195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Steps:</a:t>
            </a:r>
            <a:endParaRPr sz="1950">
              <a:latin typeface="Liberation Sans"/>
              <a:cs typeface="Liberation Sans"/>
            </a:endParaRPr>
          </a:p>
          <a:p>
            <a:pPr marL="293370">
              <a:lnSpc>
                <a:spcPct val="100000"/>
              </a:lnSpc>
              <a:spcBef>
                <a:spcPts val="1185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Visit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our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live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demo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platform</a:t>
            </a:r>
            <a:endParaRPr sz="1500">
              <a:latin typeface="Liberation Sans"/>
              <a:cs typeface="Liberation Sans"/>
            </a:endParaRPr>
          </a:p>
          <a:p>
            <a:pPr marL="293370" marR="5080">
              <a:lnSpc>
                <a:spcPct val="166700"/>
              </a:lnSpc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Schedule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personalized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consultation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Explore</a:t>
            </a:r>
            <a:r>
              <a:rPr sz="1500" spc="-6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technical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documentation</a:t>
            </a:r>
            <a:endParaRPr sz="1500">
              <a:latin typeface="Liberation Sans"/>
              <a:cs typeface="Liberation Sans"/>
            </a:endParaRPr>
          </a:p>
          <a:p>
            <a:pPr marL="293370">
              <a:lnSpc>
                <a:spcPct val="100000"/>
              </a:lnSpc>
              <a:spcBef>
                <a:spcPts val="1200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Join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our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early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adopter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program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3834" y="6306226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62EB"/>
                </a:solidFill>
                <a:latin typeface="Liberation Sans"/>
                <a:cs typeface="Liberation Sans"/>
              </a:rPr>
              <a:t>Thank</a:t>
            </a:r>
            <a:r>
              <a:rPr sz="2400" spc="-114" dirty="0">
                <a:solidFill>
                  <a:srgbClr val="2562EB"/>
                </a:solidFill>
                <a:latin typeface="Liberation Sans"/>
                <a:cs typeface="Liberation Sans"/>
              </a:rPr>
              <a:t> </a:t>
            </a:r>
            <a:r>
              <a:rPr sz="2400" spc="-30" dirty="0">
                <a:solidFill>
                  <a:srgbClr val="2562EB"/>
                </a:solidFill>
                <a:latin typeface="Liberation Sans"/>
                <a:cs typeface="Liberation Sans"/>
              </a:rPr>
              <a:t>You!</a:t>
            </a:r>
            <a:endParaRPr sz="2400" dirty="0">
              <a:latin typeface="Liberation Sans"/>
              <a:cs typeface="Liberation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29400" y="6350358"/>
            <a:ext cx="306705" cy="302895"/>
          </a:xfrm>
          <a:custGeom>
            <a:avLst/>
            <a:gdLst/>
            <a:ahLst/>
            <a:cxnLst/>
            <a:rect l="l" t="t" r="r" b="b"/>
            <a:pathLst>
              <a:path w="306704" h="302895">
                <a:moveTo>
                  <a:pt x="197167" y="57149"/>
                </a:moveTo>
                <a:lnTo>
                  <a:pt x="186689" y="57149"/>
                </a:lnTo>
                <a:lnTo>
                  <a:pt x="182403" y="52863"/>
                </a:lnTo>
                <a:lnTo>
                  <a:pt x="182403" y="4286"/>
                </a:lnTo>
                <a:lnTo>
                  <a:pt x="186689" y="0"/>
                </a:lnTo>
                <a:lnTo>
                  <a:pt x="197167" y="0"/>
                </a:lnTo>
                <a:lnTo>
                  <a:pt x="201453" y="4286"/>
                </a:lnTo>
                <a:lnTo>
                  <a:pt x="201453" y="52863"/>
                </a:lnTo>
                <a:lnTo>
                  <a:pt x="197167" y="57149"/>
                </a:lnTo>
                <a:close/>
              </a:path>
              <a:path w="306704" h="302895">
                <a:moveTo>
                  <a:pt x="154781" y="58459"/>
                </a:moveTo>
                <a:lnTo>
                  <a:pt x="148828" y="57269"/>
                </a:lnTo>
                <a:lnTo>
                  <a:pt x="145911" y="52923"/>
                </a:lnTo>
                <a:lnTo>
                  <a:pt x="126861" y="24348"/>
                </a:lnTo>
                <a:lnTo>
                  <a:pt x="123944" y="19942"/>
                </a:lnTo>
                <a:lnTo>
                  <a:pt x="125134" y="14049"/>
                </a:lnTo>
                <a:lnTo>
                  <a:pt x="133826" y="8215"/>
                </a:lnTo>
                <a:lnTo>
                  <a:pt x="139779" y="9405"/>
                </a:lnTo>
                <a:lnTo>
                  <a:pt x="142696" y="13751"/>
                </a:lnTo>
                <a:lnTo>
                  <a:pt x="161746" y="42326"/>
                </a:lnTo>
                <a:lnTo>
                  <a:pt x="164663" y="46732"/>
                </a:lnTo>
                <a:lnTo>
                  <a:pt x="163472" y="52625"/>
                </a:lnTo>
                <a:lnTo>
                  <a:pt x="154781" y="58459"/>
                </a:lnTo>
                <a:close/>
              </a:path>
              <a:path w="306704" h="302895">
                <a:moveTo>
                  <a:pt x="230028" y="163234"/>
                </a:moveTo>
                <a:lnTo>
                  <a:pt x="133528" y="163234"/>
                </a:lnTo>
                <a:lnTo>
                  <a:pt x="140791" y="155971"/>
                </a:lnTo>
                <a:lnTo>
                  <a:pt x="140791" y="150078"/>
                </a:lnTo>
                <a:lnTo>
                  <a:pt x="76199" y="85486"/>
                </a:lnTo>
                <a:lnTo>
                  <a:pt x="76199" y="76438"/>
                </a:lnTo>
                <a:lnTo>
                  <a:pt x="87391" y="65246"/>
                </a:lnTo>
                <a:lnTo>
                  <a:pt x="96440" y="65246"/>
                </a:lnTo>
                <a:lnTo>
                  <a:pt x="101977" y="70842"/>
                </a:lnTo>
                <a:lnTo>
                  <a:pt x="181689" y="150494"/>
                </a:lnTo>
                <a:lnTo>
                  <a:pt x="230028" y="150494"/>
                </a:lnTo>
                <a:lnTo>
                  <a:pt x="230028" y="163234"/>
                </a:lnTo>
                <a:close/>
              </a:path>
              <a:path w="306704" h="302895">
                <a:moveTo>
                  <a:pt x="230028" y="196572"/>
                </a:moveTo>
                <a:lnTo>
                  <a:pt x="100191" y="196572"/>
                </a:lnTo>
                <a:lnTo>
                  <a:pt x="107632" y="189130"/>
                </a:lnTo>
                <a:lnTo>
                  <a:pt x="107453" y="189130"/>
                </a:lnTo>
                <a:lnTo>
                  <a:pt x="107453" y="183415"/>
                </a:lnTo>
                <a:lnTo>
                  <a:pt x="28574" y="104536"/>
                </a:lnTo>
                <a:lnTo>
                  <a:pt x="28574" y="95488"/>
                </a:lnTo>
                <a:lnTo>
                  <a:pt x="39827" y="84355"/>
                </a:lnTo>
                <a:lnTo>
                  <a:pt x="48815" y="84355"/>
                </a:lnTo>
                <a:lnTo>
                  <a:pt x="54352" y="89951"/>
                </a:lnTo>
                <a:lnTo>
                  <a:pt x="127634" y="163234"/>
                </a:lnTo>
                <a:lnTo>
                  <a:pt x="230028" y="163234"/>
                </a:lnTo>
                <a:lnTo>
                  <a:pt x="230028" y="196572"/>
                </a:lnTo>
                <a:close/>
              </a:path>
              <a:path w="306704" h="302895">
                <a:moveTo>
                  <a:pt x="230028" y="150494"/>
                </a:moveTo>
                <a:lnTo>
                  <a:pt x="181689" y="150494"/>
                </a:lnTo>
                <a:lnTo>
                  <a:pt x="191928" y="146208"/>
                </a:lnTo>
                <a:lnTo>
                  <a:pt x="191928" y="114299"/>
                </a:lnTo>
                <a:lnTo>
                  <a:pt x="193423" y="106878"/>
                </a:lnTo>
                <a:lnTo>
                  <a:pt x="197502" y="100823"/>
                </a:lnTo>
                <a:lnTo>
                  <a:pt x="203556" y="96744"/>
                </a:lnTo>
                <a:lnTo>
                  <a:pt x="210978" y="95249"/>
                </a:lnTo>
                <a:lnTo>
                  <a:pt x="218400" y="96744"/>
                </a:lnTo>
                <a:lnTo>
                  <a:pt x="224455" y="100823"/>
                </a:lnTo>
                <a:lnTo>
                  <a:pt x="228533" y="106878"/>
                </a:lnTo>
                <a:lnTo>
                  <a:pt x="230028" y="114299"/>
                </a:lnTo>
                <a:lnTo>
                  <a:pt x="230028" y="150494"/>
                </a:lnTo>
                <a:close/>
              </a:path>
              <a:path w="306704" h="302895">
                <a:moveTo>
                  <a:pt x="213002" y="302418"/>
                </a:moveTo>
                <a:lnTo>
                  <a:pt x="232208" y="282674"/>
                </a:lnTo>
                <a:lnTo>
                  <a:pt x="246541" y="259392"/>
                </a:lnTo>
                <a:lnTo>
                  <a:pt x="255505" y="233453"/>
                </a:lnTo>
                <a:lnTo>
                  <a:pt x="258603" y="205739"/>
                </a:lnTo>
                <a:lnTo>
                  <a:pt x="258603" y="147280"/>
                </a:lnTo>
                <a:lnTo>
                  <a:pt x="263485" y="147280"/>
                </a:lnTo>
                <a:lnTo>
                  <a:pt x="268128" y="143529"/>
                </a:lnTo>
                <a:lnTo>
                  <a:pt x="268128" y="114299"/>
                </a:lnTo>
                <a:lnTo>
                  <a:pt x="269623" y="106878"/>
                </a:lnTo>
                <a:lnTo>
                  <a:pt x="273702" y="100823"/>
                </a:lnTo>
                <a:lnTo>
                  <a:pt x="279756" y="96744"/>
                </a:lnTo>
                <a:lnTo>
                  <a:pt x="287178" y="95249"/>
                </a:lnTo>
                <a:lnTo>
                  <a:pt x="294600" y="96744"/>
                </a:lnTo>
                <a:lnTo>
                  <a:pt x="300655" y="100823"/>
                </a:lnTo>
                <a:lnTo>
                  <a:pt x="304733" y="106878"/>
                </a:lnTo>
                <a:lnTo>
                  <a:pt x="306228" y="114299"/>
                </a:lnTo>
                <a:lnTo>
                  <a:pt x="306228" y="205739"/>
                </a:lnTo>
                <a:lnTo>
                  <a:pt x="293660" y="253417"/>
                </a:lnTo>
                <a:lnTo>
                  <a:pt x="259472" y="288556"/>
                </a:lnTo>
                <a:lnTo>
                  <a:pt x="224935" y="301232"/>
                </a:lnTo>
                <a:lnTo>
                  <a:pt x="213002" y="302418"/>
                </a:lnTo>
                <a:close/>
              </a:path>
              <a:path w="306704" h="302895">
                <a:moveTo>
                  <a:pt x="226871" y="229909"/>
                </a:moveTo>
                <a:lnTo>
                  <a:pt x="66853" y="229909"/>
                </a:lnTo>
                <a:lnTo>
                  <a:pt x="74116" y="222646"/>
                </a:lnTo>
                <a:lnTo>
                  <a:pt x="74116" y="216753"/>
                </a:lnTo>
                <a:lnTo>
                  <a:pt x="9524" y="152161"/>
                </a:lnTo>
                <a:lnTo>
                  <a:pt x="9524" y="143113"/>
                </a:lnTo>
                <a:lnTo>
                  <a:pt x="20777" y="131980"/>
                </a:lnTo>
                <a:lnTo>
                  <a:pt x="29765" y="131980"/>
                </a:lnTo>
                <a:lnTo>
                  <a:pt x="35302" y="137576"/>
                </a:lnTo>
                <a:lnTo>
                  <a:pt x="94297" y="196572"/>
                </a:lnTo>
                <a:lnTo>
                  <a:pt x="230028" y="196572"/>
                </a:lnTo>
                <a:lnTo>
                  <a:pt x="230028" y="205739"/>
                </a:lnTo>
                <a:lnTo>
                  <a:pt x="226871" y="229909"/>
                </a:lnTo>
                <a:close/>
              </a:path>
              <a:path w="306704" h="302895">
                <a:moveTo>
                  <a:pt x="121451" y="301801"/>
                </a:moveTo>
                <a:lnTo>
                  <a:pt x="91230" y="292920"/>
                </a:lnTo>
                <a:lnTo>
                  <a:pt x="64889" y="274200"/>
                </a:lnTo>
                <a:lnTo>
                  <a:pt x="0" y="209311"/>
                </a:lnTo>
                <a:lnTo>
                  <a:pt x="0" y="200263"/>
                </a:lnTo>
                <a:lnTo>
                  <a:pt x="11252" y="189130"/>
                </a:lnTo>
                <a:lnTo>
                  <a:pt x="20240" y="189130"/>
                </a:lnTo>
                <a:lnTo>
                  <a:pt x="25777" y="194726"/>
                </a:lnTo>
                <a:lnTo>
                  <a:pt x="60959" y="229909"/>
                </a:lnTo>
                <a:lnTo>
                  <a:pt x="226871" y="229909"/>
                </a:lnTo>
                <a:lnTo>
                  <a:pt x="226783" y="230585"/>
                </a:lnTo>
                <a:lnTo>
                  <a:pt x="217460" y="253417"/>
                </a:lnTo>
                <a:lnTo>
                  <a:pt x="202678" y="273156"/>
                </a:lnTo>
                <a:lnTo>
                  <a:pt x="183272" y="288556"/>
                </a:lnTo>
                <a:lnTo>
                  <a:pt x="183493" y="288556"/>
                </a:lnTo>
                <a:lnTo>
                  <a:pt x="152932" y="300512"/>
                </a:lnTo>
                <a:lnTo>
                  <a:pt x="121451" y="301801"/>
                </a:lnTo>
                <a:close/>
              </a:path>
              <a:path w="306704" h="302895">
                <a:moveTo>
                  <a:pt x="229135" y="58459"/>
                </a:moveTo>
                <a:lnTo>
                  <a:pt x="220325" y="52625"/>
                </a:lnTo>
                <a:lnTo>
                  <a:pt x="219194" y="46732"/>
                </a:lnTo>
                <a:lnTo>
                  <a:pt x="222111" y="42326"/>
                </a:lnTo>
                <a:lnTo>
                  <a:pt x="241161" y="13751"/>
                </a:lnTo>
                <a:lnTo>
                  <a:pt x="244078" y="9346"/>
                </a:lnTo>
                <a:lnTo>
                  <a:pt x="249971" y="8215"/>
                </a:lnTo>
                <a:lnTo>
                  <a:pt x="258782" y="14049"/>
                </a:lnTo>
                <a:lnTo>
                  <a:pt x="259913" y="19942"/>
                </a:lnTo>
                <a:lnTo>
                  <a:pt x="256996" y="24348"/>
                </a:lnTo>
                <a:lnTo>
                  <a:pt x="237946" y="52923"/>
                </a:lnTo>
                <a:lnTo>
                  <a:pt x="235029" y="57328"/>
                </a:lnTo>
                <a:lnTo>
                  <a:pt x="229135" y="5845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685799" y="7314406"/>
            <a:ext cx="350520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rgbClr val="1D40AF"/>
                </a:solidFill>
                <a:latin typeface="Liberation Sans"/>
                <a:cs typeface="Liberation Sans"/>
              </a:rPr>
              <a:t>https://github.com/Kshitij83/smart-rental-tracker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4799" y="304799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462203" y="419099"/>
                </a:moveTo>
                <a:lnTo>
                  <a:pt x="71196" y="419099"/>
                </a:lnTo>
                <a:lnTo>
                  <a:pt x="66241" y="418611"/>
                </a:lnTo>
                <a:lnTo>
                  <a:pt x="29705" y="403478"/>
                </a:lnTo>
                <a:lnTo>
                  <a:pt x="3885" y="367437"/>
                </a:lnTo>
                <a:lnTo>
                  <a:pt x="0" y="347903"/>
                </a:lnTo>
                <a:lnTo>
                  <a:pt x="0" y="342899"/>
                </a:lnTo>
                <a:lnTo>
                  <a:pt x="0" y="71196"/>
                </a:lnTo>
                <a:lnTo>
                  <a:pt x="15621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462203" y="0"/>
                </a:lnTo>
                <a:lnTo>
                  <a:pt x="503694" y="15621"/>
                </a:lnTo>
                <a:lnTo>
                  <a:pt x="529514" y="51661"/>
                </a:lnTo>
                <a:lnTo>
                  <a:pt x="533399" y="71196"/>
                </a:lnTo>
                <a:lnTo>
                  <a:pt x="533399" y="347903"/>
                </a:lnTo>
                <a:lnTo>
                  <a:pt x="517778" y="389394"/>
                </a:lnTo>
                <a:lnTo>
                  <a:pt x="481737" y="415214"/>
                </a:lnTo>
                <a:lnTo>
                  <a:pt x="467158" y="418611"/>
                </a:lnTo>
                <a:lnTo>
                  <a:pt x="462203" y="41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8299" y="377825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SRT</a:t>
            </a:r>
            <a:endParaRPr sz="15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0"/>
            <a:ext cx="12192000" cy="7315200"/>
          </a:xfrm>
          <a:custGeom>
            <a:avLst/>
            <a:gdLst/>
            <a:ahLst/>
            <a:cxnLst/>
            <a:rect l="l" t="t" r="r" b="b"/>
            <a:pathLst>
              <a:path w="12192000" h="7315200">
                <a:moveTo>
                  <a:pt x="121919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3151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 </a:t>
            </a:r>
            <a:r>
              <a:rPr spc="-10" dirty="0"/>
              <a:t>Statement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5799" y="1371599"/>
            <a:ext cx="5257800" cy="3619500"/>
            <a:chOff x="685799" y="1371599"/>
            <a:chExt cx="5257800" cy="3619500"/>
          </a:xfrm>
        </p:grpSpPr>
        <p:sp>
          <p:nvSpPr>
            <p:cNvPr id="5" name="object 5"/>
            <p:cNvSpPr/>
            <p:nvPr/>
          </p:nvSpPr>
          <p:spPr>
            <a:xfrm>
              <a:off x="685799" y="1371599"/>
              <a:ext cx="5257800" cy="3619500"/>
            </a:xfrm>
            <a:custGeom>
              <a:avLst/>
              <a:gdLst/>
              <a:ahLst/>
              <a:cxnLst/>
              <a:rect l="l" t="t" r="r" b="b"/>
              <a:pathLst>
                <a:path w="5257800" h="3619500">
                  <a:moveTo>
                    <a:pt x="5186602" y="3619499"/>
                  </a:moveTo>
                  <a:lnTo>
                    <a:pt x="71196" y="3619499"/>
                  </a:lnTo>
                  <a:lnTo>
                    <a:pt x="66241" y="3619011"/>
                  </a:lnTo>
                  <a:lnTo>
                    <a:pt x="29705" y="3603877"/>
                  </a:lnTo>
                  <a:lnTo>
                    <a:pt x="3885" y="3567837"/>
                  </a:lnTo>
                  <a:lnTo>
                    <a:pt x="0" y="3548302"/>
                  </a:lnTo>
                  <a:lnTo>
                    <a:pt x="0" y="3543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3548302"/>
                  </a:lnTo>
                  <a:lnTo>
                    <a:pt x="5242177" y="3589794"/>
                  </a:lnTo>
                  <a:lnTo>
                    <a:pt x="5206137" y="3615613"/>
                  </a:lnTo>
                  <a:lnTo>
                    <a:pt x="5191557" y="3619011"/>
                  </a:lnTo>
                  <a:lnTo>
                    <a:pt x="5186602" y="36194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" y="2305049"/>
              <a:ext cx="190499" cy="190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" y="3009899"/>
              <a:ext cx="190499" cy="190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" y="3714749"/>
              <a:ext cx="190499" cy="1904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" y="4133849"/>
              <a:ext cx="190499" cy="1904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63600" y="1768475"/>
            <a:ext cx="487299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The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Challenge:</a:t>
            </a:r>
            <a:endParaRPr sz="1950" dirty="0">
              <a:latin typeface="Liberation Sans"/>
              <a:cs typeface="Liberation Sans"/>
            </a:endParaRPr>
          </a:p>
          <a:p>
            <a:pPr marL="316865" marR="449580">
              <a:lnSpc>
                <a:spcPct val="125000"/>
              </a:lnSpc>
              <a:spcBef>
                <a:spcPts val="1185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Equipment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rental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industry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worth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$82.6</a:t>
            </a:r>
            <a:r>
              <a:rPr sz="1500" b="1" spc="-4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billion</a:t>
            </a:r>
            <a:r>
              <a:rPr sz="1500" b="1" spc="-4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by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2025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,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faces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critical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inefficiencies</a:t>
            </a:r>
            <a:endParaRPr sz="1500" dirty="0">
              <a:latin typeface="Liberation Sans"/>
              <a:cs typeface="Liberation Sans"/>
            </a:endParaRPr>
          </a:p>
          <a:p>
            <a:pPr marL="316865" marR="650240">
              <a:lnSpc>
                <a:spcPct val="125000"/>
              </a:lnSpc>
              <a:spcBef>
                <a:spcPts val="1050"/>
              </a:spcBef>
            </a:pPr>
            <a:r>
              <a:rPr sz="1500" b="1" dirty="0">
                <a:solidFill>
                  <a:srgbClr val="EF4444"/>
                </a:solidFill>
                <a:latin typeface="Liberation Sans"/>
                <a:cs typeface="Liberation Sans"/>
              </a:rPr>
              <a:t>30%</a:t>
            </a:r>
            <a:r>
              <a:rPr sz="1500" b="1" spc="-30" dirty="0">
                <a:solidFill>
                  <a:srgbClr val="EF4444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EF4444"/>
                </a:solidFill>
                <a:latin typeface="Liberation Sans"/>
                <a:cs typeface="Liberation Sans"/>
              </a:rPr>
              <a:t>idle</a:t>
            </a:r>
            <a:r>
              <a:rPr sz="1500" b="1" spc="-30" dirty="0">
                <a:solidFill>
                  <a:srgbClr val="EF4444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EF4444"/>
                </a:solidFill>
                <a:latin typeface="Liberation Sans"/>
                <a:cs typeface="Liberation Sans"/>
              </a:rPr>
              <a:t>time</a:t>
            </a:r>
            <a:r>
              <a:rPr sz="1500" b="1" spc="-25" dirty="0">
                <a:solidFill>
                  <a:srgbClr val="EF4444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EF4444"/>
                </a:solidFill>
                <a:latin typeface="Liberation Sans"/>
                <a:cs typeface="Liberation Sans"/>
              </a:rPr>
              <a:t>rate</a:t>
            </a:r>
            <a:r>
              <a:rPr sz="1500" b="1" spc="-30" dirty="0">
                <a:solidFill>
                  <a:srgbClr val="EF4444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of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construction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equipment,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causing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massive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revenue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loss</a:t>
            </a:r>
            <a:endParaRPr sz="1500" dirty="0">
              <a:latin typeface="Liberation Sans"/>
              <a:cs typeface="Liberation Sans"/>
            </a:endParaRPr>
          </a:p>
          <a:p>
            <a:pPr marL="316865">
              <a:lnSpc>
                <a:spcPct val="100000"/>
              </a:lnSpc>
              <a:spcBef>
                <a:spcPts val="1500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Equipment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theft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costs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industry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EF4444"/>
                </a:solidFill>
                <a:latin typeface="Liberation Sans"/>
                <a:cs typeface="Liberation Sans"/>
              </a:rPr>
              <a:t>$300M-</a:t>
            </a:r>
            <a:r>
              <a:rPr sz="1500" b="1" dirty="0">
                <a:solidFill>
                  <a:srgbClr val="EF4444"/>
                </a:solidFill>
                <a:latin typeface="Liberation Sans"/>
                <a:cs typeface="Liberation Sans"/>
              </a:rPr>
              <a:t>$1B</a:t>
            </a:r>
            <a:r>
              <a:rPr sz="1500" b="1" spc="-30" dirty="0">
                <a:solidFill>
                  <a:srgbClr val="EF4444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EF4444"/>
                </a:solidFill>
                <a:latin typeface="Liberation Sans"/>
                <a:cs typeface="Liberation Sans"/>
              </a:rPr>
              <a:t>annually</a:t>
            </a:r>
            <a:endParaRPr sz="1500" dirty="0">
              <a:latin typeface="Liberation Sans"/>
              <a:cs typeface="Liberation Sans"/>
            </a:endParaRPr>
          </a:p>
          <a:p>
            <a:pPr marL="316865" marR="5080">
              <a:lnSpc>
                <a:spcPct val="125000"/>
              </a:lnSpc>
              <a:spcBef>
                <a:spcPts val="1050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No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real-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time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visibility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into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equipment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performance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and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demand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patterns</a:t>
            </a:r>
            <a:endParaRPr sz="1500" dirty="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48398" y="1371599"/>
            <a:ext cx="5257800" cy="3619500"/>
            <a:chOff x="6248398" y="1371599"/>
            <a:chExt cx="5257800" cy="3619500"/>
          </a:xfrm>
        </p:grpSpPr>
        <p:sp>
          <p:nvSpPr>
            <p:cNvPr id="12" name="object 12"/>
            <p:cNvSpPr/>
            <p:nvPr/>
          </p:nvSpPr>
          <p:spPr>
            <a:xfrm>
              <a:off x="6248398" y="1371599"/>
              <a:ext cx="5257800" cy="3619500"/>
            </a:xfrm>
            <a:custGeom>
              <a:avLst/>
              <a:gdLst/>
              <a:ahLst/>
              <a:cxnLst/>
              <a:rect l="l" t="t" r="r" b="b"/>
              <a:pathLst>
                <a:path w="5257800" h="3619500">
                  <a:moveTo>
                    <a:pt x="5186603" y="3619499"/>
                  </a:moveTo>
                  <a:lnTo>
                    <a:pt x="71196" y="3619499"/>
                  </a:lnTo>
                  <a:lnTo>
                    <a:pt x="66241" y="3619011"/>
                  </a:lnTo>
                  <a:lnTo>
                    <a:pt x="29705" y="3603877"/>
                  </a:lnTo>
                  <a:lnTo>
                    <a:pt x="3885" y="3567837"/>
                  </a:lnTo>
                  <a:lnTo>
                    <a:pt x="0" y="3548302"/>
                  </a:lnTo>
                  <a:lnTo>
                    <a:pt x="0" y="3543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3" y="0"/>
                  </a:lnTo>
                  <a:lnTo>
                    <a:pt x="5228093" y="15621"/>
                  </a:lnTo>
                  <a:lnTo>
                    <a:pt x="5253914" y="51661"/>
                  </a:lnTo>
                  <a:lnTo>
                    <a:pt x="5257800" y="71196"/>
                  </a:lnTo>
                  <a:lnTo>
                    <a:pt x="5257800" y="3548302"/>
                  </a:lnTo>
                  <a:lnTo>
                    <a:pt x="5242177" y="3589794"/>
                  </a:lnTo>
                  <a:lnTo>
                    <a:pt x="5206138" y="3615613"/>
                  </a:lnTo>
                  <a:lnTo>
                    <a:pt x="5191557" y="3619011"/>
                  </a:lnTo>
                  <a:lnTo>
                    <a:pt x="5186603" y="36194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899" y="2316956"/>
              <a:ext cx="190499" cy="1666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899" y="3021806"/>
              <a:ext cx="190499" cy="1666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899" y="3726656"/>
              <a:ext cx="190499" cy="166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8899" y="4431506"/>
              <a:ext cx="190499" cy="16668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426199" y="1768475"/>
            <a:ext cx="487299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Why It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Matters:</a:t>
            </a:r>
            <a:endParaRPr sz="1950">
              <a:latin typeface="Liberation Sans"/>
              <a:cs typeface="Liberation Sans"/>
            </a:endParaRPr>
          </a:p>
          <a:p>
            <a:pPr marL="316865" marR="417195">
              <a:lnSpc>
                <a:spcPct val="125000"/>
              </a:lnSpc>
              <a:spcBef>
                <a:spcPts val="1185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Construction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delays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cost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EF4444"/>
                </a:solidFill>
                <a:latin typeface="Liberation Sans"/>
                <a:cs typeface="Liberation Sans"/>
              </a:rPr>
              <a:t>$1.5M</a:t>
            </a:r>
            <a:r>
              <a:rPr sz="1500" b="1" spc="-30" dirty="0">
                <a:solidFill>
                  <a:srgbClr val="EF4444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EF4444"/>
                </a:solidFill>
                <a:latin typeface="Liberation Sans"/>
                <a:cs typeface="Liberation Sans"/>
              </a:rPr>
              <a:t>per</a:t>
            </a:r>
            <a:r>
              <a:rPr sz="1500" b="1" spc="-35" dirty="0">
                <a:solidFill>
                  <a:srgbClr val="EF4444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EF4444"/>
                </a:solidFill>
                <a:latin typeface="Liberation Sans"/>
                <a:cs typeface="Liberation Sans"/>
              </a:rPr>
              <a:t>day</a:t>
            </a:r>
            <a:r>
              <a:rPr sz="1500" b="1" spc="-35" dirty="0">
                <a:solidFill>
                  <a:srgbClr val="EF4444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on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large projects</a:t>
            </a:r>
            <a:endParaRPr sz="1500">
              <a:latin typeface="Liberation Sans"/>
              <a:cs typeface="Liberation Sans"/>
            </a:endParaRPr>
          </a:p>
          <a:p>
            <a:pPr marL="316865" marR="650875">
              <a:lnSpc>
                <a:spcPct val="125000"/>
              </a:lnSpc>
              <a:spcBef>
                <a:spcPts val="1050"/>
              </a:spcBef>
            </a:pPr>
            <a:r>
              <a:rPr sz="1500" b="1" dirty="0">
                <a:solidFill>
                  <a:srgbClr val="F59D0A"/>
                </a:solidFill>
                <a:latin typeface="Liberation Sans"/>
                <a:cs typeface="Liberation Sans"/>
              </a:rPr>
              <a:t>Environmental</a:t>
            </a:r>
            <a:r>
              <a:rPr sz="1500" b="1" spc="-35" dirty="0">
                <a:solidFill>
                  <a:srgbClr val="F59D0A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59D0A"/>
                </a:solidFill>
                <a:latin typeface="Liberation Sans"/>
                <a:cs typeface="Liberation Sans"/>
              </a:rPr>
              <a:t>impact</a:t>
            </a:r>
            <a:r>
              <a:rPr sz="1500" b="1" spc="-35" dirty="0">
                <a:solidFill>
                  <a:srgbClr val="F59D0A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of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underutilized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heavy machinery</a:t>
            </a:r>
            <a:endParaRPr sz="1500">
              <a:latin typeface="Liberation Sans"/>
              <a:cs typeface="Liberation Sans"/>
            </a:endParaRPr>
          </a:p>
          <a:p>
            <a:pPr marL="316865" marR="5080">
              <a:lnSpc>
                <a:spcPct val="125000"/>
              </a:lnSpc>
              <a:spcBef>
                <a:spcPts val="1050"/>
              </a:spcBef>
            </a:pPr>
            <a:r>
              <a:rPr sz="1500" b="1" dirty="0">
                <a:solidFill>
                  <a:srgbClr val="F59D0A"/>
                </a:solidFill>
                <a:latin typeface="Liberation Sans"/>
                <a:cs typeface="Liberation Sans"/>
              </a:rPr>
              <a:t>Safety</a:t>
            </a:r>
            <a:r>
              <a:rPr sz="1500" b="1" spc="-45" dirty="0">
                <a:solidFill>
                  <a:srgbClr val="F59D0A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59D0A"/>
                </a:solidFill>
                <a:latin typeface="Liberation Sans"/>
                <a:cs typeface="Liberation Sans"/>
              </a:rPr>
              <a:t>risks</a:t>
            </a:r>
            <a:r>
              <a:rPr sz="1500" b="1" spc="-40" dirty="0">
                <a:solidFill>
                  <a:srgbClr val="F59D0A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from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unmaintained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or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improperly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tracked equipment</a:t>
            </a:r>
            <a:endParaRPr sz="1500">
              <a:latin typeface="Liberation Sans"/>
              <a:cs typeface="Liberation Sans"/>
            </a:endParaRPr>
          </a:p>
          <a:p>
            <a:pPr marL="316865">
              <a:lnSpc>
                <a:spcPct val="100000"/>
              </a:lnSpc>
              <a:spcBef>
                <a:spcPts val="1500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Predictive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maintenance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can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reduce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downtime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by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25" dirty="0">
                <a:solidFill>
                  <a:srgbClr val="0FB981"/>
                </a:solidFill>
                <a:latin typeface="Liberation Sans"/>
                <a:cs typeface="Liberation Sans"/>
              </a:rPr>
              <a:t>40%</a:t>
            </a:r>
            <a:endParaRPr sz="1500">
              <a:latin typeface="Liberation Sans"/>
              <a:cs typeface="Liberation San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0115" y="5810249"/>
            <a:ext cx="109500" cy="1904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73099" y="5273675"/>
            <a:ext cx="4950460" cy="104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Real-</a:t>
            </a: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World</a:t>
            </a:r>
            <a:r>
              <a:rPr sz="1950" b="1" spc="-6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Impact:</a:t>
            </a:r>
            <a:endParaRPr sz="1950">
              <a:latin typeface="Liberation Sans"/>
              <a:cs typeface="Liberation Sans"/>
            </a:endParaRPr>
          </a:p>
          <a:p>
            <a:pPr marL="245745" marR="5080">
              <a:lnSpc>
                <a:spcPct val="125000"/>
              </a:lnSpc>
              <a:spcBef>
                <a:spcPts val="1185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</a:t>
            </a:r>
            <a:r>
              <a:rPr sz="1500" spc="-10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construction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company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lost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$500K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due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to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3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excavators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sitting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idle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sz="1500" spc="-1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2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months</a:t>
            </a:r>
            <a:endParaRPr sz="1500">
              <a:latin typeface="Liberation Sans"/>
              <a:cs typeface="Liberation San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48399" y="5810249"/>
            <a:ext cx="190499" cy="1904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540500" y="5721350"/>
            <a:ext cx="488632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Mining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operation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delayed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by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3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weeks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waiting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available equipment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799" y="304799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462203" y="419099"/>
                </a:moveTo>
                <a:lnTo>
                  <a:pt x="71196" y="419099"/>
                </a:lnTo>
                <a:lnTo>
                  <a:pt x="66241" y="418611"/>
                </a:lnTo>
                <a:lnTo>
                  <a:pt x="29705" y="403478"/>
                </a:lnTo>
                <a:lnTo>
                  <a:pt x="3885" y="367437"/>
                </a:lnTo>
                <a:lnTo>
                  <a:pt x="0" y="347903"/>
                </a:lnTo>
                <a:lnTo>
                  <a:pt x="0" y="342899"/>
                </a:lnTo>
                <a:lnTo>
                  <a:pt x="0" y="71196"/>
                </a:lnTo>
                <a:lnTo>
                  <a:pt x="15621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462203" y="0"/>
                </a:lnTo>
                <a:lnTo>
                  <a:pt x="503694" y="15621"/>
                </a:lnTo>
                <a:lnTo>
                  <a:pt x="529514" y="51661"/>
                </a:lnTo>
                <a:lnTo>
                  <a:pt x="533399" y="71196"/>
                </a:lnTo>
                <a:lnTo>
                  <a:pt x="533399" y="347903"/>
                </a:lnTo>
                <a:lnTo>
                  <a:pt x="517778" y="389394"/>
                </a:lnTo>
                <a:lnTo>
                  <a:pt x="481737" y="415214"/>
                </a:lnTo>
                <a:lnTo>
                  <a:pt x="467158" y="418611"/>
                </a:lnTo>
                <a:lnTo>
                  <a:pt x="462203" y="41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8299" y="377825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SRT</a:t>
            </a:r>
            <a:endParaRPr sz="15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72300"/>
          </a:xfrm>
          <a:custGeom>
            <a:avLst/>
            <a:gdLst/>
            <a:ahLst/>
            <a:cxnLst/>
            <a:rect l="l" t="t" r="r" b="b"/>
            <a:pathLst>
              <a:path w="12192000" h="10039350">
                <a:moveTo>
                  <a:pt x="12191999" y="10039349"/>
                </a:moveTo>
                <a:lnTo>
                  <a:pt x="0" y="100393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003934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85799" y="1371599"/>
            <a:ext cx="10820400" cy="1066800"/>
          </a:xfrm>
          <a:custGeom>
            <a:avLst/>
            <a:gdLst/>
            <a:ahLst/>
            <a:cxnLst/>
            <a:rect l="l" t="t" r="r" b="b"/>
            <a:pathLst>
              <a:path w="10820400" h="1066800">
                <a:moveTo>
                  <a:pt x="10749202" y="1066799"/>
                </a:moveTo>
                <a:lnTo>
                  <a:pt x="71196" y="1066799"/>
                </a:lnTo>
                <a:lnTo>
                  <a:pt x="66241" y="1066311"/>
                </a:lnTo>
                <a:lnTo>
                  <a:pt x="29705" y="1051178"/>
                </a:lnTo>
                <a:lnTo>
                  <a:pt x="3885" y="1015137"/>
                </a:lnTo>
                <a:lnTo>
                  <a:pt x="0" y="995603"/>
                </a:lnTo>
                <a:lnTo>
                  <a:pt x="0" y="9905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0749202" y="0"/>
                </a:lnTo>
                <a:lnTo>
                  <a:pt x="10790692" y="15621"/>
                </a:lnTo>
                <a:lnTo>
                  <a:pt x="10816513" y="51661"/>
                </a:lnTo>
                <a:lnTo>
                  <a:pt x="10820399" y="71196"/>
                </a:lnTo>
                <a:lnTo>
                  <a:pt x="10820399" y="995603"/>
                </a:lnTo>
                <a:lnTo>
                  <a:pt x="10804776" y="1037094"/>
                </a:lnTo>
                <a:lnTo>
                  <a:pt x="10768737" y="1062914"/>
                </a:lnTo>
                <a:lnTo>
                  <a:pt x="10754156" y="1066311"/>
                </a:lnTo>
                <a:lnTo>
                  <a:pt x="10749202" y="10667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spc="-5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3600" y="1520825"/>
            <a:ext cx="10219055" cy="529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Smart</a:t>
            </a:r>
            <a:r>
              <a:rPr sz="1500" b="1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Rental</a:t>
            </a:r>
            <a:r>
              <a:rPr sz="1500" b="1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Tracker</a:t>
            </a:r>
            <a:r>
              <a:rPr sz="1500" b="1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b="1" spc="-8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An</a:t>
            </a:r>
            <a:r>
              <a:rPr sz="1500" b="1" spc="-8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lang="en-IN" sz="1500" b="1" spc="-80" dirty="0">
                <a:solidFill>
                  <a:srgbClr val="1F2937"/>
                </a:solidFill>
                <a:latin typeface="Liberation Sans"/>
                <a:cs typeface="Liberation Sans"/>
              </a:rPr>
              <a:t>ML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-powered</a:t>
            </a:r>
            <a:r>
              <a:rPr sz="1500" b="1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platform</a:t>
            </a:r>
            <a:r>
              <a:rPr sz="1500" b="1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that</a:t>
            </a:r>
            <a:r>
              <a:rPr sz="1500" b="1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provides</a:t>
            </a:r>
            <a:r>
              <a:rPr sz="1500" b="1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real-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time</a:t>
            </a:r>
            <a:r>
              <a:rPr sz="1500" b="1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equipment</a:t>
            </a:r>
            <a:r>
              <a:rPr sz="1500" b="1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monitoring,</a:t>
            </a:r>
            <a:r>
              <a:rPr sz="1500" b="1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predictive</a:t>
            </a:r>
            <a:r>
              <a:rPr sz="1500" b="1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demand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forecasting,</a:t>
            </a:r>
            <a:r>
              <a:rPr sz="1500" b="1" spc="-1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intelligent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anomaly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detection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to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maximize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equipment</a:t>
            </a:r>
            <a:r>
              <a:rPr sz="1500" b="1" spc="-1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utilization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minimize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operational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 costs.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099" y="2644775"/>
            <a:ext cx="283273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What</a:t>
            </a:r>
            <a:r>
              <a:rPr sz="1950" b="1" spc="-3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Makes</a:t>
            </a:r>
            <a:r>
              <a:rPr sz="1950" b="1" spc="-3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Us</a:t>
            </a:r>
            <a:r>
              <a:rPr sz="195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Unique:</a:t>
            </a:r>
            <a:endParaRPr sz="195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799" y="3181349"/>
            <a:ext cx="5295900" cy="1781175"/>
            <a:chOff x="685799" y="3181349"/>
            <a:chExt cx="5295900" cy="1781175"/>
          </a:xfrm>
        </p:grpSpPr>
        <p:sp>
          <p:nvSpPr>
            <p:cNvPr id="8" name="object 8"/>
            <p:cNvSpPr/>
            <p:nvPr/>
          </p:nvSpPr>
          <p:spPr>
            <a:xfrm>
              <a:off x="685799" y="3181349"/>
              <a:ext cx="5295900" cy="1781175"/>
            </a:xfrm>
            <a:custGeom>
              <a:avLst/>
              <a:gdLst/>
              <a:ahLst/>
              <a:cxnLst/>
              <a:rect l="l" t="t" r="r" b="b"/>
              <a:pathLst>
                <a:path w="5295900" h="1781175">
                  <a:moveTo>
                    <a:pt x="5224702" y="1781174"/>
                  </a:moveTo>
                  <a:lnTo>
                    <a:pt x="71196" y="1781174"/>
                  </a:lnTo>
                  <a:lnTo>
                    <a:pt x="66241" y="1780686"/>
                  </a:lnTo>
                  <a:lnTo>
                    <a:pt x="29705" y="1765552"/>
                  </a:lnTo>
                  <a:lnTo>
                    <a:pt x="3885" y="1729512"/>
                  </a:lnTo>
                  <a:lnTo>
                    <a:pt x="0" y="1709978"/>
                  </a:lnTo>
                  <a:lnTo>
                    <a:pt x="0" y="170497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2" y="0"/>
                  </a:lnTo>
                  <a:lnTo>
                    <a:pt x="5266193" y="15621"/>
                  </a:lnTo>
                  <a:lnTo>
                    <a:pt x="5292012" y="51661"/>
                  </a:lnTo>
                  <a:lnTo>
                    <a:pt x="5295899" y="71196"/>
                  </a:lnTo>
                  <a:lnTo>
                    <a:pt x="5295899" y="1709978"/>
                  </a:lnTo>
                  <a:lnTo>
                    <a:pt x="5280276" y="1751468"/>
                  </a:lnTo>
                  <a:lnTo>
                    <a:pt x="5244237" y="1777287"/>
                  </a:lnTo>
                  <a:lnTo>
                    <a:pt x="5229657" y="1780686"/>
                  </a:lnTo>
                  <a:lnTo>
                    <a:pt x="5224702" y="1781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838199" y="3398043"/>
              <a:ext cx="266700" cy="233679"/>
            </a:xfrm>
            <a:custGeom>
              <a:avLst/>
              <a:gdLst/>
              <a:ahLst/>
              <a:cxnLst/>
              <a:rect l="l" t="t" r="r" b="b"/>
              <a:pathLst>
                <a:path w="266700" h="233679">
                  <a:moveTo>
                    <a:pt x="259251" y="233362"/>
                  </a:moveTo>
                  <a:lnTo>
                    <a:pt x="41671" y="233362"/>
                  </a:lnTo>
                  <a:lnTo>
                    <a:pt x="25447" y="230088"/>
                  </a:lnTo>
                  <a:lnTo>
                    <a:pt x="12202" y="221160"/>
                  </a:lnTo>
                  <a:lnTo>
                    <a:pt x="3273" y="207914"/>
                  </a:lnTo>
                  <a:lnTo>
                    <a:pt x="0" y="191690"/>
                  </a:lnTo>
                  <a:lnTo>
                    <a:pt x="0" y="7448"/>
                  </a:lnTo>
                  <a:lnTo>
                    <a:pt x="7448" y="0"/>
                  </a:lnTo>
                  <a:lnTo>
                    <a:pt x="25888" y="0"/>
                  </a:lnTo>
                  <a:lnTo>
                    <a:pt x="33337" y="7448"/>
                  </a:lnTo>
                  <a:lnTo>
                    <a:pt x="33337" y="196274"/>
                  </a:lnTo>
                  <a:lnTo>
                    <a:pt x="37087" y="200025"/>
                  </a:lnTo>
                  <a:lnTo>
                    <a:pt x="259251" y="200025"/>
                  </a:lnTo>
                  <a:lnTo>
                    <a:pt x="266700" y="207473"/>
                  </a:lnTo>
                  <a:lnTo>
                    <a:pt x="266700" y="225913"/>
                  </a:lnTo>
                  <a:lnTo>
                    <a:pt x="259251" y="233362"/>
                  </a:lnTo>
                  <a:close/>
                </a:path>
                <a:path w="266700" h="233679">
                  <a:moveTo>
                    <a:pt x="213932" y="93084"/>
                  </a:moveTo>
                  <a:lnTo>
                    <a:pt x="166687" y="93084"/>
                  </a:lnTo>
                  <a:lnTo>
                    <a:pt x="221538" y="38181"/>
                  </a:lnTo>
                  <a:lnTo>
                    <a:pt x="227056" y="34519"/>
                  </a:lnTo>
                  <a:lnTo>
                    <a:pt x="233336" y="33298"/>
                  </a:lnTo>
                  <a:lnTo>
                    <a:pt x="239616" y="34519"/>
                  </a:lnTo>
                  <a:lnTo>
                    <a:pt x="245134" y="38181"/>
                  </a:lnTo>
                  <a:lnTo>
                    <a:pt x="248797" y="43700"/>
                  </a:lnTo>
                  <a:lnTo>
                    <a:pt x="250018" y="49980"/>
                  </a:lnTo>
                  <a:lnTo>
                    <a:pt x="248797" y="56260"/>
                  </a:lnTo>
                  <a:lnTo>
                    <a:pt x="244929" y="62088"/>
                  </a:lnTo>
                  <a:lnTo>
                    <a:pt x="213932" y="93084"/>
                  </a:lnTo>
                  <a:close/>
                </a:path>
                <a:path w="266700" h="233679">
                  <a:moveTo>
                    <a:pt x="66648" y="150005"/>
                  </a:moveTo>
                  <a:lnTo>
                    <a:pt x="60368" y="148784"/>
                  </a:lnTo>
                  <a:lnTo>
                    <a:pt x="54850" y="145122"/>
                  </a:lnTo>
                  <a:lnTo>
                    <a:pt x="51188" y="139604"/>
                  </a:lnTo>
                  <a:lnTo>
                    <a:pt x="49967" y="133323"/>
                  </a:lnTo>
                  <a:lnTo>
                    <a:pt x="51188" y="127043"/>
                  </a:lnTo>
                  <a:lnTo>
                    <a:pt x="54850" y="121525"/>
                  </a:lnTo>
                  <a:lnTo>
                    <a:pt x="113191" y="63184"/>
                  </a:lnTo>
                  <a:lnTo>
                    <a:pt x="118709" y="59522"/>
                  </a:lnTo>
                  <a:lnTo>
                    <a:pt x="124989" y="58301"/>
                  </a:lnTo>
                  <a:lnTo>
                    <a:pt x="131269" y="59522"/>
                  </a:lnTo>
                  <a:lnTo>
                    <a:pt x="136787" y="63184"/>
                  </a:lnTo>
                  <a:lnTo>
                    <a:pt x="166687" y="93084"/>
                  </a:lnTo>
                  <a:lnTo>
                    <a:pt x="213932" y="93084"/>
                  </a:lnTo>
                  <a:lnTo>
                    <a:pt x="208411" y="98606"/>
                  </a:lnTo>
                  <a:lnTo>
                    <a:pt x="125015" y="98606"/>
                  </a:lnTo>
                  <a:lnTo>
                    <a:pt x="78447" y="145122"/>
                  </a:lnTo>
                  <a:lnTo>
                    <a:pt x="72929" y="148784"/>
                  </a:lnTo>
                  <a:lnTo>
                    <a:pt x="66648" y="150005"/>
                  </a:lnTo>
                  <a:close/>
                </a:path>
                <a:path w="266700" h="233679">
                  <a:moveTo>
                    <a:pt x="167048" y="133323"/>
                  </a:moveTo>
                  <a:lnTo>
                    <a:pt x="166378" y="133323"/>
                  </a:lnTo>
                  <a:lnTo>
                    <a:pt x="160433" y="132168"/>
                  </a:lnTo>
                  <a:lnTo>
                    <a:pt x="154915" y="128505"/>
                  </a:lnTo>
                  <a:lnTo>
                    <a:pt x="125015" y="98606"/>
                  </a:lnTo>
                  <a:lnTo>
                    <a:pt x="208411" y="98606"/>
                  </a:lnTo>
                  <a:lnTo>
                    <a:pt x="178511" y="128505"/>
                  </a:lnTo>
                  <a:lnTo>
                    <a:pt x="172993" y="132168"/>
                  </a:lnTo>
                  <a:lnTo>
                    <a:pt x="167048" y="133323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5500" y="3854449"/>
            <a:ext cx="4812030" cy="892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50" b="1" dirty="0">
                <a:solidFill>
                  <a:srgbClr val="1D40AF"/>
                </a:solidFill>
                <a:latin typeface="Liberation Sans"/>
                <a:cs typeface="Liberation Sans"/>
              </a:rPr>
              <a:t>ML</a:t>
            </a:r>
            <a:r>
              <a:rPr sz="1650" b="1" dirty="0">
                <a:solidFill>
                  <a:srgbClr val="1D40AF"/>
                </a:solidFill>
                <a:latin typeface="Liberation Sans"/>
                <a:cs typeface="Liberation Sans"/>
              </a:rPr>
              <a:t>-Powered Demand </a:t>
            </a:r>
            <a:r>
              <a:rPr sz="16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Forecasting</a:t>
            </a:r>
            <a:endParaRPr sz="1650" dirty="0">
              <a:latin typeface="Liberation Sans"/>
              <a:cs typeface="Liberation Sans"/>
            </a:endParaRPr>
          </a:p>
          <a:p>
            <a:pPr marL="12700" marR="5080">
              <a:lnSpc>
                <a:spcPct val="125000"/>
              </a:lnSpc>
              <a:spcBef>
                <a:spcPts val="645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Predicts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equipment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needs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30</a:t>
            </a:r>
            <a:r>
              <a:rPr sz="1500" b="1" spc="-40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days</a:t>
            </a:r>
            <a:r>
              <a:rPr sz="1500" b="1" spc="-3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in</a:t>
            </a:r>
            <a:r>
              <a:rPr sz="1500" b="1" spc="-40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advance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,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allowing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optimal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resource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planning</a:t>
            </a:r>
            <a:endParaRPr sz="1500" dirty="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10298" y="3181349"/>
            <a:ext cx="5295900" cy="1781175"/>
            <a:chOff x="6210298" y="3181349"/>
            <a:chExt cx="5295900" cy="1781175"/>
          </a:xfrm>
        </p:grpSpPr>
        <p:sp>
          <p:nvSpPr>
            <p:cNvPr id="12" name="object 12"/>
            <p:cNvSpPr/>
            <p:nvPr/>
          </p:nvSpPr>
          <p:spPr>
            <a:xfrm>
              <a:off x="6210298" y="3181349"/>
              <a:ext cx="5295900" cy="1781175"/>
            </a:xfrm>
            <a:custGeom>
              <a:avLst/>
              <a:gdLst/>
              <a:ahLst/>
              <a:cxnLst/>
              <a:rect l="l" t="t" r="r" b="b"/>
              <a:pathLst>
                <a:path w="5295900" h="1781175">
                  <a:moveTo>
                    <a:pt x="5224703" y="1781174"/>
                  </a:moveTo>
                  <a:lnTo>
                    <a:pt x="71196" y="1781174"/>
                  </a:lnTo>
                  <a:lnTo>
                    <a:pt x="66241" y="1780686"/>
                  </a:lnTo>
                  <a:lnTo>
                    <a:pt x="29705" y="1765552"/>
                  </a:lnTo>
                  <a:lnTo>
                    <a:pt x="3885" y="1729512"/>
                  </a:lnTo>
                  <a:lnTo>
                    <a:pt x="0" y="1709978"/>
                  </a:lnTo>
                  <a:lnTo>
                    <a:pt x="0" y="170497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3" y="15621"/>
                  </a:lnTo>
                  <a:lnTo>
                    <a:pt x="5292014" y="51661"/>
                  </a:lnTo>
                  <a:lnTo>
                    <a:pt x="5295900" y="71196"/>
                  </a:lnTo>
                  <a:lnTo>
                    <a:pt x="5295900" y="1709978"/>
                  </a:lnTo>
                  <a:lnTo>
                    <a:pt x="5280277" y="1751468"/>
                  </a:lnTo>
                  <a:lnTo>
                    <a:pt x="5244238" y="1777287"/>
                  </a:lnTo>
                  <a:lnTo>
                    <a:pt x="5229657" y="1780686"/>
                  </a:lnTo>
                  <a:lnTo>
                    <a:pt x="5224703" y="1781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62699" y="3381374"/>
              <a:ext cx="266700" cy="267335"/>
            </a:xfrm>
            <a:custGeom>
              <a:avLst/>
              <a:gdLst/>
              <a:ahLst/>
              <a:cxnLst/>
              <a:rect l="l" t="t" r="r" b="b"/>
              <a:pathLst>
                <a:path w="266700" h="267335">
                  <a:moveTo>
                    <a:pt x="108346" y="216693"/>
                  </a:moveTo>
                  <a:lnTo>
                    <a:pt x="66167" y="208181"/>
                  </a:lnTo>
                  <a:lnTo>
                    <a:pt x="31729" y="184964"/>
                  </a:lnTo>
                  <a:lnTo>
                    <a:pt x="8512" y="150525"/>
                  </a:lnTo>
                  <a:lnTo>
                    <a:pt x="0" y="108346"/>
                  </a:lnTo>
                  <a:lnTo>
                    <a:pt x="8512" y="66167"/>
                  </a:lnTo>
                  <a:lnTo>
                    <a:pt x="31729" y="31729"/>
                  </a:lnTo>
                  <a:lnTo>
                    <a:pt x="66167" y="8512"/>
                  </a:lnTo>
                  <a:lnTo>
                    <a:pt x="108346" y="0"/>
                  </a:lnTo>
                  <a:lnTo>
                    <a:pt x="150525" y="8512"/>
                  </a:lnTo>
                  <a:lnTo>
                    <a:pt x="184964" y="31729"/>
                  </a:lnTo>
                  <a:lnTo>
                    <a:pt x="186048" y="33337"/>
                  </a:lnTo>
                  <a:lnTo>
                    <a:pt x="103421" y="33337"/>
                  </a:lnTo>
                  <a:lnTo>
                    <a:pt x="98543" y="33817"/>
                  </a:lnTo>
                  <a:lnTo>
                    <a:pt x="62578" y="48715"/>
                  </a:lnTo>
                  <a:lnTo>
                    <a:pt x="37162" y="84192"/>
                  </a:lnTo>
                  <a:lnTo>
                    <a:pt x="33337" y="103421"/>
                  </a:lnTo>
                  <a:lnTo>
                    <a:pt x="33337" y="113272"/>
                  </a:lnTo>
                  <a:lnTo>
                    <a:pt x="48715" y="154114"/>
                  </a:lnTo>
                  <a:lnTo>
                    <a:pt x="84192" y="179531"/>
                  </a:lnTo>
                  <a:lnTo>
                    <a:pt x="103421" y="183356"/>
                  </a:lnTo>
                  <a:lnTo>
                    <a:pt x="206944" y="183356"/>
                  </a:lnTo>
                  <a:lnTo>
                    <a:pt x="219435" y="195857"/>
                  </a:lnTo>
                  <a:lnTo>
                    <a:pt x="172261" y="195857"/>
                  </a:lnTo>
                  <a:lnTo>
                    <a:pt x="158077" y="204651"/>
                  </a:lnTo>
                  <a:lnTo>
                    <a:pt x="142550" y="211198"/>
                  </a:lnTo>
                  <a:lnTo>
                    <a:pt x="125900" y="215284"/>
                  </a:lnTo>
                  <a:lnTo>
                    <a:pt x="108346" y="216693"/>
                  </a:lnTo>
                  <a:close/>
                </a:path>
                <a:path w="266700" h="267335">
                  <a:moveTo>
                    <a:pt x="206944" y="183356"/>
                  </a:moveTo>
                  <a:lnTo>
                    <a:pt x="113272" y="183356"/>
                  </a:lnTo>
                  <a:lnTo>
                    <a:pt x="118149" y="182875"/>
                  </a:lnTo>
                  <a:lnTo>
                    <a:pt x="127811" y="180954"/>
                  </a:lnTo>
                  <a:lnTo>
                    <a:pt x="164869" y="157903"/>
                  </a:lnTo>
                  <a:lnTo>
                    <a:pt x="182875" y="118149"/>
                  </a:lnTo>
                  <a:lnTo>
                    <a:pt x="183356" y="113272"/>
                  </a:lnTo>
                  <a:lnTo>
                    <a:pt x="183356" y="103421"/>
                  </a:lnTo>
                  <a:lnTo>
                    <a:pt x="167978" y="62578"/>
                  </a:lnTo>
                  <a:lnTo>
                    <a:pt x="132501" y="37162"/>
                  </a:lnTo>
                  <a:lnTo>
                    <a:pt x="113272" y="33337"/>
                  </a:lnTo>
                  <a:lnTo>
                    <a:pt x="186048" y="33337"/>
                  </a:lnTo>
                  <a:lnTo>
                    <a:pt x="208181" y="66167"/>
                  </a:lnTo>
                  <a:lnTo>
                    <a:pt x="216693" y="108346"/>
                  </a:lnTo>
                  <a:lnTo>
                    <a:pt x="215276" y="125900"/>
                  </a:lnTo>
                  <a:lnTo>
                    <a:pt x="211178" y="142550"/>
                  </a:lnTo>
                  <a:lnTo>
                    <a:pt x="204702" y="157903"/>
                  </a:lnTo>
                  <a:lnTo>
                    <a:pt x="204629" y="158077"/>
                  </a:lnTo>
                  <a:lnTo>
                    <a:pt x="195857" y="172261"/>
                  </a:lnTo>
                  <a:lnTo>
                    <a:pt x="206944" y="183356"/>
                  </a:lnTo>
                  <a:close/>
                </a:path>
                <a:path w="266700" h="267335">
                  <a:moveTo>
                    <a:pt x="250005" y="266739"/>
                  </a:moveTo>
                  <a:lnTo>
                    <a:pt x="243725" y="265518"/>
                  </a:lnTo>
                  <a:lnTo>
                    <a:pt x="238206" y="261855"/>
                  </a:lnTo>
                  <a:lnTo>
                    <a:pt x="172261" y="195857"/>
                  </a:lnTo>
                  <a:lnTo>
                    <a:pt x="219435" y="195857"/>
                  </a:lnTo>
                  <a:lnTo>
                    <a:pt x="261803" y="238258"/>
                  </a:lnTo>
                  <a:lnTo>
                    <a:pt x="265466" y="243777"/>
                  </a:lnTo>
                  <a:lnTo>
                    <a:pt x="266686" y="250057"/>
                  </a:lnTo>
                  <a:lnTo>
                    <a:pt x="265466" y="256337"/>
                  </a:lnTo>
                  <a:lnTo>
                    <a:pt x="261803" y="261855"/>
                  </a:lnTo>
                  <a:lnTo>
                    <a:pt x="256285" y="265518"/>
                  </a:lnTo>
                  <a:lnTo>
                    <a:pt x="250005" y="26673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49999" y="3854449"/>
            <a:ext cx="4843780" cy="93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1D40AF"/>
                </a:solidFill>
                <a:latin typeface="Liberation Sans"/>
                <a:cs typeface="Liberation Sans"/>
              </a:rPr>
              <a:t>Real-time</a:t>
            </a:r>
            <a:r>
              <a:rPr sz="1650" b="1" spc="-6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650" b="1" dirty="0">
                <a:solidFill>
                  <a:srgbClr val="1D40AF"/>
                </a:solidFill>
                <a:latin typeface="Liberation Sans"/>
                <a:cs typeface="Liberation Sans"/>
              </a:rPr>
              <a:t>Anomaly </a:t>
            </a:r>
            <a:r>
              <a:rPr sz="16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Detection</a:t>
            </a:r>
            <a:endParaRPr sz="165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Identifies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misuse,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underutilization,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operational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issues</a:t>
            </a:r>
            <a:endParaRPr sz="15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instantly</a:t>
            </a:r>
            <a:endParaRPr sz="1500" dirty="0">
              <a:latin typeface="Liberation Sans"/>
              <a:cs typeface="Liberation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799" y="5091113"/>
            <a:ext cx="5295900" cy="1781175"/>
            <a:chOff x="685799" y="5191125"/>
            <a:chExt cx="5295900" cy="1781175"/>
          </a:xfrm>
        </p:grpSpPr>
        <p:sp>
          <p:nvSpPr>
            <p:cNvPr id="16" name="object 16"/>
            <p:cNvSpPr/>
            <p:nvPr/>
          </p:nvSpPr>
          <p:spPr>
            <a:xfrm>
              <a:off x="685799" y="5191125"/>
              <a:ext cx="5295900" cy="1781175"/>
            </a:xfrm>
            <a:custGeom>
              <a:avLst/>
              <a:gdLst/>
              <a:ahLst/>
              <a:cxnLst/>
              <a:rect l="l" t="t" r="r" b="b"/>
              <a:pathLst>
                <a:path w="5295900" h="1781175">
                  <a:moveTo>
                    <a:pt x="5224702" y="1781174"/>
                  </a:moveTo>
                  <a:lnTo>
                    <a:pt x="71196" y="1781174"/>
                  </a:lnTo>
                  <a:lnTo>
                    <a:pt x="66241" y="1780685"/>
                  </a:lnTo>
                  <a:lnTo>
                    <a:pt x="29705" y="1765551"/>
                  </a:lnTo>
                  <a:lnTo>
                    <a:pt x="3885" y="1729511"/>
                  </a:lnTo>
                  <a:lnTo>
                    <a:pt x="0" y="1709976"/>
                  </a:lnTo>
                  <a:lnTo>
                    <a:pt x="0" y="1704974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5224702" y="0"/>
                  </a:lnTo>
                  <a:lnTo>
                    <a:pt x="5266193" y="15619"/>
                  </a:lnTo>
                  <a:lnTo>
                    <a:pt x="5292012" y="51660"/>
                  </a:lnTo>
                  <a:lnTo>
                    <a:pt x="5295899" y="71195"/>
                  </a:lnTo>
                  <a:lnTo>
                    <a:pt x="5295899" y="1709976"/>
                  </a:lnTo>
                  <a:lnTo>
                    <a:pt x="5280276" y="1751468"/>
                  </a:lnTo>
                  <a:lnTo>
                    <a:pt x="5244237" y="1777287"/>
                  </a:lnTo>
                  <a:lnTo>
                    <a:pt x="5229657" y="1780685"/>
                  </a:lnTo>
                  <a:lnTo>
                    <a:pt x="5224702" y="1781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2619" y="5395581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21615" y="162890"/>
                  </a:moveTo>
                  <a:lnTo>
                    <a:pt x="19862" y="156679"/>
                  </a:lnTo>
                  <a:lnTo>
                    <a:pt x="18453" y="150329"/>
                  </a:lnTo>
                  <a:lnTo>
                    <a:pt x="17386" y="143852"/>
                  </a:lnTo>
                  <a:lnTo>
                    <a:pt x="16725" y="137261"/>
                  </a:lnTo>
                  <a:lnTo>
                    <a:pt x="0" y="137261"/>
                  </a:lnTo>
                  <a:lnTo>
                    <a:pt x="800" y="145465"/>
                  </a:lnTo>
                  <a:lnTo>
                    <a:pt x="2095" y="153517"/>
                  </a:lnTo>
                  <a:lnTo>
                    <a:pt x="3860" y="161404"/>
                  </a:lnTo>
                  <a:lnTo>
                    <a:pt x="6096" y="169087"/>
                  </a:lnTo>
                  <a:lnTo>
                    <a:pt x="21615" y="162890"/>
                  </a:lnTo>
                  <a:close/>
                </a:path>
                <a:path w="258444" h="258445">
                  <a:moveTo>
                    <a:pt x="22504" y="92405"/>
                  </a:moveTo>
                  <a:lnTo>
                    <a:pt x="0" y="120586"/>
                  </a:lnTo>
                  <a:lnTo>
                    <a:pt x="16725" y="120586"/>
                  </a:lnTo>
                  <a:lnTo>
                    <a:pt x="17500" y="113309"/>
                  </a:lnTo>
                  <a:lnTo>
                    <a:pt x="18732" y="106172"/>
                  </a:lnTo>
                  <a:lnTo>
                    <a:pt x="20408" y="99187"/>
                  </a:lnTo>
                  <a:lnTo>
                    <a:pt x="22504" y="92405"/>
                  </a:lnTo>
                  <a:close/>
                </a:path>
                <a:path w="258444" h="258445">
                  <a:moveTo>
                    <a:pt x="43700" y="202374"/>
                  </a:moveTo>
                  <a:lnTo>
                    <a:pt x="39192" y="196786"/>
                  </a:lnTo>
                  <a:lnTo>
                    <a:pt x="35026" y="190906"/>
                  </a:lnTo>
                  <a:lnTo>
                    <a:pt x="31242" y="184759"/>
                  </a:lnTo>
                  <a:lnTo>
                    <a:pt x="31140" y="184556"/>
                  </a:lnTo>
                  <a:lnTo>
                    <a:pt x="27863" y="178358"/>
                  </a:lnTo>
                  <a:lnTo>
                    <a:pt x="12344" y="184556"/>
                  </a:lnTo>
                  <a:lnTo>
                    <a:pt x="12458" y="184759"/>
                  </a:lnTo>
                  <a:lnTo>
                    <a:pt x="16484" y="192481"/>
                  </a:lnTo>
                  <a:lnTo>
                    <a:pt x="21145" y="200075"/>
                  </a:lnTo>
                  <a:lnTo>
                    <a:pt x="26301" y="207327"/>
                  </a:lnTo>
                  <a:lnTo>
                    <a:pt x="31978" y="214147"/>
                  </a:lnTo>
                  <a:lnTo>
                    <a:pt x="43700" y="202374"/>
                  </a:lnTo>
                  <a:close/>
                </a:path>
                <a:path w="258444" h="258445">
                  <a:moveTo>
                    <a:pt x="43700" y="55473"/>
                  </a:moveTo>
                  <a:lnTo>
                    <a:pt x="31877" y="43649"/>
                  </a:lnTo>
                  <a:lnTo>
                    <a:pt x="26720" y="49898"/>
                  </a:lnTo>
                  <a:lnTo>
                    <a:pt x="21945" y="56464"/>
                  </a:lnTo>
                  <a:lnTo>
                    <a:pt x="17602" y="63322"/>
                  </a:lnTo>
                  <a:lnTo>
                    <a:pt x="13703" y="70485"/>
                  </a:lnTo>
                  <a:lnTo>
                    <a:pt x="29070" y="77089"/>
                  </a:lnTo>
                  <a:lnTo>
                    <a:pt x="32270" y="71374"/>
                  </a:lnTo>
                  <a:lnTo>
                    <a:pt x="35775" y="65862"/>
                  </a:lnTo>
                  <a:lnTo>
                    <a:pt x="39598" y="60553"/>
                  </a:lnTo>
                  <a:lnTo>
                    <a:pt x="43700" y="55473"/>
                  </a:lnTo>
                  <a:close/>
                </a:path>
                <a:path w="258444" h="258445">
                  <a:moveTo>
                    <a:pt x="77089" y="228777"/>
                  </a:moveTo>
                  <a:lnTo>
                    <a:pt x="71348" y="225602"/>
                  </a:lnTo>
                  <a:lnTo>
                    <a:pt x="65824" y="222084"/>
                  </a:lnTo>
                  <a:lnTo>
                    <a:pt x="60540" y="218262"/>
                  </a:lnTo>
                  <a:lnTo>
                    <a:pt x="55524" y="214147"/>
                  </a:lnTo>
                  <a:lnTo>
                    <a:pt x="43700" y="225971"/>
                  </a:lnTo>
                  <a:lnTo>
                    <a:pt x="49949" y="231127"/>
                  </a:lnTo>
                  <a:lnTo>
                    <a:pt x="56515" y="235877"/>
                  </a:lnTo>
                  <a:lnTo>
                    <a:pt x="63373" y="240220"/>
                  </a:lnTo>
                  <a:lnTo>
                    <a:pt x="70535" y="244144"/>
                  </a:lnTo>
                  <a:lnTo>
                    <a:pt x="77089" y="228777"/>
                  </a:lnTo>
                  <a:close/>
                </a:path>
                <a:path w="258444" h="258445">
                  <a:moveTo>
                    <a:pt x="79489" y="27863"/>
                  </a:moveTo>
                  <a:lnTo>
                    <a:pt x="73291" y="12344"/>
                  </a:lnTo>
                  <a:lnTo>
                    <a:pt x="65366" y="16484"/>
                  </a:lnTo>
                  <a:lnTo>
                    <a:pt x="57772" y="21145"/>
                  </a:lnTo>
                  <a:lnTo>
                    <a:pt x="50546" y="26301"/>
                  </a:lnTo>
                  <a:lnTo>
                    <a:pt x="43700" y="31927"/>
                  </a:lnTo>
                  <a:lnTo>
                    <a:pt x="55473" y="43700"/>
                  </a:lnTo>
                  <a:lnTo>
                    <a:pt x="61061" y="39192"/>
                  </a:lnTo>
                  <a:lnTo>
                    <a:pt x="66941" y="35026"/>
                  </a:lnTo>
                  <a:lnTo>
                    <a:pt x="73088" y="31242"/>
                  </a:lnTo>
                  <a:lnTo>
                    <a:pt x="79489" y="27863"/>
                  </a:lnTo>
                  <a:close/>
                </a:path>
                <a:path w="258444" h="258445">
                  <a:moveTo>
                    <a:pt x="120586" y="0"/>
                  </a:moveTo>
                  <a:lnTo>
                    <a:pt x="112382" y="800"/>
                  </a:lnTo>
                  <a:lnTo>
                    <a:pt x="104330" y="2095"/>
                  </a:lnTo>
                  <a:lnTo>
                    <a:pt x="96443" y="3860"/>
                  </a:lnTo>
                  <a:lnTo>
                    <a:pt x="88760" y="6096"/>
                  </a:lnTo>
                  <a:lnTo>
                    <a:pt x="94957" y="21615"/>
                  </a:lnTo>
                  <a:lnTo>
                    <a:pt x="101168" y="19837"/>
                  </a:lnTo>
                  <a:lnTo>
                    <a:pt x="107518" y="18427"/>
                  </a:lnTo>
                  <a:lnTo>
                    <a:pt x="113995" y="17386"/>
                  </a:lnTo>
                  <a:lnTo>
                    <a:pt x="120586" y="16725"/>
                  </a:lnTo>
                  <a:lnTo>
                    <a:pt x="120586" y="0"/>
                  </a:lnTo>
                  <a:close/>
                </a:path>
                <a:path w="258444" h="258445">
                  <a:moveTo>
                    <a:pt x="120637" y="257797"/>
                  </a:moveTo>
                  <a:lnTo>
                    <a:pt x="120586" y="241122"/>
                  </a:lnTo>
                  <a:lnTo>
                    <a:pt x="113309" y="240347"/>
                  </a:lnTo>
                  <a:lnTo>
                    <a:pt x="106172" y="239115"/>
                  </a:lnTo>
                  <a:lnTo>
                    <a:pt x="99187" y="237439"/>
                  </a:lnTo>
                  <a:lnTo>
                    <a:pt x="92405" y="235343"/>
                  </a:lnTo>
                  <a:lnTo>
                    <a:pt x="85852" y="250710"/>
                  </a:lnTo>
                  <a:lnTo>
                    <a:pt x="94208" y="253365"/>
                  </a:lnTo>
                  <a:lnTo>
                    <a:pt x="102819" y="255447"/>
                  </a:lnTo>
                  <a:lnTo>
                    <a:pt x="111633" y="256933"/>
                  </a:lnTo>
                  <a:lnTo>
                    <a:pt x="120637" y="257797"/>
                  </a:lnTo>
                  <a:close/>
                </a:path>
                <a:path w="258444" h="258445">
                  <a:moveTo>
                    <a:pt x="141325" y="62090"/>
                  </a:moveTo>
                  <a:lnTo>
                    <a:pt x="138455" y="59118"/>
                  </a:lnTo>
                  <a:lnTo>
                    <a:pt x="119392" y="59118"/>
                  </a:lnTo>
                  <a:lnTo>
                    <a:pt x="116522" y="62090"/>
                  </a:lnTo>
                  <a:lnTo>
                    <a:pt x="116687" y="65633"/>
                  </a:lnTo>
                  <a:lnTo>
                    <a:pt x="120332" y="153149"/>
                  </a:lnTo>
                  <a:lnTo>
                    <a:pt x="120484" y="156476"/>
                  </a:lnTo>
                  <a:lnTo>
                    <a:pt x="123240" y="159131"/>
                  </a:lnTo>
                  <a:lnTo>
                    <a:pt x="134607" y="159131"/>
                  </a:lnTo>
                  <a:lnTo>
                    <a:pt x="137363" y="156476"/>
                  </a:lnTo>
                  <a:lnTo>
                    <a:pt x="137515" y="153149"/>
                  </a:lnTo>
                  <a:lnTo>
                    <a:pt x="141160" y="65633"/>
                  </a:lnTo>
                  <a:lnTo>
                    <a:pt x="141325" y="62090"/>
                  </a:lnTo>
                  <a:close/>
                </a:path>
                <a:path w="258444" h="258445">
                  <a:moveTo>
                    <a:pt x="143510" y="183248"/>
                  </a:moveTo>
                  <a:lnTo>
                    <a:pt x="130860" y="170599"/>
                  </a:lnTo>
                  <a:lnTo>
                    <a:pt x="126987" y="170599"/>
                  </a:lnTo>
                  <a:lnTo>
                    <a:pt x="114338" y="183248"/>
                  </a:lnTo>
                  <a:lnTo>
                    <a:pt x="114338" y="187109"/>
                  </a:lnTo>
                  <a:lnTo>
                    <a:pt x="126987" y="199771"/>
                  </a:lnTo>
                  <a:lnTo>
                    <a:pt x="130860" y="199771"/>
                  </a:lnTo>
                  <a:lnTo>
                    <a:pt x="143510" y="187109"/>
                  </a:lnTo>
                  <a:lnTo>
                    <a:pt x="143510" y="185178"/>
                  </a:lnTo>
                  <a:lnTo>
                    <a:pt x="143510" y="183248"/>
                  </a:lnTo>
                  <a:close/>
                </a:path>
                <a:path w="258444" h="258445">
                  <a:moveTo>
                    <a:pt x="169087" y="251752"/>
                  </a:moveTo>
                  <a:lnTo>
                    <a:pt x="162890" y="236232"/>
                  </a:lnTo>
                  <a:lnTo>
                    <a:pt x="156679" y="238010"/>
                  </a:lnTo>
                  <a:lnTo>
                    <a:pt x="150329" y="239420"/>
                  </a:lnTo>
                  <a:lnTo>
                    <a:pt x="143852" y="240461"/>
                  </a:lnTo>
                  <a:lnTo>
                    <a:pt x="137261" y="241122"/>
                  </a:lnTo>
                  <a:lnTo>
                    <a:pt x="137261" y="257848"/>
                  </a:lnTo>
                  <a:lnTo>
                    <a:pt x="145465" y="257048"/>
                  </a:lnTo>
                  <a:lnTo>
                    <a:pt x="153517" y="255752"/>
                  </a:lnTo>
                  <a:lnTo>
                    <a:pt x="161404" y="253987"/>
                  </a:lnTo>
                  <a:lnTo>
                    <a:pt x="169087" y="251752"/>
                  </a:lnTo>
                  <a:close/>
                </a:path>
                <a:path w="258444" h="258445">
                  <a:moveTo>
                    <a:pt x="171996" y="7137"/>
                  </a:moveTo>
                  <a:lnTo>
                    <a:pt x="163664" y="4483"/>
                  </a:lnTo>
                  <a:lnTo>
                    <a:pt x="155079" y="2400"/>
                  </a:lnTo>
                  <a:lnTo>
                    <a:pt x="146265" y="901"/>
                  </a:lnTo>
                  <a:lnTo>
                    <a:pt x="137261" y="0"/>
                  </a:lnTo>
                  <a:lnTo>
                    <a:pt x="137261" y="16725"/>
                  </a:lnTo>
                  <a:lnTo>
                    <a:pt x="144538" y="17500"/>
                  </a:lnTo>
                  <a:lnTo>
                    <a:pt x="151663" y="18732"/>
                  </a:lnTo>
                  <a:lnTo>
                    <a:pt x="158635" y="20408"/>
                  </a:lnTo>
                  <a:lnTo>
                    <a:pt x="165442" y="22504"/>
                  </a:lnTo>
                  <a:lnTo>
                    <a:pt x="171996" y="7137"/>
                  </a:lnTo>
                  <a:close/>
                </a:path>
                <a:path w="258444" h="258445">
                  <a:moveTo>
                    <a:pt x="214198" y="225920"/>
                  </a:moveTo>
                  <a:lnTo>
                    <a:pt x="202374" y="214147"/>
                  </a:lnTo>
                  <a:lnTo>
                    <a:pt x="196786" y="218655"/>
                  </a:lnTo>
                  <a:lnTo>
                    <a:pt x="190906" y="222821"/>
                  </a:lnTo>
                  <a:lnTo>
                    <a:pt x="184759" y="226606"/>
                  </a:lnTo>
                  <a:lnTo>
                    <a:pt x="178358" y="229984"/>
                  </a:lnTo>
                  <a:lnTo>
                    <a:pt x="184556" y="245503"/>
                  </a:lnTo>
                  <a:lnTo>
                    <a:pt x="192481" y="241363"/>
                  </a:lnTo>
                  <a:lnTo>
                    <a:pt x="200075" y="236702"/>
                  </a:lnTo>
                  <a:lnTo>
                    <a:pt x="207327" y="231546"/>
                  </a:lnTo>
                  <a:lnTo>
                    <a:pt x="214198" y="225920"/>
                  </a:lnTo>
                  <a:close/>
                </a:path>
                <a:path w="258444" h="258445">
                  <a:moveTo>
                    <a:pt x="214198" y="31877"/>
                  </a:moveTo>
                  <a:lnTo>
                    <a:pt x="207949" y="26720"/>
                  </a:lnTo>
                  <a:lnTo>
                    <a:pt x="201383" y="21945"/>
                  </a:lnTo>
                  <a:lnTo>
                    <a:pt x="194525" y="17602"/>
                  </a:lnTo>
                  <a:lnTo>
                    <a:pt x="187363" y="13703"/>
                  </a:lnTo>
                  <a:lnTo>
                    <a:pt x="180809" y="29070"/>
                  </a:lnTo>
                  <a:lnTo>
                    <a:pt x="186499" y="32270"/>
                  </a:lnTo>
                  <a:lnTo>
                    <a:pt x="192024" y="35775"/>
                  </a:lnTo>
                  <a:lnTo>
                    <a:pt x="197319" y="39598"/>
                  </a:lnTo>
                  <a:lnTo>
                    <a:pt x="202425" y="43649"/>
                  </a:lnTo>
                  <a:lnTo>
                    <a:pt x="214198" y="31877"/>
                  </a:lnTo>
                  <a:close/>
                </a:path>
                <a:path w="258444" h="258445">
                  <a:moveTo>
                    <a:pt x="244144" y="187363"/>
                  </a:moveTo>
                  <a:lnTo>
                    <a:pt x="228777" y="180759"/>
                  </a:lnTo>
                  <a:lnTo>
                    <a:pt x="225577" y="186474"/>
                  </a:lnTo>
                  <a:lnTo>
                    <a:pt x="222072" y="191985"/>
                  </a:lnTo>
                  <a:lnTo>
                    <a:pt x="218249" y="197294"/>
                  </a:lnTo>
                  <a:lnTo>
                    <a:pt x="214147" y="202374"/>
                  </a:lnTo>
                  <a:lnTo>
                    <a:pt x="219710" y="207937"/>
                  </a:lnTo>
                  <a:lnTo>
                    <a:pt x="226009" y="214147"/>
                  </a:lnTo>
                  <a:lnTo>
                    <a:pt x="231127" y="207937"/>
                  </a:lnTo>
                  <a:lnTo>
                    <a:pt x="235902" y="201371"/>
                  </a:lnTo>
                  <a:lnTo>
                    <a:pt x="240245" y="194500"/>
                  </a:lnTo>
                  <a:lnTo>
                    <a:pt x="244144" y="187363"/>
                  </a:lnTo>
                  <a:close/>
                </a:path>
                <a:path w="258444" h="258445">
                  <a:moveTo>
                    <a:pt x="245554" y="73291"/>
                  </a:moveTo>
                  <a:lnTo>
                    <a:pt x="245440" y="73088"/>
                  </a:lnTo>
                  <a:lnTo>
                    <a:pt x="241414" y="65366"/>
                  </a:lnTo>
                  <a:lnTo>
                    <a:pt x="236753" y="57772"/>
                  </a:lnTo>
                  <a:lnTo>
                    <a:pt x="231597" y="50520"/>
                  </a:lnTo>
                  <a:lnTo>
                    <a:pt x="225971" y="43649"/>
                  </a:lnTo>
                  <a:lnTo>
                    <a:pt x="214147" y="55473"/>
                  </a:lnTo>
                  <a:lnTo>
                    <a:pt x="218655" y="61061"/>
                  </a:lnTo>
                  <a:lnTo>
                    <a:pt x="222834" y="66941"/>
                  </a:lnTo>
                  <a:lnTo>
                    <a:pt x="226618" y="73088"/>
                  </a:lnTo>
                  <a:lnTo>
                    <a:pt x="226733" y="73291"/>
                  </a:lnTo>
                  <a:lnTo>
                    <a:pt x="230035" y="79489"/>
                  </a:lnTo>
                  <a:lnTo>
                    <a:pt x="245554" y="73291"/>
                  </a:lnTo>
                  <a:close/>
                </a:path>
                <a:path w="258444" h="258445">
                  <a:moveTo>
                    <a:pt x="257797" y="137210"/>
                  </a:moveTo>
                  <a:lnTo>
                    <a:pt x="241134" y="137210"/>
                  </a:lnTo>
                  <a:lnTo>
                    <a:pt x="240347" y="144538"/>
                  </a:lnTo>
                  <a:lnTo>
                    <a:pt x="239115" y="151676"/>
                  </a:lnTo>
                  <a:lnTo>
                    <a:pt x="237439" y="158661"/>
                  </a:lnTo>
                  <a:lnTo>
                    <a:pt x="235343" y="165442"/>
                  </a:lnTo>
                  <a:lnTo>
                    <a:pt x="250710" y="171996"/>
                  </a:lnTo>
                  <a:lnTo>
                    <a:pt x="253365" y="163639"/>
                  </a:lnTo>
                  <a:lnTo>
                    <a:pt x="255447" y="155028"/>
                  </a:lnTo>
                  <a:lnTo>
                    <a:pt x="256933" y="146215"/>
                  </a:lnTo>
                  <a:lnTo>
                    <a:pt x="257797" y="137210"/>
                  </a:lnTo>
                  <a:close/>
                </a:path>
                <a:path w="258444" h="258445">
                  <a:moveTo>
                    <a:pt x="257848" y="120586"/>
                  </a:moveTo>
                  <a:lnTo>
                    <a:pt x="257048" y="112382"/>
                  </a:lnTo>
                  <a:lnTo>
                    <a:pt x="255752" y="104330"/>
                  </a:lnTo>
                  <a:lnTo>
                    <a:pt x="253987" y="96443"/>
                  </a:lnTo>
                  <a:lnTo>
                    <a:pt x="251752" y="88760"/>
                  </a:lnTo>
                  <a:lnTo>
                    <a:pt x="236232" y="94957"/>
                  </a:lnTo>
                  <a:lnTo>
                    <a:pt x="238010" y="101168"/>
                  </a:lnTo>
                  <a:lnTo>
                    <a:pt x="239420" y="107518"/>
                  </a:lnTo>
                  <a:lnTo>
                    <a:pt x="240461" y="113995"/>
                  </a:lnTo>
                  <a:lnTo>
                    <a:pt x="241122" y="120586"/>
                  </a:lnTo>
                  <a:lnTo>
                    <a:pt x="257848" y="120586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17574" y="5676265"/>
            <a:ext cx="4832350" cy="93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1D40AF"/>
                </a:solidFill>
                <a:latin typeface="Liberation Sans"/>
                <a:cs typeface="Liberation Sans"/>
              </a:rPr>
              <a:t>Smart</a:t>
            </a:r>
            <a:r>
              <a:rPr sz="1650" b="1" spc="1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6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Utilization</a:t>
            </a:r>
            <a:r>
              <a:rPr sz="1650" b="1" spc="-5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6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Analytics</a:t>
            </a:r>
            <a:endParaRPr sz="1650" dirty="0">
              <a:latin typeface="Liberation Sans"/>
              <a:cs typeface="Liberation Sans"/>
            </a:endParaRPr>
          </a:p>
          <a:p>
            <a:pPr marL="12700" marR="5080">
              <a:lnSpc>
                <a:spcPct val="125000"/>
              </a:lnSpc>
              <a:spcBef>
                <a:spcPts val="645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Optimizes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equipment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allocation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across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multiple</a:t>
            </a:r>
            <a:r>
              <a:rPr sz="150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sites</a:t>
            </a:r>
            <a:r>
              <a:rPr sz="150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for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maximum</a:t>
            </a:r>
            <a:r>
              <a:rPr sz="1500" spc="-7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efficiency</a:t>
            </a:r>
            <a:endParaRPr sz="1500" dirty="0">
              <a:latin typeface="Liberation Sans"/>
              <a:cs typeface="Liberation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10298" y="5108626"/>
            <a:ext cx="5295900" cy="1781175"/>
            <a:chOff x="6210298" y="5191125"/>
            <a:chExt cx="5295900" cy="1781175"/>
          </a:xfrm>
        </p:grpSpPr>
        <p:sp>
          <p:nvSpPr>
            <p:cNvPr id="20" name="object 20"/>
            <p:cNvSpPr/>
            <p:nvPr/>
          </p:nvSpPr>
          <p:spPr>
            <a:xfrm>
              <a:off x="6210298" y="5191125"/>
              <a:ext cx="5295900" cy="1781175"/>
            </a:xfrm>
            <a:custGeom>
              <a:avLst/>
              <a:gdLst/>
              <a:ahLst/>
              <a:cxnLst/>
              <a:rect l="l" t="t" r="r" b="b"/>
              <a:pathLst>
                <a:path w="5295900" h="1781175">
                  <a:moveTo>
                    <a:pt x="5224703" y="1781174"/>
                  </a:moveTo>
                  <a:lnTo>
                    <a:pt x="71196" y="1781174"/>
                  </a:lnTo>
                  <a:lnTo>
                    <a:pt x="66241" y="1780685"/>
                  </a:lnTo>
                  <a:lnTo>
                    <a:pt x="29705" y="1765551"/>
                  </a:lnTo>
                  <a:lnTo>
                    <a:pt x="3885" y="1729511"/>
                  </a:lnTo>
                  <a:lnTo>
                    <a:pt x="0" y="1709976"/>
                  </a:lnTo>
                  <a:lnTo>
                    <a:pt x="0" y="1704974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3" y="15619"/>
                  </a:lnTo>
                  <a:lnTo>
                    <a:pt x="5292014" y="51660"/>
                  </a:lnTo>
                  <a:lnTo>
                    <a:pt x="5295900" y="71195"/>
                  </a:lnTo>
                  <a:lnTo>
                    <a:pt x="5295900" y="1709976"/>
                  </a:lnTo>
                  <a:lnTo>
                    <a:pt x="5280277" y="1751468"/>
                  </a:lnTo>
                  <a:lnTo>
                    <a:pt x="5244238" y="1777287"/>
                  </a:lnTo>
                  <a:lnTo>
                    <a:pt x="5229657" y="1780685"/>
                  </a:lnTo>
                  <a:lnTo>
                    <a:pt x="5224703" y="1781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61449" y="5389899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217917" y="267937"/>
                  </a:moveTo>
                  <a:lnTo>
                    <a:pt x="147778" y="204713"/>
                  </a:lnTo>
                  <a:lnTo>
                    <a:pt x="136436" y="182314"/>
                  </a:lnTo>
                  <a:lnTo>
                    <a:pt x="136483" y="169933"/>
                  </a:lnTo>
                  <a:lnTo>
                    <a:pt x="140330" y="158040"/>
                  </a:lnTo>
                  <a:lnTo>
                    <a:pt x="83552" y="101262"/>
                  </a:lnTo>
                  <a:lnTo>
                    <a:pt x="51516" y="101262"/>
                  </a:lnTo>
                  <a:lnTo>
                    <a:pt x="47818" y="99439"/>
                  </a:lnTo>
                  <a:lnTo>
                    <a:pt x="45474" y="96366"/>
                  </a:lnTo>
                  <a:lnTo>
                    <a:pt x="3802" y="42192"/>
                  </a:lnTo>
                  <a:lnTo>
                    <a:pt x="0" y="37192"/>
                  </a:lnTo>
                  <a:lnTo>
                    <a:pt x="468" y="30160"/>
                  </a:lnTo>
                  <a:lnTo>
                    <a:pt x="25732" y="4896"/>
                  </a:lnTo>
                  <a:lnTo>
                    <a:pt x="30212" y="468"/>
                  </a:lnTo>
                  <a:lnTo>
                    <a:pt x="37244" y="0"/>
                  </a:lnTo>
                  <a:lnTo>
                    <a:pt x="99439" y="47870"/>
                  </a:lnTo>
                  <a:lnTo>
                    <a:pt x="101262" y="51516"/>
                  </a:lnTo>
                  <a:lnTo>
                    <a:pt x="101262" y="83552"/>
                  </a:lnTo>
                  <a:lnTo>
                    <a:pt x="157930" y="140220"/>
                  </a:lnTo>
                  <a:lnTo>
                    <a:pt x="194226" y="140220"/>
                  </a:lnTo>
                  <a:lnTo>
                    <a:pt x="204713" y="147778"/>
                  </a:lnTo>
                  <a:lnTo>
                    <a:pt x="263053" y="206119"/>
                  </a:lnTo>
                  <a:lnTo>
                    <a:pt x="266716" y="211637"/>
                  </a:lnTo>
                  <a:lnTo>
                    <a:pt x="267937" y="217917"/>
                  </a:lnTo>
                  <a:lnTo>
                    <a:pt x="266716" y="224197"/>
                  </a:lnTo>
                  <a:lnTo>
                    <a:pt x="263053" y="229716"/>
                  </a:lnTo>
                  <a:lnTo>
                    <a:pt x="229716" y="263053"/>
                  </a:lnTo>
                  <a:lnTo>
                    <a:pt x="224197" y="266716"/>
                  </a:lnTo>
                  <a:lnTo>
                    <a:pt x="217917" y="267937"/>
                  </a:lnTo>
                  <a:close/>
                </a:path>
                <a:path w="267970" h="267970">
                  <a:moveTo>
                    <a:pt x="162364" y="121108"/>
                  </a:moveTo>
                  <a:lnTo>
                    <a:pt x="117931" y="76676"/>
                  </a:lnTo>
                  <a:lnTo>
                    <a:pt x="117931" y="76259"/>
                  </a:lnTo>
                  <a:lnTo>
                    <a:pt x="123828" y="47068"/>
                  </a:lnTo>
                  <a:lnTo>
                    <a:pt x="139906" y="23225"/>
                  </a:lnTo>
                  <a:lnTo>
                    <a:pt x="163750" y="7146"/>
                  </a:lnTo>
                  <a:lnTo>
                    <a:pt x="192940" y="1250"/>
                  </a:lnTo>
                  <a:lnTo>
                    <a:pt x="198410" y="1250"/>
                  </a:lnTo>
                  <a:lnTo>
                    <a:pt x="203723" y="1823"/>
                  </a:lnTo>
                  <a:lnTo>
                    <a:pt x="214714" y="4167"/>
                  </a:lnTo>
                  <a:lnTo>
                    <a:pt x="216224" y="11303"/>
                  </a:lnTo>
                  <a:lnTo>
                    <a:pt x="177157" y="50370"/>
                  </a:lnTo>
                  <a:lnTo>
                    <a:pt x="176272" y="52506"/>
                  </a:lnTo>
                  <a:lnTo>
                    <a:pt x="176272" y="89229"/>
                  </a:lnTo>
                  <a:lnTo>
                    <a:pt x="180022" y="92980"/>
                  </a:lnTo>
                  <a:lnTo>
                    <a:pt x="265501" y="92980"/>
                  </a:lnTo>
                  <a:lnTo>
                    <a:pt x="264784" y="97876"/>
                  </a:lnTo>
                  <a:lnTo>
                    <a:pt x="255904" y="117026"/>
                  </a:lnTo>
                  <a:lnTo>
                    <a:pt x="253864" y="119379"/>
                  </a:lnTo>
                  <a:lnTo>
                    <a:pt x="176674" y="119379"/>
                  </a:lnTo>
                  <a:lnTo>
                    <a:pt x="162364" y="121108"/>
                  </a:lnTo>
                  <a:close/>
                </a:path>
                <a:path w="267970" h="267970">
                  <a:moveTo>
                    <a:pt x="265501" y="92980"/>
                  </a:moveTo>
                  <a:lnTo>
                    <a:pt x="216693" y="92980"/>
                  </a:lnTo>
                  <a:lnTo>
                    <a:pt x="218829" y="92094"/>
                  </a:lnTo>
                  <a:lnTo>
                    <a:pt x="257896" y="53027"/>
                  </a:lnTo>
                  <a:lnTo>
                    <a:pt x="265033" y="54538"/>
                  </a:lnTo>
                  <a:lnTo>
                    <a:pt x="267377" y="65476"/>
                  </a:lnTo>
                  <a:lnTo>
                    <a:pt x="267950" y="70790"/>
                  </a:lnTo>
                  <a:lnTo>
                    <a:pt x="267889" y="76676"/>
                  </a:lnTo>
                  <a:lnTo>
                    <a:pt x="265501" y="92980"/>
                  </a:lnTo>
                  <a:close/>
                </a:path>
                <a:path w="267970" h="267970">
                  <a:moveTo>
                    <a:pt x="224715" y="144236"/>
                  </a:moveTo>
                  <a:lnTo>
                    <a:pt x="216537" y="136058"/>
                  </a:lnTo>
                  <a:lnTo>
                    <a:pt x="204512" y="126859"/>
                  </a:lnTo>
                  <a:lnTo>
                    <a:pt x="190974" y="121297"/>
                  </a:lnTo>
                  <a:lnTo>
                    <a:pt x="176674" y="119379"/>
                  </a:lnTo>
                  <a:lnTo>
                    <a:pt x="253864" y="119379"/>
                  </a:lnTo>
                  <a:lnTo>
                    <a:pt x="242238" y="132787"/>
                  </a:lnTo>
                  <a:lnTo>
                    <a:pt x="224715" y="144236"/>
                  </a:lnTo>
                  <a:close/>
                </a:path>
                <a:path w="267970" h="267970">
                  <a:moveTo>
                    <a:pt x="36750" y="267937"/>
                  </a:moveTo>
                  <a:lnTo>
                    <a:pt x="36554" y="267937"/>
                  </a:lnTo>
                  <a:lnTo>
                    <a:pt x="22851" y="265170"/>
                  </a:lnTo>
                  <a:lnTo>
                    <a:pt x="11605" y="257584"/>
                  </a:lnTo>
                  <a:lnTo>
                    <a:pt x="4029" y="246348"/>
                  </a:lnTo>
                  <a:lnTo>
                    <a:pt x="1250" y="232581"/>
                  </a:lnTo>
                  <a:lnTo>
                    <a:pt x="1876" y="226278"/>
                  </a:lnTo>
                  <a:lnTo>
                    <a:pt x="1939" y="225649"/>
                  </a:lnTo>
                  <a:lnTo>
                    <a:pt x="3952" y="219044"/>
                  </a:lnTo>
                  <a:lnTo>
                    <a:pt x="7205" y="212957"/>
                  </a:lnTo>
                  <a:lnTo>
                    <a:pt x="11616" y="207578"/>
                  </a:lnTo>
                  <a:lnTo>
                    <a:pt x="88969" y="130172"/>
                  </a:lnTo>
                  <a:lnTo>
                    <a:pt x="121108" y="162311"/>
                  </a:lnTo>
                  <a:lnTo>
                    <a:pt x="119643" y="170804"/>
                  </a:lnTo>
                  <a:lnTo>
                    <a:pt x="119468" y="179384"/>
                  </a:lnTo>
                  <a:lnTo>
                    <a:pt x="120581" y="187905"/>
                  </a:lnTo>
                  <a:lnTo>
                    <a:pt x="122984" y="196222"/>
                  </a:lnTo>
                  <a:lnTo>
                    <a:pt x="105429" y="213776"/>
                  </a:lnTo>
                  <a:lnTo>
                    <a:pt x="39469" y="213776"/>
                  </a:lnTo>
                  <a:lnTo>
                    <a:pt x="36523" y="214997"/>
                  </a:lnTo>
                  <a:lnTo>
                    <a:pt x="31641" y="219879"/>
                  </a:lnTo>
                  <a:lnTo>
                    <a:pt x="30420" y="222826"/>
                  </a:lnTo>
                  <a:lnTo>
                    <a:pt x="30420" y="229716"/>
                  </a:lnTo>
                  <a:lnTo>
                    <a:pt x="31601" y="232581"/>
                  </a:lnTo>
                  <a:lnTo>
                    <a:pt x="36523" y="237559"/>
                  </a:lnTo>
                  <a:lnTo>
                    <a:pt x="39469" y="238779"/>
                  </a:lnTo>
                  <a:lnTo>
                    <a:pt x="80426" y="238779"/>
                  </a:lnTo>
                  <a:lnTo>
                    <a:pt x="61622" y="257584"/>
                  </a:lnTo>
                  <a:lnTo>
                    <a:pt x="56243" y="261994"/>
                  </a:lnTo>
                  <a:lnTo>
                    <a:pt x="50300" y="265170"/>
                  </a:lnTo>
                  <a:lnTo>
                    <a:pt x="43551" y="267260"/>
                  </a:lnTo>
                  <a:lnTo>
                    <a:pt x="36750" y="267937"/>
                  </a:lnTo>
                  <a:close/>
                </a:path>
                <a:path w="267970" h="267970">
                  <a:moveTo>
                    <a:pt x="194226" y="140220"/>
                  </a:moveTo>
                  <a:lnTo>
                    <a:pt x="158380" y="140220"/>
                  </a:lnTo>
                  <a:lnTo>
                    <a:pt x="170041" y="136455"/>
                  </a:lnTo>
                  <a:lnTo>
                    <a:pt x="182314" y="136455"/>
                  </a:lnTo>
                  <a:lnTo>
                    <a:pt x="194226" y="140220"/>
                  </a:lnTo>
                  <a:close/>
                </a:path>
                <a:path w="267970" h="267970">
                  <a:moveTo>
                    <a:pt x="80426" y="238779"/>
                  </a:moveTo>
                  <a:lnTo>
                    <a:pt x="46374" y="238779"/>
                  </a:lnTo>
                  <a:lnTo>
                    <a:pt x="49320" y="237559"/>
                  </a:lnTo>
                  <a:lnTo>
                    <a:pt x="54242" y="232581"/>
                  </a:lnTo>
                  <a:lnTo>
                    <a:pt x="55423" y="229716"/>
                  </a:lnTo>
                  <a:lnTo>
                    <a:pt x="55423" y="222826"/>
                  </a:lnTo>
                  <a:lnTo>
                    <a:pt x="54203" y="219879"/>
                  </a:lnTo>
                  <a:lnTo>
                    <a:pt x="49320" y="214997"/>
                  </a:lnTo>
                  <a:lnTo>
                    <a:pt x="46374" y="213776"/>
                  </a:lnTo>
                  <a:lnTo>
                    <a:pt x="105429" y="213776"/>
                  </a:lnTo>
                  <a:lnTo>
                    <a:pt x="80426" y="23877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349999" y="5676265"/>
            <a:ext cx="4367530" cy="93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1D40AF"/>
                </a:solidFill>
                <a:latin typeface="Liberation Sans"/>
                <a:cs typeface="Liberation Sans"/>
              </a:rPr>
              <a:t>Predictive Maintenance </a:t>
            </a:r>
            <a:r>
              <a:rPr sz="16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Insights</a:t>
            </a:r>
            <a:endParaRPr sz="1650" dirty="0">
              <a:latin typeface="Liberation Sans"/>
              <a:cs typeface="Liberation Sans"/>
            </a:endParaRPr>
          </a:p>
          <a:p>
            <a:pPr marL="12700" marR="5080">
              <a:lnSpc>
                <a:spcPct val="125000"/>
              </a:lnSpc>
              <a:spcBef>
                <a:spcPts val="645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Reduces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downtime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by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40%</a:t>
            </a:r>
            <a:r>
              <a:rPr sz="1500" b="1" spc="-40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extends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equipment lifespan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799" y="304799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462203" y="419099"/>
                </a:moveTo>
                <a:lnTo>
                  <a:pt x="71196" y="419099"/>
                </a:lnTo>
                <a:lnTo>
                  <a:pt x="66241" y="418611"/>
                </a:lnTo>
                <a:lnTo>
                  <a:pt x="29705" y="403478"/>
                </a:lnTo>
                <a:lnTo>
                  <a:pt x="3885" y="367437"/>
                </a:lnTo>
                <a:lnTo>
                  <a:pt x="0" y="347903"/>
                </a:lnTo>
                <a:lnTo>
                  <a:pt x="0" y="342899"/>
                </a:lnTo>
                <a:lnTo>
                  <a:pt x="0" y="71196"/>
                </a:lnTo>
                <a:lnTo>
                  <a:pt x="15621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462203" y="0"/>
                </a:lnTo>
                <a:lnTo>
                  <a:pt x="503694" y="15621"/>
                </a:lnTo>
                <a:lnTo>
                  <a:pt x="529514" y="51661"/>
                </a:lnTo>
                <a:lnTo>
                  <a:pt x="533399" y="71196"/>
                </a:lnTo>
                <a:lnTo>
                  <a:pt x="533399" y="347903"/>
                </a:lnTo>
                <a:lnTo>
                  <a:pt x="517778" y="389394"/>
                </a:lnTo>
                <a:lnTo>
                  <a:pt x="481737" y="415214"/>
                </a:lnTo>
                <a:lnTo>
                  <a:pt x="467158" y="418611"/>
                </a:lnTo>
                <a:lnTo>
                  <a:pt x="462203" y="41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8299" y="377825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SRT</a:t>
            </a:r>
            <a:endParaRPr sz="15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353300"/>
          </a:xfrm>
          <a:custGeom>
            <a:avLst/>
            <a:gdLst/>
            <a:ahLst/>
            <a:cxnLst/>
            <a:rect l="l" t="t" r="r" b="b"/>
            <a:pathLst>
              <a:path w="12192000" h="7353300">
                <a:moveTo>
                  <a:pt x="12191999" y="7353299"/>
                </a:moveTo>
                <a:lnTo>
                  <a:pt x="0" y="7353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3532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Tech</a:t>
            </a:r>
            <a:r>
              <a:rPr spc="-165" dirty="0"/>
              <a:t> </a:t>
            </a:r>
            <a:r>
              <a:rPr spc="-10" dirty="0"/>
              <a:t>Stack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5799" y="1371599"/>
            <a:ext cx="5295900" cy="2533650"/>
            <a:chOff x="685799" y="1371599"/>
            <a:chExt cx="5295900" cy="2533650"/>
          </a:xfrm>
        </p:grpSpPr>
        <p:sp>
          <p:nvSpPr>
            <p:cNvPr id="5" name="object 5"/>
            <p:cNvSpPr/>
            <p:nvPr/>
          </p:nvSpPr>
          <p:spPr>
            <a:xfrm>
              <a:off x="685799" y="1371599"/>
              <a:ext cx="5295900" cy="2533650"/>
            </a:xfrm>
            <a:custGeom>
              <a:avLst/>
              <a:gdLst/>
              <a:ahLst/>
              <a:cxnLst/>
              <a:rect l="l" t="t" r="r" b="b"/>
              <a:pathLst>
                <a:path w="5295900" h="2533650">
                  <a:moveTo>
                    <a:pt x="5224702" y="2533649"/>
                  </a:moveTo>
                  <a:lnTo>
                    <a:pt x="71196" y="2533649"/>
                  </a:lnTo>
                  <a:lnTo>
                    <a:pt x="66241" y="2533161"/>
                  </a:lnTo>
                  <a:lnTo>
                    <a:pt x="29705" y="2518028"/>
                  </a:lnTo>
                  <a:lnTo>
                    <a:pt x="3885" y="2481987"/>
                  </a:lnTo>
                  <a:lnTo>
                    <a:pt x="0" y="2462453"/>
                  </a:lnTo>
                  <a:lnTo>
                    <a:pt x="0" y="24574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2" y="0"/>
                  </a:lnTo>
                  <a:lnTo>
                    <a:pt x="5266193" y="15621"/>
                  </a:lnTo>
                  <a:lnTo>
                    <a:pt x="5292012" y="51661"/>
                  </a:lnTo>
                  <a:lnTo>
                    <a:pt x="5295899" y="71196"/>
                  </a:lnTo>
                  <a:lnTo>
                    <a:pt x="5295899" y="2462453"/>
                  </a:lnTo>
                  <a:lnTo>
                    <a:pt x="5280276" y="2503944"/>
                  </a:lnTo>
                  <a:lnTo>
                    <a:pt x="5244237" y="2529763"/>
                  </a:lnTo>
                  <a:lnTo>
                    <a:pt x="5229657" y="2533161"/>
                  </a:lnTo>
                  <a:lnTo>
                    <a:pt x="5224702" y="25336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6299" y="1776412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57150" y="142875"/>
                  </a:moveTo>
                  <a:lnTo>
                    <a:pt x="28575" y="142875"/>
                  </a:lnTo>
                  <a:lnTo>
                    <a:pt x="28575" y="28575"/>
                  </a:lnTo>
                  <a:lnTo>
                    <a:pt x="30823" y="17461"/>
                  </a:lnTo>
                  <a:lnTo>
                    <a:pt x="36952" y="8377"/>
                  </a:lnTo>
                  <a:lnTo>
                    <a:pt x="46036" y="2248"/>
                  </a:lnTo>
                  <a:lnTo>
                    <a:pt x="57150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57150" y="28575"/>
                  </a:lnTo>
                  <a:lnTo>
                    <a:pt x="57150" y="142875"/>
                  </a:lnTo>
                  <a:close/>
                </a:path>
                <a:path w="285750" h="200025">
                  <a:moveTo>
                    <a:pt x="257175" y="142875"/>
                  </a:moveTo>
                  <a:lnTo>
                    <a:pt x="228600" y="142875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142875"/>
                  </a:lnTo>
                  <a:close/>
                </a:path>
                <a:path w="285750" h="200025">
                  <a:moveTo>
                    <a:pt x="121265" y="125997"/>
                  </a:moveTo>
                  <a:lnTo>
                    <a:pt x="114434" y="125997"/>
                  </a:lnTo>
                  <a:lnTo>
                    <a:pt x="110326" y="121845"/>
                  </a:lnTo>
                  <a:lnTo>
                    <a:pt x="84698" y="96217"/>
                  </a:lnTo>
                  <a:lnTo>
                    <a:pt x="84698" y="89430"/>
                  </a:lnTo>
                  <a:lnTo>
                    <a:pt x="88895" y="85278"/>
                  </a:lnTo>
                  <a:lnTo>
                    <a:pt x="114523" y="59650"/>
                  </a:lnTo>
                  <a:lnTo>
                    <a:pt x="121309" y="59650"/>
                  </a:lnTo>
                  <a:lnTo>
                    <a:pt x="129614" y="68044"/>
                  </a:lnTo>
                  <a:lnTo>
                    <a:pt x="129659" y="74830"/>
                  </a:lnTo>
                  <a:lnTo>
                    <a:pt x="125462" y="78983"/>
                  </a:lnTo>
                  <a:lnTo>
                    <a:pt x="111621" y="92868"/>
                  </a:lnTo>
                  <a:lnTo>
                    <a:pt x="129614" y="110862"/>
                  </a:lnTo>
                  <a:lnTo>
                    <a:pt x="129659" y="117648"/>
                  </a:lnTo>
                  <a:lnTo>
                    <a:pt x="125462" y="121845"/>
                  </a:lnTo>
                  <a:lnTo>
                    <a:pt x="121265" y="125997"/>
                  </a:lnTo>
                  <a:close/>
                </a:path>
                <a:path w="285750" h="200025">
                  <a:moveTo>
                    <a:pt x="171316" y="125997"/>
                  </a:moveTo>
                  <a:lnTo>
                    <a:pt x="164440" y="125997"/>
                  </a:lnTo>
                  <a:lnTo>
                    <a:pt x="156180" y="117648"/>
                  </a:lnTo>
                  <a:lnTo>
                    <a:pt x="156135" y="110862"/>
                  </a:lnTo>
                  <a:lnTo>
                    <a:pt x="160332" y="106709"/>
                  </a:lnTo>
                  <a:lnTo>
                    <a:pt x="174173" y="92868"/>
                  </a:lnTo>
                  <a:lnTo>
                    <a:pt x="156135" y="74830"/>
                  </a:lnTo>
                  <a:lnTo>
                    <a:pt x="156135" y="68044"/>
                  </a:lnTo>
                  <a:lnTo>
                    <a:pt x="164619" y="59650"/>
                  </a:lnTo>
                  <a:lnTo>
                    <a:pt x="171271" y="59650"/>
                  </a:lnTo>
                  <a:lnTo>
                    <a:pt x="175424" y="63847"/>
                  </a:lnTo>
                  <a:lnTo>
                    <a:pt x="179665" y="68044"/>
                  </a:lnTo>
                  <a:lnTo>
                    <a:pt x="201051" y="89430"/>
                  </a:lnTo>
                  <a:lnTo>
                    <a:pt x="201096" y="96217"/>
                  </a:lnTo>
                  <a:lnTo>
                    <a:pt x="171316" y="125997"/>
                  </a:lnTo>
                  <a:close/>
                </a:path>
                <a:path w="285750" h="200025">
                  <a:moveTo>
                    <a:pt x="251460" y="200025"/>
                  </a:moveTo>
                  <a:lnTo>
                    <a:pt x="34290" y="200025"/>
                  </a:lnTo>
                  <a:lnTo>
                    <a:pt x="20945" y="197329"/>
                  </a:lnTo>
                  <a:lnTo>
                    <a:pt x="10045" y="189979"/>
                  </a:lnTo>
                  <a:lnTo>
                    <a:pt x="2695" y="179079"/>
                  </a:lnTo>
                  <a:lnTo>
                    <a:pt x="0" y="165735"/>
                  </a:lnTo>
                  <a:lnTo>
                    <a:pt x="0" y="161002"/>
                  </a:lnTo>
                  <a:lnTo>
                    <a:pt x="3839" y="157162"/>
                  </a:lnTo>
                  <a:lnTo>
                    <a:pt x="281910" y="157162"/>
                  </a:lnTo>
                  <a:lnTo>
                    <a:pt x="285750" y="161002"/>
                  </a:lnTo>
                  <a:lnTo>
                    <a:pt x="285750" y="165735"/>
                  </a:lnTo>
                  <a:lnTo>
                    <a:pt x="283054" y="179079"/>
                  </a:lnTo>
                  <a:lnTo>
                    <a:pt x="275704" y="189979"/>
                  </a:lnTo>
                  <a:lnTo>
                    <a:pt x="264804" y="197329"/>
                  </a:lnTo>
                  <a:lnTo>
                    <a:pt x="251460" y="200025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146" y="2227473"/>
              <a:ext cx="240431" cy="1932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2621756"/>
              <a:ext cx="142874" cy="1666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299" y="3002756"/>
              <a:ext cx="190499" cy="1666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99" y="3383756"/>
              <a:ext cx="166687" cy="16668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20775" y="1692275"/>
            <a:ext cx="4154804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Frontend</a:t>
            </a:r>
            <a:endParaRPr sz="1950">
              <a:latin typeface="Liberation Sans"/>
              <a:cs typeface="Liberation Sans"/>
            </a:endParaRPr>
          </a:p>
          <a:p>
            <a:pPr marL="12700" marR="5080" indent="95250">
              <a:lnSpc>
                <a:spcPct val="166700"/>
              </a:lnSpc>
              <a:spcBef>
                <a:spcPts val="434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Next.js</a:t>
            </a:r>
            <a:r>
              <a:rPr sz="1500" b="1" spc="-4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14</a:t>
            </a:r>
            <a:r>
              <a:rPr sz="1500" b="1" spc="-3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Modern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React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framework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with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SSR </a:t>
            </a: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Tailwind</a:t>
            </a:r>
            <a:r>
              <a:rPr sz="1500" b="1" spc="-2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CSS</a:t>
            </a:r>
            <a:r>
              <a:rPr sz="1500" b="1" spc="-2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Utility-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first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CSS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framework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Chart.js</a:t>
            </a:r>
            <a:r>
              <a:rPr sz="1500" b="1" spc="-4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Interactive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data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visualization </a:t>
            </a: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TypeScript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Type-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safe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 development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10298" y="1371599"/>
            <a:ext cx="5295900" cy="2533650"/>
            <a:chOff x="6210298" y="1371599"/>
            <a:chExt cx="5295900" cy="2533650"/>
          </a:xfrm>
        </p:grpSpPr>
        <p:sp>
          <p:nvSpPr>
            <p:cNvPr id="13" name="object 13"/>
            <p:cNvSpPr/>
            <p:nvPr/>
          </p:nvSpPr>
          <p:spPr>
            <a:xfrm>
              <a:off x="6210298" y="1371599"/>
              <a:ext cx="5295900" cy="2533650"/>
            </a:xfrm>
            <a:custGeom>
              <a:avLst/>
              <a:gdLst/>
              <a:ahLst/>
              <a:cxnLst/>
              <a:rect l="l" t="t" r="r" b="b"/>
              <a:pathLst>
                <a:path w="5295900" h="2533650">
                  <a:moveTo>
                    <a:pt x="5224703" y="2533649"/>
                  </a:moveTo>
                  <a:lnTo>
                    <a:pt x="71196" y="2533649"/>
                  </a:lnTo>
                  <a:lnTo>
                    <a:pt x="66241" y="2533161"/>
                  </a:lnTo>
                  <a:lnTo>
                    <a:pt x="29705" y="2518028"/>
                  </a:lnTo>
                  <a:lnTo>
                    <a:pt x="3885" y="2481987"/>
                  </a:lnTo>
                  <a:lnTo>
                    <a:pt x="0" y="2462453"/>
                  </a:lnTo>
                  <a:lnTo>
                    <a:pt x="0" y="24574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3" y="15621"/>
                  </a:lnTo>
                  <a:lnTo>
                    <a:pt x="5292014" y="51661"/>
                  </a:lnTo>
                  <a:lnTo>
                    <a:pt x="5295900" y="71196"/>
                  </a:lnTo>
                  <a:lnTo>
                    <a:pt x="5295900" y="2462453"/>
                  </a:lnTo>
                  <a:lnTo>
                    <a:pt x="5280277" y="2503944"/>
                  </a:lnTo>
                  <a:lnTo>
                    <a:pt x="5244238" y="2529763"/>
                  </a:lnTo>
                  <a:lnTo>
                    <a:pt x="5229657" y="2533161"/>
                  </a:lnTo>
                  <a:lnTo>
                    <a:pt x="5224703" y="25336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0799" y="1776412"/>
              <a:ext cx="228600" cy="2000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0816" y="2240756"/>
              <a:ext cx="166536" cy="1666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0799" y="2609849"/>
              <a:ext cx="166687" cy="190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0799" y="3002756"/>
              <a:ext cx="190499" cy="1666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0799" y="3371849"/>
              <a:ext cx="190499" cy="1904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669087" y="1692275"/>
            <a:ext cx="4525645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Backend</a:t>
            </a:r>
            <a:endParaRPr sz="1950">
              <a:latin typeface="Liberation Sans"/>
              <a:cs typeface="Liberation Sans"/>
            </a:endParaRPr>
          </a:p>
          <a:p>
            <a:pPr marL="12700" marR="5080">
              <a:lnSpc>
                <a:spcPct val="166700"/>
              </a:lnSpc>
              <a:spcBef>
                <a:spcPts val="434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FastAPI</a:t>
            </a:r>
            <a:r>
              <a:rPr sz="150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High-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performance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Python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framework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SQLAlchemy</a:t>
            </a:r>
            <a:r>
              <a:rPr sz="150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Python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ORM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database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operations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PostgreSQL/SQLite</a:t>
            </a:r>
            <a:r>
              <a:rPr sz="1500" b="1" spc="-3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Flexible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database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options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Pydantic</a:t>
            </a:r>
            <a:r>
              <a:rPr sz="1500" b="1" spc="-3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Data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validation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serialization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5799" y="4133849"/>
            <a:ext cx="5295900" cy="2533650"/>
            <a:chOff x="685799" y="4133849"/>
            <a:chExt cx="5295900" cy="2533650"/>
          </a:xfrm>
        </p:grpSpPr>
        <p:sp>
          <p:nvSpPr>
            <p:cNvPr id="21" name="object 21"/>
            <p:cNvSpPr/>
            <p:nvPr/>
          </p:nvSpPr>
          <p:spPr>
            <a:xfrm>
              <a:off x="685799" y="4133849"/>
              <a:ext cx="5295900" cy="2533650"/>
            </a:xfrm>
            <a:custGeom>
              <a:avLst/>
              <a:gdLst/>
              <a:ahLst/>
              <a:cxnLst/>
              <a:rect l="l" t="t" r="r" b="b"/>
              <a:pathLst>
                <a:path w="5295900" h="2533650">
                  <a:moveTo>
                    <a:pt x="5224702" y="2533649"/>
                  </a:moveTo>
                  <a:lnTo>
                    <a:pt x="71196" y="2533649"/>
                  </a:lnTo>
                  <a:lnTo>
                    <a:pt x="66241" y="2533160"/>
                  </a:lnTo>
                  <a:lnTo>
                    <a:pt x="29705" y="2518027"/>
                  </a:lnTo>
                  <a:lnTo>
                    <a:pt x="3885" y="2481987"/>
                  </a:lnTo>
                  <a:lnTo>
                    <a:pt x="0" y="2462453"/>
                  </a:lnTo>
                  <a:lnTo>
                    <a:pt x="0" y="24574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2" y="0"/>
                  </a:lnTo>
                  <a:lnTo>
                    <a:pt x="5266193" y="15621"/>
                  </a:lnTo>
                  <a:lnTo>
                    <a:pt x="5292012" y="51661"/>
                  </a:lnTo>
                  <a:lnTo>
                    <a:pt x="5295899" y="71196"/>
                  </a:lnTo>
                  <a:lnTo>
                    <a:pt x="5295899" y="2462453"/>
                  </a:lnTo>
                  <a:lnTo>
                    <a:pt x="5280276" y="2503943"/>
                  </a:lnTo>
                  <a:lnTo>
                    <a:pt x="5244237" y="2529762"/>
                  </a:lnTo>
                  <a:lnTo>
                    <a:pt x="5229657" y="2533160"/>
                  </a:lnTo>
                  <a:lnTo>
                    <a:pt x="5224702" y="25336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6299" y="4524374"/>
              <a:ext cx="228600" cy="228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6895" y="4994076"/>
              <a:ext cx="234408" cy="18685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6299" y="5384005"/>
              <a:ext cx="190499" cy="16668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6299" y="5753099"/>
              <a:ext cx="191653" cy="19169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6299" y="6134099"/>
              <a:ext cx="166687" cy="1904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144587" y="4454525"/>
            <a:ext cx="4443730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Machine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Learning</a:t>
            </a:r>
            <a:endParaRPr sz="1950">
              <a:latin typeface="Liberation Sans"/>
              <a:cs typeface="Liberation Sans"/>
            </a:endParaRPr>
          </a:p>
          <a:p>
            <a:pPr marL="36195" marR="5080" indent="47625">
              <a:lnSpc>
                <a:spcPct val="166700"/>
              </a:lnSpc>
              <a:spcBef>
                <a:spcPts val="434"/>
              </a:spcBef>
            </a:pP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Scikit-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learn</a:t>
            </a:r>
            <a:r>
              <a:rPr sz="1500" b="1" spc="-3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10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Anomaly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detection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&amp;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forecasting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Pandas</a:t>
            </a:r>
            <a:r>
              <a:rPr sz="1500" b="1" spc="-4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&amp;</a:t>
            </a:r>
            <a:r>
              <a:rPr sz="1500" b="1" spc="-4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NumPy</a:t>
            </a:r>
            <a:r>
              <a:rPr sz="1500" b="1" spc="-3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Data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manipulation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analysis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Isolation</a:t>
            </a:r>
            <a:r>
              <a:rPr sz="1500" b="1" spc="-5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Forest</a:t>
            </a:r>
            <a:r>
              <a:rPr sz="1500" b="1" spc="-3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10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Anomaly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detection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algorithm</a:t>
            </a: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Random</a:t>
            </a:r>
            <a:r>
              <a:rPr sz="1500" b="1" spc="-3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Forest</a:t>
            </a:r>
            <a:r>
              <a:rPr sz="1500" b="1" spc="-3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Demand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prediction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model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10298" y="4133849"/>
            <a:ext cx="5295900" cy="2533650"/>
            <a:chOff x="6210298" y="4133849"/>
            <a:chExt cx="5295900" cy="2533650"/>
          </a:xfrm>
        </p:grpSpPr>
        <p:sp>
          <p:nvSpPr>
            <p:cNvPr id="29" name="object 29"/>
            <p:cNvSpPr/>
            <p:nvPr/>
          </p:nvSpPr>
          <p:spPr>
            <a:xfrm>
              <a:off x="6210298" y="4133849"/>
              <a:ext cx="5295900" cy="2533650"/>
            </a:xfrm>
            <a:custGeom>
              <a:avLst/>
              <a:gdLst/>
              <a:ahLst/>
              <a:cxnLst/>
              <a:rect l="l" t="t" r="r" b="b"/>
              <a:pathLst>
                <a:path w="5295900" h="2533650">
                  <a:moveTo>
                    <a:pt x="5224703" y="2533649"/>
                  </a:moveTo>
                  <a:lnTo>
                    <a:pt x="71196" y="2533649"/>
                  </a:lnTo>
                  <a:lnTo>
                    <a:pt x="66241" y="2533160"/>
                  </a:lnTo>
                  <a:lnTo>
                    <a:pt x="29705" y="2518027"/>
                  </a:lnTo>
                  <a:lnTo>
                    <a:pt x="3885" y="2481987"/>
                  </a:lnTo>
                  <a:lnTo>
                    <a:pt x="0" y="2462453"/>
                  </a:lnTo>
                  <a:lnTo>
                    <a:pt x="0" y="24574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3" y="15621"/>
                  </a:lnTo>
                  <a:lnTo>
                    <a:pt x="5292014" y="51661"/>
                  </a:lnTo>
                  <a:lnTo>
                    <a:pt x="5295900" y="71196"/>
                  </a:lnTo>
                  <a:lnTo>
                    <a:pt x="5295900" y="2462453"/>
                  </a:lnTo>
                  <a:lnTo>
                    <a:pt x="5280277" y="2503943"/>
                  </a:lnTo>
                  <a:lnTo>
                    <a:pt x="5244238" y="2529762"/>
                  </a:lnTo>
                  <a:lnTo>
                    <a:pt x="5229657" y="2533160"/>
                  </a:lnTo>
                  <a:lnTo>
                    <a:pt x="5224703" y="25336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99728" y="4523303"/>
              <a:ext cx="231055" cy="23105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0816" y="5003005"/>
              <a:ext cx="166536" cy="1666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01060" y="5372992"/>
              <a:ext cx="166241" cy="18811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00799" y="5765007"/>
              <a:ext cx="166688" cy="1666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00799" y="6134360"/>
              <a:ext cx="190499" cy="18997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6669087" y="4454525"/>
            <a:ext cx="4366260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DevOps</a:t>
            </a:r>
            <a:r>
              <a:rPr sz="195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&amp;</a:t>
            </a:r>
            <a:r>
              <a:rPr sz="195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spc="-20" dirty="0">
                <a:solidFill>
                  <a:srgbClr val="1D40AF"/>
                </a:solidFill>
                <a:latin typeface="Liberation Sans"/>
                <a:cs typeface="Liberation Sans"/>
              </a:rPr>
              <a:t>Tools</a:t>
            </a:r>
            <a:endParaRPr sz="19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Python</a:t>
            </a:r>
            <a:r>
              <a:rPr sz="150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3.12</a:t>
            </a:r>
            <a:r>
              <a:rPr sz="150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Backend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ML</a:t>
            </a:r>
            <a:r>
              <a:rPr sz="1500" spc="-8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development</a:t>
            </a: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Node.js</a:t>
            </a:r>
            <a:r>
              <a:rPr sz="150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18+</a:t>
            </a:r>
            <a:r>
              <a:rPr sz="150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Frontend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development</a:t>
            </a: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Git</a:t>
            </a:r>
            <a:r>
              <a:rPr sz="150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Version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control</a:t>
            </a:r>
            <a:endParaRPr sz="1500">
              <a:latin typeface="Liberation Sans"/>
              <a:cs typeface="Liberation Sans"/>
            </a:endParaRPr>
          </a:p>
          <a:p>
            <a:pPr marL="36195">
              <a:lnSpc>
                <a:spcPct val="100000"/>
              </a:lnSpc>
              <a:spcBef>
                <a:spcPts val="1200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Virtual</a:t>
            </a:r>
            <a:r>
              <a:rPr sz="1500" b="1" spc="-3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Environments</a:t>
            </a:r>
            <a:r>
              <a:rPr sz="1500" b="1" spc="-3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-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Dependency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management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4799" y="304799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462203" y="419099"/>
                </a:moveTo>
                <a:lnTo>
                  <a:pt x="71196" y="419099"/>
                </a:lnTo>
                <a:lnTo>
                  <a:pt x="66241" y="418611"/>
                </a:lnTo>
                <a:lnTo>
                  <a:pt x="29705" y="403478"/>
                </a:lnTo>
                <a:lnTo>
                  <a:pt x="3885" y="367437"/>
                </a:lnTo>
                <a:lnTo>
                  <a:pt x="0" y="347903"/>
                </a:lnTo>
                <a:lnTo>
                  <a:pt x="0" y="342899"/>
                </a:lnTo>
                <a:lnTo>
                  <a:pt x="0" y="71196"/>
                </a:lnTo>
                <a:lnTo>
                  <a:pt x="15621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462203" y="0"/>
                </a:lnTo>
                <a:lnTo>
                  <a:pt x="503694" y="15621"/>
                </a:lnTo>
                <a:lnTo>
                  <a:pt x="529514" y="51661"/>
                </a:lnTo>
                <a:lnTo>
                  <a:pt x="533399" y="71196"/>
                </a:lnTo>
                <a:lnTo>
                  <a:pt x="533399" y="347903"/>
                </a:lnTo>
                <a:lnTo>
                  <a:pt x="517778" y="389394"/>
                </a:lnTo>
                <a:lnTo>
                  <a:pt x="481737" y="415214"/>
                </a:lnTo>
                <a:lnTo>
                  <a:pt x="467158" y="418611"/>
                </a:lnTo>
                <a:lnTo>
                  <a:pt x="462203" y="41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8299" y="377825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SRT</a:t>
            </a:r>
            <a:endParaRPr sz="15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object 21">
            <a:extLst>
              <a:ext uri="{FF2B5EF4-FFF2-40B4-BE49-F238E27FC236}">
                <a16:creationId xmlns:a16="http://schemas.microsoft.com/office/drawing/2014/main" id="{99C6F7CD-C653-C7E7-8C98-28B3DD71E59D}"/>
              </a:ext>
            </a:extLst>
          </p:cNvPr>
          <p:cNvGrpSpPr/>
          <p:nvPr/>
        </p:nvGrpSpPr>
        <p:grpSpPr>
          <a:xfrm>
            <a:off x="8080374" y="2882809"/>
            <a:ext cx="3438525" cy="1314450"/>
            <a:chOff x="695324" y="1381124"/>
            <a:chExt cx="3438525" cy="1314450"/>
          </a:xfrm>
        </p:grpSpPr>
        <p:sp>
          <p:nvSpPr>
            <p:cNvPr id="62" name="object 22">
              <a:extLst>
                <a:ext uri="{FF2B5EF4-FFF2-40B4-BE49-F238E27FC236}">
                  <a16:creationId xmlns:a16="http://schemas.microsoft.com/office/drawing/2014/main" id="{F6604E05-7355-36E6-9F8D-9655F1DDFD11}"/>
                </a:ext>
              </a:extLst>
            </p:cNvPr>
            <p:cNvSpPr/>
            <p:nvPr/>
          </p:nvSpPr>
          <p:spPr>
            <a:xfrm>
              <a:off x="695324" y="1381124"/>
              <a:ext cx="3438525" cy="1314450"/>
            </a:xfrm>
            <a:custGeom>
              <a:avLst/>
              <a:gdLst/>
              <a:ahLst/>
              <a:cxnLst/>
              <a:rect l="l" t="t" r="r" b="b"/>
              <a:pathLst>
                <a:path w="3438525" h="1314450">
                  <a:moveTo>
                    <a:pt x="3376227" y="1314449"/>
                  </a:moveTo>
                  <a:lnTo>
                    <a:pt x="62297" y="1314449"/>
                  </a:lnTo>
                  <a:lnTo>
                    <a:pt x="57961" y="1314022"/>
                  </a:lnTo>
                  <a:lnTo>
                    <a:pt x="22624" y="1298016"/>
                  </a:lnTo>
                  <a:lnTo>
                    <a:pt x="2135" y="1265075"/>
                  </a:lnTo>
                  <a:lnTo>
                    <a:pt x="0" y="1252152"/>
                  </a:lnTo>
                  <a:lnTo>
                    <a:pt x="0" y="12477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3376227" y="0"/>
                  </a:lnTo>
                  <a:lnTo>
                    <a:pt x="3412532" y="13668"/>
                  </a:lnTo>
                  <a:lnTo>
                    <a:pt x="3435124" y="45204"/>
                  </a:lnTo>
                  <a:lnTo>
                    <a:pt x="3438524" y="62297"/>
                  </a:lnTo>
                  <a:lnTo>
                    <a:pt x="3438524" y="1252152"/>
                  </a:lnTo>
                  <a:lnTo>
                    <a:pt x="3424855" y="1288457"/>
                  </a:lnTo>
                  <a:lnTo>
                    <a:pt x="3393320" y="1311049"/>
                  </a:lnTo>
                  <a:lnTo>
                    <a:pt x="3380563" y="1314022"/>
                  </a:lnTo>
                  <a:lnTo>
                    <a:pt x="3376227" y="13144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3" name="object 23">
              <a:extLst>
                <a:ext uri="{FF2B5EF4-FFF2-40B4-BE49-F238E27FC236}">
                  <a16:creationId xmlns:a16="http://schemas.microsoft.com/office/drawing/2014/main" id="{1B8F5BDE-33D1-3032-AC54-5509EE1D4337}"/>
                </a:ext>
              </a:extLst>
            </p:cNvPr>
            <p:cNvSpPr/>
            <p:nvPr/>
          </p:nvSpPr>
          <p:spPr>
            <a:xfrm>
              <a:off x="695324" y="1381124"/>
              <a:ext cx="3438525" cy="1314450"/>
            </a:xfrm>
            <a:custGeom>
              <a:avLst/>
              <a:gdLst/>
              <a:ahLst/>
              <a:cxnLst/>
              <a:rect l="l" t="t" r="r" b="b"/>
              <a:pathLst>
                <a:path w="3438525" h="1314450">
                  <a:moveTo>
                    <a:pt x="0" y="12477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7" y="57961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3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3371849" y="0"/>
                  </a:lnTo>
                  <a:lnTo>
                    <a:pt x="3376227" y="0"/>
                  </a:lnTo>
                  <a:lnTo>
                    <a:pt x="3380563" y="427"/>
                  </a:lnTo>
                  <a:lnTo>
                    <a:pt x="3384857" y="1281"/>
                  </a:lnTo>
                  <a:lnTo>
                    <a:pt x="3389151" y="2135"/>
                  </a:lnTo>
                  <a:lnTo>
                    <a:pt x="3393320" y="3399"/>
                  </a:lnTo>
                  <a:lnTo>
                    <a:pt x="3397364" y="5075"/>
                  </a:lnTo>
                  <a:lnTo>
                    <a:pt x="3401409" y="6750"/>
                  </a:lnTo>
                  <a:lnTo>
                    <a:pt x="3429720" y="33272"/>
                  </a:lnTo>
                  <a:lnTo>
                    <a:pt x="3438524" y="66674"/>
                  </a:lnTo>
                  <a:lnTo>
                    <a:pt x="3438524" y="1247774"/>
                  </a:lnTo>
                  <a:lnTo>
                    <a:pt x="3427287" y="1284817"/>
                  </a:lnTo>
                  <a:lnTo>
                    <a:pt x="3397364" y="1309374"/>
                  </a:lnTo>
                  <a:lnTo>
                    <a:pt x="3393320" y="1311049"/>
                  </a:lnTo>
                  <a:lnTo>
                    <a:pt x="3389151" y="1312314"/>
                  </a:lnTo>
                  <a:lnTo>
                    <a:pt x="3384857" y="1313168"/>
                  </a:lnTo>
                  <a:lnTo>
                    <a:pt x="3380563" y="1314022"/>
                  </a:lnTo>
                  <a:lnTo>
                    <a:pt x="3376227" y="1314449"/>
                  </a:lnTo>
                  <a:lnTo>
                    <a:pt x="3371849" y="1314449"/>
                  </a:lnTo>
                  <a:lnTo>
                    <a:pt x="66675" y="1314449"/>
                  </a:lnTo>
                  <a:lnTo>
                    <a:pt x="62297" y="1314449"/>
                  </a:lnTo>
                  <a:lnTo>
                    <a:pt x="57961" y="1314022"/>
                  </a:lnTo>
                  <a:lnTo>
                    <a:pt x="53667" y="1313168"/>
                  </a:lnTo>
                  <a:lnTo>
                    <a:pt x="49373" y="1312314"/>
                  </a:lnTo>
                  <a:lnTo>
                    <a:pt x="45204" y="1311049"/>
                  </a:lnTo>
                  <a:lnTo>
                    <a:pt x="41159" y="1309374"/>
                  </a:lnTo>
                  <a:lnTo>
                    <a:pt x="37114" y="1307698"/>
                  </a:lnTo>
                  <a:lnTo>
                    <a:pt x="33272" y="1305644"/>
                  </a:lnTo>
                  <a:lnTo>
                    <a:pt x="29632" y="1303212"/>
                  </a:lnTo>
                  <a:lnTo>
                    <a:pt x="25992" y="1300780"/>
                  </a:lnTo>
                  <a:lnTo>
                    <a:pt x="3399" y="1269245"/>
                  </a:lnTo>
                  <a:lnTo>
                    <a:pt x="1281" y="1260782"/>
                  </a:lnTo>
                  <a:lnTo>
                    <a:pt x="427" y="1256488"/>
                  </a:lnTo>
                  <a:lnTo>
                    <a:pt x="0" y="1252152"/>
                  </a:lnTo>
                  <a:lnTo>
                    <a:pt x="0" y="1247774"/>
                  </a:lnTo>
                  <a:close/>
                </a:path>
              </a:pathLst>
            </a:custGeom>
            <a:ln w="19049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21">
            <a:extLst>
              <a:ext uri="{FF2B5EF4-FFF2-40B4-BE49-F238E27FC236}">
                <a16:creationId xmlns:a16="http://schemas.microsoft.com/office/drawing/2014/main" id="{62CAA352-20B0-A129-BBFC-903F0D78B78A}"/>
              </a:ext>
            </a:extLst>
          </p:cNvPr>
          <p:cNvGrpSpPr/>
          <p:nvPr/>
        </p:nvGrpSpPr>
        <p:grpSpPr>
          <a:xfrm>
            <a:off x="4382045" y="2882809"/>
            <a:ext cx="3438525" cy="1314450"/>
            <a:chOff x="695324" y="1381124"/>
            <a:chExt cx="3438525" cy="1314450"/>
          </a:xfrm>
        </p:grpSpPr>
        <p:sp>
          <p:nvSpPr>
            <p:cNvPr id="58" name="object 22">
              <a:extLst>
                <a:ext uri="{FF2B5EF4-FFF2-40B4-BE49-F238E27FC236}">
                  <a16:creationId xmlns:a16="http://schemas.microsoft.com/office/drawing/2014/main" id="{DE09F3A1-6E82-7CE9-4052-A9F570CFC45D}"/>
                </a:ext>
              </a:extLst>
            </p:cNvPr>
            <p:cNvSpPr/>
            <p:nvPr/>
          </p:nvSpPr>
          <p:spPr>
            <a:xfrm>
              <a:off x="695324" y="1381124"/>
              <a:ext cx="3438525" cy="1314450"/>
            </a:xfrm>
            <a:custGeom>
              <a:avLst/>
              <a:gdLst/>
              <a:ahLst/>
              <a:cxnLst/>
              <a:rect l="l" t="t" r="r" b="b"/>
              <a:pathLst>
                <a:path w="3438525" h="1314450">
                  <a:moveTo>
                    <a:pt x="3376227" y="1314449"/>
                  </a:moveTo>
                  <a:lnTo>
                    <a:pt x="62297" y="1314449"/>
                  </a:lnTo>
                  <a:lnTo>
                    <a:pt x="57961" y="1314022"/>
                  </a:lnTo>
                  <a:lnTo>
                    <a:pt x="22624" y="1298016"/>
                  </a:lnTo>
                  <a:lnTo>
                    <a:pt x="2135" y="1265075"/>
                  </a:lnTo>
                  <a:lnTo>
                    <a:pt x="0" y="1252152"/>
                  </a:lnTo>
                  <a:lnTo>
                    <a:pt x="0" y="12477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3376227" y="0"/>
                  </a:lnTo>
                  <a:lnTo>
                    <a:pt x="3412532" y="13668"/>
                  </a:lnTo>
                  <a:lnTo>
                    <a:pt x="3435124" y="45204"/>
                  </a:lnTo>
                  <a:lnTo>
                    <a:pt x="3438524" y="62297"/>
                  </a:lnTo>
                  <a:lnTo>
                    <a:pt x="3438524" y="1252152"/>
                  </a:lnTo>
                  <a:lnTo>
                    <a:pt x="3424855" y="1288457"/>
                  </a:lnTo>
                  <a:lnTo>
                    <a:pt x="3393320" y="1311049"/>
                  </a:lnTo>
                  <a:lnTo>
                    <a:pt x="3380563" y="1314022"/>
                  </a:lnTo>
                  <a:lnTo>
                    <a:pt x="3376227" y="13144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23">
              <a:extLst>
                <a:ext uri="{FF2B5EF4-FFF2-40B4-BE49-F238E27FC236}">
                  <a16:creationId xmlns:a16="http://schemas.microsoft.com/office/drawing/2014/main" id="{7C8C75EC-8C45-4295-C744-45943F31EB16}"/>
                </a:ext>
              </a:extLst>
            </p:cNvPr>
            <p:cNvSpPr/>
            <p:nvPr/>
          </p:nvSpPr>
          <p:spPr>
            <a:xfrm>
              <a:off x="695324" y="1381124"/>
              <a:ext cx="3438525" cy="1314450"/>
            </a:xfrm>
            <a:custGeom>
              <a:avLst/>
              <a:gdLst/>
              <a:ahLst/>
              <a:cxnLst/>
              <a:rect l="l" t="t" r="r" b="b"/>
              <a:pathLst>
                <a:path w="3438525" h="1314450">
                  <a:moveTo>
                    <a:pt x="0" y="12477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7" y="57961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3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3371849" y="0"/>
                  </a:lnTo>
                  <a:lnTo>
                    <a:pt x="3376227" y="0"/>
                  </a:lnTo>
                  <a:lnTo>
                    <a:pt x="3380563" y="427"/>
                  </a:lnTo>
                  <a:lnTo>
                    <a:pt x="3384857" y="1281"/>
                  </a:lnTo>
                  <a:lnTo>
                    <a:pt x="3389151" y="2135"/>
                  </a:lnTo>
                  <a:lnTo>
                    <a:pt x="3393320" y="3399"/>
                  </a:lnTo>
                  <a:lnTo>
                    <a:pt x="3397364" y="5075"/>
                  </a:lnTo>
                  <a:lnTo>
                    <a:pt x="3401409" y="6750"/>
                  </a:lnTo>
                  <a:lnTo>
                    <a:pt x="3429720" y="33272"/>
                  </a:lnTo>
                  <a:lnTo>
                    <a:pt x="3438524" y="66674"/>
                  </a:lnTo>
                  <a:lnTo>
                    <a:pt x="3438524" y="1247774"/>
                  </a:lnTo>
                  <a:lnTo>
                    <a:pt x="3427287" y="1284817"/>
                  </a:lnTo>
                  <a:lnTo>
                    <a:pt x="3397364" y="1309374"/>
                  </a:lnTo>
                  <a:lnTo>
                    <a:pt x="3393320" y="1311049"/>
                  </a:lnTo>
                  <a:lnTo>
                    <a:pt x="3389151" y="1312314"/>
                  </a:lnTo>
                  <a:lnTo>
                    <a:pt x="3384857" y="1313168"/>
                  </a:lnTo>
                  <a:lnTo>
                    <a:pt x="3380563" y="1314022"/>
                  </a:lnTo>
                  <a:lnTo>
                    <a:pt x="3376227" y="1314449"/>
                  </a:lnTo>
                  <a:lnTo>
                    <a:pt x="3371849" y="1314449"/>
                  </a:lnTo>
                  <a:lnTo>
                    <a:pt x="66675" y="1314449"/>
                  </a:lnTo>
                  <a:lnTo>
                    <a:pt x="62297" y="1314449"/>
                  </a:lnTo>
                  <a:lnTo>
                    <a:pt x="57961" y="1314022"/>
                  </a:lnTo>
                  <a:lnTo>
                    <a:pt x="53667" y="1313168"/>
                  </a:lnTo>
                  <a:lnTo>
                    <a:pt x="49373" y="1312314"/>
                  </a:lnTo>
                  <a:lnTo>
                    <a:pt x="45204" y="1311049"/>
                  </a:lnTo>
                  <a:lnTo>
                    <a:pt x="41159" y="1309374"/>
                  </a:lnTo>
                  <a:lnTo>
                    <a:pt x="37114" y="1307698"/>
                  </a:lnTo>
                  <a:lnTo>
                    <a:pt x="33272" y="1305644"/>
                  </a:lnTo>
                  <a:lnTo>
                    <a:pt x="29632" y="1303212"/>
                  </a:lnTo>
                  <a:lnTo>
                    <a:pt x="25992" y="1300780"/>
                  </a:lnTo>
                  <a:lnTo>
                    <a:pt x="3399" y="1269245"/>
                  </a:lnTo>
                  <a:lnTo>
                    <a:pt x="1281" y="1260782"/>
                  </a:lnTo>
                  <a:lnTo>
                    <a:pt x="427" y="1256488"/>
                  </a:lnTo>
                  <a:lnTo>
                    <a:pt x="0" y="1252152"/>
                  </a:lnTo>
                  <a:lnTo>
                    <a:pt x="0" y="1247774"/>
                  </a:lnTo>
                  <a:close/>
                </a:path>
              </a:pathLst>
            </a:custGeom>
            <a:ln w="19049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21">
            <a:extLst>
              <a:ext uri="{FF2B5EF4-FFF2-40B4-BE49-F238E27FC236}">
                <a16:creationId xmlns:a16="http://schemas.microsoft.com/office/drawing/2014/main" id="{815921F5-C14E-F836-A3CF-BED6ED04BA4F}"/>
              </a:ext>
            </a:extLst>
          </p:cNvPr>
          <p:cNvGrpSpPr/>
          <p:nvPr/>
        </p:nvGrpSpPr>
        <p:grpSpPr>
          <a:xfrm>
            <a:off x="684112" y="2903854"/>
            <a:ext cx="3457575" cy="1333500"/>
            <a:chOff x="685799" y="1371599"/>
            <a:chExt cx="3457575" cy="1333500"/>
          </a:xfrm>
        </p:grpSpPr>
        <p:sp>
          <p:nvSpPr>
            <p:cNvPr id="54" name="object 22">
              <a:extLst>
                <a:ext uri="{FF2B5EF4-FFF2-40B4-BE49-F238E27FC236}">
                  <a16:creationId xmlns:a16="http://schemas.microsoft.com/office/drawing/2014/main" id="{82CA4BC0-4160-E631-BD7F-1F34E1D218B2}"/>
                </a:ext>
              </a:extLst>
            </p:cNvPr>
            <p:cNvSpPr/>
            <p:nvPr/>
          </p:nvSpPr>
          <p:spPr>
            <a:xfrm>
              <a:off x="695324" y="1381124"/>
              <a:ext cx="3438525" cy="1314450"/>
            </a:xfrm>
            <a:custGeom>
              <a:avLst/>
              <a:gdLst/>
              <a:ahLst/>
              <a:cxnLst/>
              <a:rect l="l" t="t" r="r" b="b"/>
              <a:pathLst>
                <a:path w="3438525" h="1314450">
                  <a:moveTo>
                    <a:pt x="3376227" y="1314449"/>
                  </a:moveTo>
                  <a:lnTo>
                    <a:pt x="62297" y="1314449"/>
                  </a:lnTo>
                  <a:lnTo>
                    <a:pt x="57961" y="1314022"/>
                  </a:lnTo>
                  <a:lnTo>
                    <a:pt x="22624" y="1298016"/>
                  </a:lnTo>
                  <a:lnTo>
                    <a:pt x="2135" y="1265075"/>
                  </a:lnTo>
                  <a:lnTo>
                    <a:pt x="0" y="1252152"/>
                  </a:lnTo>
                  <a:lnTo>
                    <a:pt x="0" y="12477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3376227" y="0"/>
                  </a:lnTo>
                  <a:lnTo>
                    <a:pt x="3412532" y="13668"/>
                  </a:lnTo>
                  <a:lnTo>
                    <a:pt x="3435124" y="45204"/>
                  </a:lnTo>
                  <a:lnTo>
                    <a:pt x="3438524" y="62297"/>
                  </a:lnTo>
                  <a:lnTo>
                    <a:pt x="3438524" y="1252152"/>
                  </a:lnTo>
                  <a:lnTo>
                    <a:pt x="3424855" y="1288457"/>
                  </a:lnTo>
                  <a:lnTo>
                    <a:pt x="3393320" y="1311049"/>
                  </a:lnTo>
                  <a:lnTo>
                    <a:pt x="3380563" y="1314022"/>
                  </a:lnTo>
                  <a:lnTo>
                    <a:pt x="3376227" y="13144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3">
              <a:extLst>
                <a:ext uri="{FF2B5EF4-FFF2-40B4-BE49-F238E27FC236}">
                  <a16:creationId xmlns:a16="http://schemas.microsoft.com/office/drawing/2014/main" id="{D1BB9471-EC71-0CCE-5661-7729B0DDA357}"/>
                </a:ext>
              </a:extLst>
            </p:cNvPr>
            <p:cNvSpPr/>
            <p:nvPr/>
          </p:nvSpPr>
          <p:spPr>
            <a:xfrm>
              <a:off x="695324" y="1381124"/>
              <a:ext cx="3438525" cy="1314450"/>
            </a:xfrm>
            <a:custGeom>
              <a:avLst/>
              <a:gdLst/>
              <a:ahLst/>
              <a:cxnLst/>
              <a:rect l="l" t="t" r="r" b="b"/>
              <a:pathLst>
                <a:path w="3438525" h="1314450">
                  <a:moveTo>
                    <a:pt x="0" y="12477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7" y="57961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3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3371849" y="0"/>
                  </a:lnTo>
                  <a:lnTo>
                    <a:pt x="3376227" y="0"/>
                  </a:lnTo>
                  <a:lnTo>
                    <a:pt x="3380563" y="427"/>
                  </a:lnTo>
                  <a:lnTo>
                    <a:pt x="3384857" y="1281"/>
                  </a:lnTo>
                  <a:lnTo>
                    <a:pt x="3389151" y="2135"/>
                  </a:lnTo>
                  <a:lnTo>
                    <a:pt x="3393320" y="3399"/>
                  </a:lnTo>
                  <a:lnTo>
                    <a:pt x="3397364" y="5075"/>
                  </a:lnTo>
                  <a:lnTo>
                    <a:pt x="3401409" y="6750"/>
                  </a:lnTo>
                  <a:lnTo>
                    <a:pt x="3429720" y="33272"/>
                  </a:lnTo>
                  <a:lnTo>
                    <a:pt x="3438524" y="66674"/>
                  </a:lnTo>
                  <a:lnTo>
                    <a:pt x="3438524" y="1247774"/>
                  </a:lnTo>
                  <a:lnTo>
                    <a:pt x="3427287" y="1284817"/>
                  </a:lnTo>
                  <a:lnTo>
                    <a:pt x="3397364" y="1309374"/>
                  </a:lnTo>
                  <a:lnTo>
                    <a:pt x="3393320" y="1311049"/>
                  </a:lnTo>
                  <a:lnTo>
                    <a:pt x="3389151" y="1312314"/>
                  </a:lnTo>
                  <a:lnTo>
                    <a:pt x="3384857" y="1313168"/>
                  </a:lnTo>
                  <a:lnTo>
                    <a:pt x="3380563" y="1314022"/>
                  </a:lnTo>
                  <a:lnTo>
                    <a:pt x="3376227" y="1314449"/>
                  </a:lnTo>
                  <a:lnTo>
                    <a:pt x="3371849" y="1314449"/>
                  </a:lnTo>
                  <a:lnTo>
                    <a:pt x="66675" y="1314449"/>
                  </a:lnTo>
                  <a:lnTo>
                    <a:pt x="62297" y="1314449"/>
                  </a:lnTo>
                  <a:lnTo>
                    <a:pt x="57961" y="1314022"/>
                  </a:lnTo>
                  <a:lnTo>
                    <a:pt x="53667" y="1313168"/>
                  </a:lnTo>
                  <a:lnTo>
                    <a:pt x="49373" y="1312314"/>
                  </a:lnTo>
                  <a:lnTo>
                    <a:pt x="45204" y="1311049"/>
                  </a:lnTo>
                  <a:lnTo>
                    <a:pt x="41159" y="1309374"/>
                  </a:lnTo>
                  <a:lnTo>
                    <a:pt x="37114" y="1307698"/>
                  </a:lnTo>
                  <a:lnTo>
                    <a:pt x="33272" y="1305644"/>
                  </a:lnTo>
                  <a:lnTo>
                    <a:pt x="29632" y="1303212"/>
                  </a:lnTo>
                  <a:lnTo>
                    <a:pt x="25992" y="1300780"/>
                  </a:lnTo>
                  <a:lnTo>
                    <a:pt x="3399" y="1269245"/>
                  </a:lnTo>
                  <a:lnTo>
                    <a:pt x="1281" y="1260782"/>
                  </a:lnTo>
                  <a:lnTo>
                    <a:pt x="427" y="1256488"/>
                  </a:lnTo>
                  <a:lnTo>
                    <a:pt x="0" y="1252152"/>
                  </a:lnTo>
                  <a:lnTo>
                    <a:pt x="0" y="1247774"/>
                  </a:lnTo>
                  <a:close/>
                </a:path>
              </a:pathLst>
            </a:custGeom>
            <a:ln w="19049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125" dirty="0"/>
              <a:t> </a:t>
            </a:r>
            <a:r>
              <a:rPr dirty="0"/>
              <a:t>Architecture &amp; </a:t>
            </a:r>
            <a:r>
              <a:rPr spc="-10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099" y="4473575"/>
            <a:ext cx="1277620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Data</a:t>
            </a:r>
            <a:r>
              <a:rPr sz="195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Flow:</a:t>
            </a:r>
            <a:endParaRPr sz="19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799" y="5048249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400050" h="457200">
                <a:moveTo>
                  <a:pt x="207151" y="457199"/>
                </a:moveTo>
                <a:lnTo>
                  <a:pt x="192898" y="457199"/>
                </a:lnTo>
                <a:lnTo>
                  <a:pt x="186382" y="456833"/>
                </a:lnTo>
                <a:lnTo>
                  <a:pt x="147788" y="449530"/>
                </a:lnTo>
                <a:lnTo>
                  <a:pt x="111179" y="433735"/>
                </a:lnTo>
                <a:lnTo>
                  <a:pt x="77961" y="410058"/>
                </a:lnTo>
                <a:lnTo>
                  <a:pt x="49412" y="379409"/>
                </a:lnTo>
                <a:lnTo>
                  <a:pt x="26627" y="342963"/>
                </a:lnTo>
                <a:lnTo>
                  <a:pt x="10483" y="302122"/>
                </a:lnTo>
                <a:lnTo>
                  <a:pt x="1600" y="258456"/>
                </a:lnTo>
                <a:lnTo>
                  <a:pt x="0" y="236086"/>
                </a:lnTo>
                <a:lnTo>
                  <a:pt x="0" y="228599"/>
                </a:lnTo>
                <a:lnTo>
                  <a:pt x="0" y="221113"/>
                </a:lnTo>
                <a:lnTo>
                  <a:pt x="5106" y="176658"/>
                </a:lnTo>
                <a:lnTo>
                  <a:pt x="17680" y="134201"/>
                </a:lnTo>
                <a:lnTo>
                  <a:pt x="37238" y="95371"/>
                </a:lnTo>
                <a:lnTo>
                  <a:pt x="63030" y="61661"/>
                </a:lnTo>
                <a:lnTo>
                  <a:pt x="94063" y="34365"/>
                </a:lnTo>
                <a:lnTo>
                  <a:pt x="129145" y="14536"/>
                </a:lnTo>
                <a:lnTo>
                  <a:pt x="166928" y="2931"/>
                </a:lnTo>
                <a:lnTo>
                  <a:pt x="192898" y="0"/>
                </a:lnTo>
                <a:lnTo>
                  <a:pt x="207151" y="0"/>
                </a:lnTo>
                <a:lnTo>
                  <a:pt x="245933" y="5853"/>
                </a:lnTo>
                <a:lnTo>
                  <a:pt x="282972" y="20265"/>
                </a:lnTo>
                <a:lnTo>
                  <a:pt x="316848" y="42685"/>
                </a:lnTo>
                <a:lnTo>
                  <a:pt x="346256" y="72249"/>
                </a:lnTo>
                <a:lnTo>
                  <a:pt x="370068" y="107821"/>
                </a:lnTo>
                <a:lnTo>
                  <a:pt x="387368" y="148035"/>
                </a:lnTo>
                <a:lnTo>
                  <a:pt x="397492" y="191344"/>
                </a:lnTo>
                <a:lnTo>
                  <a:pt x="400049" y="221113"/>
                </a:lnTo>
                <a:lnTo>
                  <a:pt x="400049" y="236086"/>
                </a:lnTo>
                <a:lnTo>
                  <a:pt x="394943" y="280540"/>
                </a:lnTo>
                <a:lnTo>
                  <a:pt x="382369" y="322997"/>
                </a:lnTo>
                <a:lnTo>
                  <a:pt x="362811" y="361828"/>
                </a:lnTo>
                <a:lnTo>
                  <a:pt x="337019" y="395538"/>
                </a:lnTo>
                <a:lnTo>
                  <a:pt x="305986" y="422832"/>
                </a:lnTo>
                <a:lnTo>
                  <a:pt x="270904" y="442663"/>
                </a:lnTo>
                <a:lnTo>
                  <a:pt x="233121" y="454267"/>
                </a:lnTo>
                <a:lnTo>
                  <a:pt x="213667" y="456833"/>
                </a:lnTo>
                <a:lnTo>
                  <a:pt x="207151" y="4571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831" y="5111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2562EB"/>
                </a:solidFill>
                <a:latin typeface="Liberation Sans"/>
                <a:cs typeface="Liberation Sans"/>
              </a:rPr>
              <a:t>1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4359" y="4916623"/>
            <a:ext cx="150812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C4ED8"/>
                </a:solidFill>
                <a:latin typeface="Liberation Sans"/>
                <a:cs typeface="Liberation Sans"/>
              </a:rPr>
              <a:t>Data </a:t>
            </a:r>
            <a:r>
              <a:rPr sz="1200" b="1" spc="-10" dirty="0">
                <a:solidFill>
                  <a:srgbClr val="1C4ED8"/>
                </a:solidFill>
                <a:latin typeface="Liberation Sans"/>
                <a:cs typeface="Liberation Sans"/>
              </a:rPr>
              <a:t>Input</a:t>
            </a: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latin typeface="Liberation Sans"/>
                <a:cs typeface="Liberation Sans"/>
              </a:rPr>
              <a:t>CSV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files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with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equipment </a:t>
            </a:r>
            <a:r>
              <a:rPr sz="1050" spc="-20" dirty="0">
                <a:latin typeface="Liberation Sans"/>
                <a:cs typeface="Liberation Sans"/>
              </a:rPr>
              <a:t>data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7024" y="50482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36087" y="457199"/>
                </a:moveTo>
                <a:lnTo>
                  <a:pt x="221112" y="457199"/>
                </a:lnTo>
                <a:lnTo>
                  <a:pt x="213643" y="456833"/>
                </a:lnTo>
                <a:lnTo>
                  <a:pt x="169405" y="449530"/>
                </a:lnTo>
                <a:lnTo>
                  <a:pt x="127441" y="433735"/>
                </a:lnTo>
                <a:lnTo>
                  <a:pt x="89364" y="410058"/>
                </a:lnTo>
                <a:lnTo>
                  <a:pt x="56638" y="379409"/>
                </a:lnTo>
                <a:lnTo>
                  <a:pt x="30521" y="342963"/>
                </a:lnTo>
                <a:lnTo>
                  <a:pt x="12016" y="302122"/>
                </a:lnTo>
                <a:lnTo>
                  <a:pt x="1834" y="258456"/>
                </a:lnTo>
                <a:lnTo>
                  <a:pt x="0" y="236086"/>
                </a:lnTo>
                <a:lnTo>
                  <a:pt x="0" y="221113"/>
                </a:lnTo>
                <a:lnTo>
                  <a:pt x="5852" y="176658"/>
                </a:lnTo>
                <a:lnTo>
                  <a:pt x="20265" y="134201"/>
                </a:lnTo>
                <a:lnTo>
                  <a:pt x="42684" y="95371"/>
                </a:lnTo>
                <a:lnTo>
                  <a:pt x="72249" y="61661"/>
                </a:lnTo>
                <a:lnTo>
                  <a:pt x="107821" y="34365"/>
                </a:lnTo>
                <a:lnTo>
                  <a:pt x="148035" y="14536"/>
                </a:lnTo>
                <a:lnTo>
                  <a:pt x="191345" y="2931"/>
                </a:lnTo>
                <a:lnTo>
                  <a:pt x="221112" y="0"/>
                </a:lnTo>
                <a:lnTo>
                  <a:pt x="236087" y="0"/>
                </a:lnTo>
                <a:lnTo>
                  <a:pt x="280540" y="5853"/>
                </a:lnTo>
                <a:lnTo>
                  <a:pt x="322998" y="20265"/>
                </a:lnTo>
                <a:lnTo>
                  <a:pt x="361828" y="42685"/>
                </a:lnTo>
                <a:lnTo>
                  <a:pt x="395538" y="72249"/>
                </a:lnTo>
                <a:lnTo>
                  <a:pt x="422833" y="107821"/>
                </a:lnTo>
                <a:lnTo>
                  <a:pt x="442663" y="148035"/>
                </a:lnTo>
                <a:lnTo>
                  <a:pt x="454267" y="191344"/>
                </a:lnTo>
                <a:lnTo>
                  <a:pt x="457200" y="221113"/>
                </a:lnTo>
                <a:lnTo>
                  <a:pt x="457199" y="228599"/>
                </a:lnTo>
                <a:lnTo>
                  <a:pt x="457200" y="236086"/>
                </a:lnTo>
                <a:lnTo>
                  <a:pt x="451346" y="280540"/>
                </a:lnTo>
                <a:lnTo>
                  <a:pt x="436933" y="322997"/>
                </a:lnTo>
                <a:lnTo>
                  <a:pt x="414514" y="361828"/>
                </a:lnTo>
                <a:lnTo>
                  <a:pt x="384950" y="395538"/>
                </a:lnTo>
                <a:lnTo>
                  <a:pt x="349378" y="422832"/>
                </a:lnTo>
                <a:lnTo>
                  <a:pt x="309164" y="442663"/>
                </a:lnTo>
                <a:lnTo>
                  <a:pt x="265854" y="454267"/>
                </a:lnTo>
                <a:lnTo>
                  <a:pt x="243555" y="456833"/>
                </a:lnTo>
                <a:lnTo>
                  <a:pt x="236087" y="4571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17291" y="5111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2562EB"/>
                </a:solidFill>
                <a:latin typeface="Liberation Sans"/>
                <a:cs typeface="Liberation Sans"/>
              </a:rPr>
              <a:t>2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1990" y="5011873"/>
            <a:ext cx="133731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C4ED8"/>
                </a:solidFill>
                <a:latin typeface="Liberation Sans"/>
                <a:cs typeface="Liberation Sans"/>
              </a:rPr>
              <a:t>ML</a:t>
            </a:r>
            <a:r>
              <a:rPr sz="1200" b="1" spc="-45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200" b="1" spc="-10" dirty="0">
                <a:solidFill>
                  <a:srgbClr val="1C4ED8"/>
                </a:solidFill>
                <a:latin typeface="Liberation Sans"/>
                <a:cs typeface="Liberation Sans"/>
              </a:rPr>
              <a:t>Processing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latin typeface="Liberation Sans"/>
                <a:cs typeface="Liberation Sans"/>
              </a:rPr>
              <a:t>Analysis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&amp;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forecasting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48249" y="50482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36086" y="457199"/>
                </a:moveTo>
                <a:lnTo>
                  <a:pt x="221113" y="457199"/>
                </a:lnTo>
                <a:lnTo>
                  <a:pt x="213643" y="456833"/>
                </a:lnTo>
                <a:lnTo>
                  <a:pt x="169404" y="449530"/>
                </a:lnTo>
                <a:lnTo>
                  <a:pt x="127441" y="433735"/>
                </a:lnTo>
                <a:lnTo>
                  <a:pt x="89364" y="410058"/>
                </a:lnTo>
                <a:lnTo>
                  <a:pt x="56640" y="379409"/>
                </a:lnTo>
                <a:lnTo>
                  <a:pt x="30522" y="342963"/>
                </a:lnTo>
                <a:lnTo>
                  <a:pt x="12017" y="302122"/>
                </a:lnTo>
                <a:lnTo>
                  <a:pt x="1834" y="258456"/>
                </a:lnTo>
                <a:lnTo>
                  <a:pt x="0" y="236086"/>
                </a:lnTo>
                <a:lnTo>
                  <a:pt x="0" y="221113"/>
                </a:lnTo>
                <a:lnTo>
                  <a:pt x="5853" y="176658"/>
                </a:lnTo>
                <a:lnTo>
                  <a:pt x="20265" y="134201"/>
                </a:lnTo>
                <a:lnTo>
                  <a:pt x="42685" y="95371"/>
                </a:lnTo>
                <a:lnTo>
                  <a:pt x="72249" y="61661"/>
                </a:lnTo>
                <a:lnTo>
                  <a:pt x="107821" y="34365"/>
                </a:lnTo>
                <a:lnTo>
                  <a:pt x="148035" y="14536"/>
                </a:lnTo>
                <a:lnTo>
                  <a:pt x="191344" y="2931"/>
                </a:lnTo>
                <a:lnTo>
                  <a:pt x="221113" y="0"/>
                </a:lnTo>
                <a:lnTo>
                  <a:pt x="236086" y="0"/>
                </a:lnTo>
                <a:lnTo>
                  <a:pt x="280540" y="5853"/>
                </a:lnTo>
                <a:lnTo>
                  <a:pt x="322997" y="20265"/>
                </a:lnTo>
                <a:lnTo>
                  <a:pt x="361828" y="42685"/>
                </a:lnTo>
                <a:lnTo>
                  <a:pt x="395538" y="72249"/>
                </a:lnTo>
                <a:lnTo>
                  <a:pt x="422832" y="107821"/>
                </a:lnTo>
                <a:lnTo>
                  <a:pt x="442663" y="148035"/>
                </a:lnTo>
                <a:lnTo>
                  <a:pt x="454267" y="191344"/>
                </a:lnTo>
                <a:lnTo>
                  <a:pt x="457200" y="221113"/>
                </a:lnTo>
                <a:lnTo>
                  <a:pt x="457199" y="228599"/>
                </a:lnTo>
                <a:lnTo>
                  <a:pt x="457200" y="236086"/>
                </a:lnTo>
                <a:lnTo>
                  <a:pt x="451346" y="280540"/>
                </a:lnTo>
                <a:lnTo>
                  <a:pt x="436933" y="322997"/>
                </a:lnTo>
                <a:lnTo>
                  <a:pt x="414513" y="361828"/>
                </a:lnTo>
                <a:lnTo>
                  <a:pt x="384950" y="395538"/>
                </a:lnTo>
                <a:lnTo>
                  <a:pt x="349378" y="422832"/>
                </a:lnTo>
                <a:lnTo>
                  <a:pt x="309163" y="442663"/>
                </a:lnTo>
                <a:lnTo>
                  <a:pt x="265854" y="454267"/>
                </a:lnTo>
                <a:lnTo>
                  <a:pt x="243555" y="456833"/>
                </a:lnTo>
                <a:lnTo>
                  <a:pt x="236086" y="4571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96581" y="5111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2562EB"/>
                </a:solidFill>
                <a:latin typeface="Liberation Sans"/>
                <a:cs typeface="Liberation Sans"/>
              </a:rPr>
              <a:t>3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1280" y="5011873"/>
            <a:ext cx="106362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C4ED8"/>
                </a:solidFill>
                <a:latin typeface="Liberation Sans"/>
                <a:cs typeface="Liberation Sans"/>
              </a:rPr>
              <a:t>API </a:t>
            </a:r>
            <a:r>
              <a:rPr sz="1200" b="1" spc="-10" dirty="0">
                <a:solidFill>
                  <a:srgbClr val="1C4ED8"/>
                </a:solidFill>
                <a:latin typeface="Liberation Sans"/>
                <a:cs typeface="Liberation Sans"/>
              </a:rPr>
              <a:t>Layer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latin typeface="Liberation Sans"/>
                <a:cs typeface="Liberation Sans"/>
              </a:rPr>
              <a:t>Request</a:t>
            </a:r>
            <a:r>
              <a:rPr sz="1050" spc="-40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handling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19949" y="50482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36087" y="457199"/>
                </a:moveTo>
                <a:lnTo>
                  <a:pt x="221113" y="457199"/>
                </a:lnTo>
                <a:lnTo>
                  <a:pt x="213645" y="456833"/>
                </a:lnTo>
                <a:lnTo>
                  <a:pt x="169404" y="449530"/>
                </a:lnTo>
                <a:lnTo>
                  <a:pt x="127441" y="433735"/>
                </a:lnTo>
                <a:lnTo>
                  <a:pt x="89364" y="410058"/>
                </a:lnTo>
                <a:lnTo>
                  <a:pt x="56639" y="379409"/>
                </a:lnTo>
                <a:lnTo>
                  <a:pt x="30522" y="342963"/>
                </a:lnTo>
                <a:lnTo>
                  <a:pt x="12016" y="302122"/>
                </a:lnTo>
                <a:lnTo>
                  <a:pt x="1834" y="258456"/>
                </a:lnTo>
                <a:lnTo>
                  <a:pt x="0" y="236086"/>
                </a:lnTo>
                <a:lnTo>
                  <a:pt x="0" y="221113"/>
                </a:lnTo>
                <a:lnTo>
                  <a:pt x="5853" y="176658"/>
                </a:lnTo>
                <a:lnTo>
                  <a:pt x="20265" y="134201"/>
                </a:lnTo>
                <a:lnTo>
                  <a:pt x="42685" y="95371"/>
                </a:lnTo>
                <a:lnTo>
                  <a:pt x="72249" y="61661"/>
                </a:lnTo>
                <a:lnTo>
                  <a:pt x="107821" y="34365"/>
                </a:lnTo>
                <a:lnTo>
                  <a:pt x="148035" y="14536"/>
                </a:lnTo>
                <a:lnTo>
                  <a:pt x="191344" y="2931"/>
                </a:lnTo>
                <a:lnTo>
                  <a:pt x="221113" y="0"/>
                </a:lnTo>
                <a:lnTo>
                  <a:pt x="236087" y="0"/>
                </a:lnTo>
                <a:lnTo>
                  <a:pt x="280540" y="5853"/>
                </a:lnTo>
                <a:lnTo>
                  <a:pt x="322997" y="20265"/>
                </a:lnTo>
                <a:lnTo>
                  <a:pt x="361827" y="42685"/>
                </a:lnTo>
                <a:lnTo>
                  <a:pt x="395538" y="72249"/>
                </a:lnTo>
                <a:lnTo>
                  <a:pt x="422832" y="107821"/>
                </a:lnTo>
                <a:lnTo>
                  <a:pt x="442663" y="148035"/>
                </a:lnTo>
                <a:lnTo>
                  <a:pt x="454267" y="191344"/>
                </a:lnTo>
                <a:lnTo>
                  <a:pt x="457199" y="221113"/>
                </a:lnTo>
                <a:lnTo>
                  <a:pt x="457199" y="228599"/>
                </a:lnTo>
                <a:lnTo>
                  <a:pt x="457199" y="236086"/>
                </a:lnTo>
                <a:lnTo>
                  <a:pt x="451345" y="280540"/>
                </a:lnTo>
                <a:lnTo>
                  <a:pt x="436932" y="322997"/>
                </a:lnTo>
                <a:lnTo>
                  <a:pt x="414513" y="361828"/>
                </a:lnTo>
                <a:lnTo>
                  <a:pt x="384949" y="395538"/>
                </a:lnTo>
                <a:lnTo>
                  <a:pt x="349376" y="422832"/>
                </a:lnTo>
                <a:lnTo>
                  <a:pt x="309163" y="442663"/>
                </a:lnTo>
                <a:lnTo>
                  <a:pt x="265854" y="454267"/>
                </a:lnTo>
                <a:lnTo>
                  <a:pt x="243556" y="456833"/>
                </a:lnTo>
                <a:lnTo>
                  <a:pt x="236087" y="4571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75872" y="5111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2562EB"/>
                </a:solidFill>
                <a:latin typeface="Liberation Sans"/>
                <a:cs typeface="Liberation Sans"/>
              </a:rPr>
              <a:t>4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20570" y="5011873"/>
            <a:ext cx="118935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-10" dirty="0">
                <a:solidFill>
                  <a:srgbClr val="1C4ED8"/>
                </a:solidFill>
                <a:latin typeface="Liberation Sans"/>
                <a:cs typeface="Liberation Sans"/>
              </a:rPr>
              <a:t>Frontend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latin typeface="Liberation Sans"/>
                <a:cs typeface="Liberation Sans"/>
              </a:rPr>
              <a:t>Dashboard</a:t>
            </a:r>
            <a:r>
              <a:rPr sz="1050" spc="-55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updates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01174" y="50482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36087" y="457199"/>
                </a:moveTo>
                <a:lnTo>
                  <a:pt x="221113" y="457199"/>
                </a:lnTo>
                <a:lnTo>
                  <a:pt x="213644" y="456833"/>
                </a:lnTo>
                <a:lnTo>
                  <a:pt x="169404" y="449530"/>
                </a:lnTo>
                <a:lnTo>
                  <a:pt x="127440" y="433735"/>
                </a:lnTo>
                <a:lnTo>
                  <a:pt x="89363" y="410058"/>
                </a:lnTo>
                <a:lnTo>
                  <a:pt x="56638" y="379409"/>
                </a:lnTo>
                <a:lnTo>
                  <a:pt x="30520" y="342963"/>
                </a:lnTo>
                <a:lnTo>
                  <a:pt x="12015" y="302122"/>
                </a:lnTo>
                <a:lnTo>
                  <a:pt x="1834" y="258456"/>
                </a:lnTo>
                <a:lnTo>
                  <a:pt x="0" y="236086"/>
                </a:lnTo>
                <a:lnTo>
                  <a:pt x="0" y="221113"/>
                </a:lnTo>
                <a:lnTo>
                  <a:pt x="5851" y="176658"/>
                </a:lnTo>
                <a:lnTo>
                  <a:pt x="20265" y="134201"/>
                </a:lnTo>
                <a:lnTo>
                  <a:pt x="42683" y="95371"/>
                </a:lnTo>
                <a:lnTo>
                  <a:pt x="72248" y="61661"/>
                </a:lnTo>
                <a:lnTo>
                  <a:pt x="107820" y="34365"/>
                </a:lnTo>
                <a:lnTo>
                  <a:pt x="148034" y="14536"/>
                </a:lnTo>
                <a:lnTo>
                  <a:pt x="191344" y="2931"/>
                </a:lnTo>
                <a:lnTo>
                  <a:pt x="221113" y="0"/>
                </a:lnTo>
                <a:lnTo>
                  <a:pt x="236087" y="0"/>
                </a:lnTo>
                <a:lnTo>
                  <a:pt x="280540" y="5853"/>
                </a:lnTo>
                <a:lnTo>
                  <a:pt x="322997" y="20265"/>
                </a:lnTo>
                <a:lnTo>
                  <a:pt x="361827" y="42685"/>
                </a:lnTo>
                <a:lnTo>
                  <a:pt x="395537" y="72249"/>
                </a:lnTo>
                <a:lnTo>
                  <a:pt x="422832" y="107821"/>
                </a:lnTo>
                <a:lnTo>
                  <a:pt x="442662" y="148035"/>
                </a:lnTo>
                <a:lnTo>
                  <a:pt x="454268" y="191344"/>
                </a:lnTo>
                <a:lnTo>
                  <a:pt x="457199" y="221113"/>
                </a:lnTo>
                <a:lnTo>
                  <a:pt x="457199" y="228599"/>
                </a:lnTo>
                <a:lnTo>
                  <a:pt x="457199" y="236086"/>
                </a:lnTo>
                <a:lnTo>
                  <a:pt x="451346" y="280540"/>
                </a:lnTo>
                <a:lnTo>
                  <a:pt x="436932" y="322997"/>
                </a:lnTo>
                <a:lnTo>
                  <a:pt x="414513" y="361828"/>
                </a:lnTo>
                <a:lnTo>
                  <a:pt x="384949" y="395538"/>
                </a:lnTo>
                <a:lnTo>
                  <a:pt x="349376" y="422832"/>
                </a:lnTo>
                <a:lnTo>
                  <a:pt x="309163" y="442663"/>
                </a:lnTo>
                <a:lnTo>
                  <a:pt x="265854" y="454267"/>
                </a:lnTo>
                <a:lnTo>
                  <a:pt x="243556" y="456833"/>
                </a:lnTo>
                <a:lnTo>
                  <a:pt x="236087" y="4571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55161" y="51117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2562EB"/>
                </a:solidFill>
                <a:latin typeface="Liberation Sans"/>
                <a:cs typeface="Liberation Sans"/>
              </a:rPr>
              <a:t>5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99860" y="5011873"/>
            <a:ext cx="147891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C4ED8"/>
                </a:solidFill>
                <a:latin typeface="Liberation Sans"/>
                <a:cs typeface="Liberation Sans"/>
              </a:rPr>
              <a:t>User</a:t>
            </a:r>
            <a:r>
              <a:rPr sz="1200" b="1" spc="-45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200" b="1" spc="-10" dirty="0">
                <a:solidFill>
                  <a:srgbClr val="1C4ED8"/>
                </a:solidFill>
                <a:latin typeface="Liberation Sans"/>
                <a:cs typeface="Liberation Sans"/>
              </a:rPr>
              <a:t>Actions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latin typeface="Liberation Sans"/>
                <a:cs typeface="Liberation Sans"/>
              </a:rPr>
              <a:t>Equipment</a:t>
            </a:r>
            <a:r>
              <a:rPr sz="1050" spc="-55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management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4799" y="304799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462203" y="419099"/>
                </a:moveTo>
                <a:lnTo>
                  <a:pt x="71196" y="419099"/>
                </a:lnTo>
                <a:lnTo>
                  <a:pt x="66241" y="418611"/>
                </a:lnTo>
                <a:lnTo>
                  <a:pt x="29705" y="403478"/>
                </a:lnTo>
                <a:lnTo>
                  <a:pt x="3885" y="367437"/>
                </a:lnTo>
                <a:lnTo>
                  <a:pt x="0" y="347903"/>
                </a:lnTo>
                <a:lnTo>
                  <a:pt x="0" y="342899"/>
                </a:lnTo>
                <a:lnTo>
                  <a:pt x="0" y="71196"/>
                </a:lnTo>
                <a:lnTo>
                  <a:pt x="15621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462203" y="0"/>
                </a:lnTo>
                <a:lnTo>
                  <a:pt x="503694" y="15621"/>
                </a:lnTo>
                <a:lnTo>
                  <a:pt x="529514" y="51661"/>
                </a:lnTo>
                <a:lnTo>
                  <a:pt x="533399" y="71196"/>
                </a:lnTo>
                <a:lnTo>
                  <a:pt x="533399" y="347903"/>
                </a:lnTo>
                <a:lnTo>
                  <a:pt x="517778" y="389394"/>
                </a:lnTo>
                <a:lnTo>
                  <a:pt x="481737" y="415214"/>
                </a:lnTo>
                <a:lnTo>
                  <a:pt x="467158" y="418611"/>
                </a:lnTo>
                <a:lnTo>
                  <a:pt x="462203" y="41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8299" y="377825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SRT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5799" y="1371599"/>
            <a:ext cx="3457575" cy="1333500"/>
            <a:chOff x="685799" y="1371599"/>
            <a:chExt cx="3457575" cy="1333500"/>
          </a:xfrm>
        </p:grpSpPr>
        <p:sp>
          <p:nvSpPr>
            <p:cNvPr id="22" name="object 22"/>
            <p:cNvSpPr/>
            <p:nvPr/>
          </p:nvSpPr>
          <p:spPr>
            <a:xfrm>
              <a:off x="695324" y="1381124"/>
              <a:ext cx="3438525" cy="1314450"/>
            </a:xfrm>
            <a:custGeom>
              <a:avLst/>
              <a:gdLst/>
              <a:ahLst/>
              <a:cxnLst/>
              <a:rect l="l" t="t" r="r" b="b"/>
              <a:pathLst>
                <a:path w="3438525" h="1314450">
                  <a:moveTo>
                    <a:pt x="3376227" y="1314449"/>
                  </a:moveTo>
                  <a:lnTo>
                    <a:pt x="62297" y="1314449"/>
                  </a:lnTo>
                  <a:lnTo>
                    <a:pt x="57961" y="1314022"/>
                  </a:lnTo>
                  <a:lnTo>
                    <a:pt x="22624" y="1298016"/>
                  </a:lnTo>
                  <a:lnTo>
                    <a:pt x="2135" y="1265075"/>
                  </a:lnTo>
                  <a:lnTo>
                    <a:pt x="0" y="1252152"/>
                  </a:lnTo>
                  <a:lnTo>
                    <a:pt x="0" y="12477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3376227" y="0"/>
                  </a:lnTo>
                  <a:lnTo>
                    <a:pt x="3412532" y="13668"/>
                  </a:lnTo>
                  <a:lnTo>
                    <a:pt x="3435124" y="45204"/>
                  </a:lnTo>
                  <a:lnTo>
                    <a:pt x="3438524" y="62297"/>
                  </a:lnTo>
                  <a:lnTo>
                    <a:pt x="3438524" y="1252152"/>
                  </a:lnTo>
                  <a:lnTo>
                    <a:pt x="3424855" y="1288457"/>
                  </a:lnTo>
                  <a:lnTo>
                    <a:pt x="3393320" y="1311049"/>
                  </a:lnTo>
                  <a:lnTo>
                    <a:pt x="3380563" y="1314022"/>
                  </a:lnTo>
                  <a:lnTo>
                    <a:pt x="3376227" y="13144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5324" y="1381124"/>
              <a:ext cx="3438525" cy="1314450"/>
            </a:xfrm>
            <a:custGeom>
              <a:avLst/>
              <a:gdLst/>
              <a:ahLst/>
              <a:cxnLst/>
              <a:rect l="l" t="t" r="r" b="b"/>
              <a:pathLst>
                <a:path w="3438525" h="1314450">
                  <a:moveTo>
                    <a:pt x="0" y="12477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7" y="57961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3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3371849" y="0"/>
                  </a:lnTo>
                  <a:lnTo>
                    <a:pt x="3376227" y="0"/>
                  </a:lnTo>
                  <a:lnTo>
                    <a:pt x="3380563" y="427"/>
                  </a:lnTo>
                  <a:lnTo>
                    <a:pt x="3384857" y="1281"/>
                  </a:lnTo>
                  <a:lnTo>
                    <a:pt x="3389151" y="2135"/>
                  </a:lnTo>
                  <a:lnTo>
                    <a:pt x="3393320" y="3399"/>
                  </a:lnTo>
                  <a:lnTo>
                    <a:pt x="3397364" y="5075"/>
                  </a:lnTo>
                  <a:lnTo>
                    <a:pt x="3401409" y="6750"/>
                  </a:lnTo>
                  <a:lnTo>
                    <a:pt x="3429720" y="33272"/>
                  </a:lnTo>
                  <a:lnTo>
                    <a:pt x="3438524" y="66674"/>
                  </a:lnTo>
                  <a:lnTo>
                    <a:pt x="3438524" y="1247774"/>
                  </a:lnTo>
                  <a:lnTo>
                    <a:pt x="3427287" y="1284817"/>
                  </a:lnTo>
                  <a:lnTo>
                    <a:pt x="3397364" y="1309374"/>
                  </a:lnTo>
                  <a:lnTo>
                    <a:pt x="3393320" y="1311049"/>
                  </a:lnTo>
                  <a:lnTo>
                    <a:pt x="3389151" y="1312314"/>
                  </a:lnTo>
                  <a:lnTo>
                    <a:pt x="3384857" y="1313168"/>
                  </a:lnTo>
                  <a:lnTo>
                    <a:pt x="3380563" y="1314022"/>
                  </a:lnTo>
                  <a:lnTo>
                    <a:pt x="3376227" y="1314449"/>
                  </a:lnTo>
                  <a:lnTo>
                    <a:pt x="3371849" y="1314449"/>
                  </a:lnTo>
                  <a:lnTo>
                    <a:pt x="66675" y="1314449"/>
                  </a:lnTo>
                  <a:lnTo>
                    <a:pt x="62297" y="1314449"/>
                  </a:lnTo>
                  <a:lnTo>
                    <a:pt x="57961" y="1314022"/>
                  </a:lnTo>
                  <a:lnTo>
                    <a:pt x="53667" y="1313168"/>
                  </a:lnTo>
                  <a:lnTo>
                    <a:pt x="49373" y="1312314"/>
                  </a:lnTo>
                  <a:lnTo>
                    <a:pt x="45204" y="1311049"/>
                  </a:lnTo>
                  <a:lnTo>
                    <a:pt x="41159" y="1309374"/>
                  </a:lnTo>
                  <a:lnTo>
                    <a:pt x="37114" y="1307698"/>
                  </a:lnTo>
                  <a:lnTo>
                    <a:pt x="33272" y="1305644"/>
                  </a:lnTo>
                  <a:lnTo>
                    <a:pt x="29632" y="1303212"/>
                  </a:lnTo>
                  <a:lnTo>
                    <a:pt x="25992" y="1300780"/>
                  </a:lnTo>
                  <a:lnTo>
                    <a:pt x="3399" y="1269245"/>
                  </a:lnTo>
                  <a:lnTo>
                    <a:pt x="1281" y="1260782"/>
                  </a:lnTo>
                  <a:lnTo>
                    <a:pt x="427" y="1256488"/>
                  </a:lnTo>
                  <a:lnTo>
                    <a:pt x="0" y="1252152"/>
                  </a:lnTo>
                  <a:lnTo>
                    <a:pt x="0" y="1247774"/>
                  </a:lnTo>
                  <a:close/>
                </a:path>
              </a:pathLst>
            </a:custGeom>
            <a:ln w="19049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46175" y="1549400"/>
            <a:ext cx="933450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50" b="1" spc="-10" dirty="0">
                <a:solidFill>
                  <a:srgbClr val="2562EB"/>
                </a:solidFill>
                <a:latin typeface="Liberation Sans"/>
                <a:cs typeface="Liberation Sans"/>
              </a:rPr>
              <a:t>Frontend</a:t>
            </a:r>
            <a:endParaRPr sz="1650" dirty="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1020"/>
              </a:spcBef>
            </a:pPr>
            <a:r>
              <a:rPr sz="1350" spc="-10" dirty="0">
                <a:solidFill>
                  <a:srgbClr val="1D40AF"/>
                </a:solidFill>
                <a:latin typeface="Liberation Sans"/>
                <a:cs typeface="Liberation Sans"/>
              </a:rPr>
              <a:t>(Next.js)</a:t>
            </a:r>
            <a:endParaRPr sz="1350" dirty="0">
              <a:latin typeface="Liberation Sans"/>
              <a:cs typeface="Liberation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48624" y="1371599"/>
            <a:ext cx="3457575" cy="1333500"/>
            <a:chOff x="8048624" y="1371599"/>
            <a:chExt cx="3457575" cy="1333500"/>
          </a:xfrm>
        </p:grpSpPr>
        <p:sp>
          <p:nvSpPr>
            <p:cNvPr id="26" name="object 26"/>
            <p:cNvSpPr/>
            <p:nvPr/>
          </p:nvSpPr>
          <p:spPr>
            <a:xfrm>
              <a:off x="8058149" y="1381124"/>
              <a:ext cx="3438525" cy="1314450"/>
            </a:xfrm>
            <a:custGeom>
              <a:avLst/>
              <a:gdLst/>
              <a:ahLst/>
              <a:cxnLst/>
              <a:rect l="l" t="t" r="r" b="b"/>
              <a:pathLst>
                <a:path w="3438525" h="1314450">
                  <a:moveTo>
                    <a:pt x="3376227" y="1314449"/>
                  </a:moveTo>
                  <a:lnTo>
                    <a:pt x="62296" y="1314449"/>
                  </a:lnTo>
                  <a:lnTo>
                    <a:pt x="57960" y="1314022"/>
                  </a:lnTo>
                  <a:lnTo>
                    <a:pt x="22623" y="1298016"/>
                  </a:lnTo>
                  <a:lnTo>
                    <a:pt x="2134" y="1265075"/>
                  </a:lnTo>
                  <a:lnTo>
                    <a:pt x="0" y="1252152"/>
                  </a:lnTo>
                  <a:lnTo>
                    <a:pt x="0" y="12477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3" y="3399"/>
                  </a:lnTo>
                  <a:lnTo>
                    <a:pt x="62296" y="0"/>
                  </a:lnTo>
                  <a:lnTo>
                    <a:pt x="3376227" y="0"/>
                  </a:lnTo>
                  <a:lnTo>
                    <a:pt x="3412531" y="13668"/>
                  </a:lnTo>
                  <a:lnTo>
                    <a:pt x="3435123" y="45204"/>
                  </a:lnTo>
                  <a:lnTo>
                    <a:pt x="3438523" y="62297"/>
                  </a:lnTo>
                  <a:lnTo>
                    <a:pt x="3438523" y="1252152"/>
                  </a:lnTo>
                  <a:lnTo>
                    <a:pt x="3424854" y="1288457"/>
                  </a:lnTo>
                  <a:lnTo>
                    <a:pt x="3393320" y="1311049"/>
                  </a:lnTo>
                  <a:lnTo>
                    <a:pt x="3380563" y="1314022"/>
                  </a:lnTo>
                  <a:lnTo>
                    <a:pt x="3376227" y="13144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58149" y="1381124"/>
              <a:ext cx="3438525" cy="1314450"/>
            </a:xfrm>
            <a:custGeom>
              <a:avLst/>
              <a:gdLst/>
              <a:ahLst/>
              <a:cxnLst/>
              <a:rect l="l" t="t" r="r" b="b"/>
              <a:pathLst>
                <a:path w="3438525" h="1314450">
                  <a:moveTo>
                    <a:pt x="0" y="12477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1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4"/>
                  </a:lnTo>
                  <a:lnTo>
                    <a:pt x="5074" y="41159"/>
                  </a:lnTo>
                  <a:lnTo>
                    <a:pt x="6749" y="37114"/>
                  </a:lnTo>
                  <a:lnTo>
                    <a:pt x="8803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3" y="16433"/>
                  </a:lnTo>
                  <a:lnTo>
                    <a:pt x="25991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37113" y="6750"/>
                  </a:lnTo>
                  <a:lnTo>
                    <a:pt x="41158" y="5075"/>
                  </a:lnTo>
                  <a:lnTo>
                    <a:pt x="45203" y="3399"/>
                  </a:lnTo>
                  <a:lnTo>
                    <a:pt x="49371" y="2135"/>
                  </a:lnTo>
                  <a:lnTo>
                    <a:pt x="53666" y="1281"/>
                  </a:lnTo>
                  <a:lnTo>
                    <a:pt x="57960" y="427"/>
                  </a:lnTo>
                  <a:lnTo>
                    <a:pt x="62296" y="0"/>
                  </a:lnTo>
                  <a:lnTo>
                    <a:pt x="66674" y="0"/>
                  </a:lnTo>
                  <a:lnTo>
                    <a:pt x="3371849" y="0"/>
                  </a:lnTo>
                  <a:lnTo>
                    <a:pt x="3376227" y="0"/>
                  </a:lnTo>
                  <a:lnTo>
                    <a:pt x="3380563" y="427"/>
                  </a:lnTo>
                  <a:lnTo>
                    <a:pt x="3384857" y="1281"/>
                  </a:lnTo>
                  <a:lnTo>
                    <a:pt x="3389151" y="2135"/>
                  </a:lnTo>
                  <a:lnTo>
                    <a:pt x="3393320" y="3399"/>
                  </a:lnTo>
                  <a:lnTo>
                    <a:pt x="3397364" y="5075"/>
                  </a:lnTo>
                  <a:lnTo>
                    <a:pt x="3401408" y="6750"/>
                  </a:lnTo>
                  <a:lnTo>
                    <a:pt x="3405249" y="8804"/>
                  </a:lnTo>
                  <a:lnTo>
                    <a:pt x="3408890" y="11236"/>
                  </a:lnTo>
                  <a:lnTo>
                    <a:pt x="3412531" y="13668"/>
                  </a:lnTo>
                  <a:lnTo>
                    <a:pt x="3415898" y="16433"/>
                  </a:lnTo>
                  <a:lnTo>
                    <a:pt x="3418994" y="19528"/>
                  </a:lnTo>
                  <a:lnTo>
                    <a:pt x="3422090" y="22624"/>
                  </a:lnTo>
                  <a:lnTo>
                    <a:pt x="3424854" y="25992"/>
                  </a:lnTo>
                  <a:lnTo>
                    <a:pt x="3427285" y="29632"/>
                  </a:lnTo>
                  <a:lnTo>
                    <a:pt x="3429718" y="33272"/>
                  </a:lnTo>
                  <a:lnTo>
                    <a:pt x="3431772" y="37114"/>
                  </a:lnTo>
                  <a:lnTo>
                    <a:pt x="3433448" y="41159"/>
                  </a:lnTo>
                  <a:lnTo>
                    <a:pt x="3435123" y="45204"/>
                  </a:lnTo>
                  <a:lnTo>
                    <a:pt x="3436388" y="49373"/>
                  </a:lnTo>
                  <a:lnTo>
                    <a:pt x="3437242" y="53667"/>
                  </a:lnTo>
                  <a:lnTo>
                    <a:pt x="3438096" y="57961"/>
                  </a:lnTo>
                  <a:lnTo>
                    <a:pt x="3438523" y="62297"/>
                  </a:lnTo>
                  <a:lnTo>
                    <a:pt x="3438524" y="66674"/>
                  </a:lnTo>
                  <a:lnTo>
                    <a:pt x="3438524" y="1247774"/>
                  </a:lnTo>
                  <a:lnTo>
                    <a:pt x="3438523" y="1252152"/>
                  </a:lnTo>
                  <a:lnTo>
                    <a:pt x="3438096" y="1256488"/>
                  </a:lnTo>
                  <a:lnTo>
                    <a:pt x="3437242" y="1260782"/>
                  </a:lnTo>
                  <a:lnTo>
                    <a:pt x="3436388" y="1265075"/>
                  </a:lnTo>
                  <a:lnTo>
                    <a:pt x="3415898" y="1298016"/>
                  </a:lnTo>
                  <a:lnTo>
                    <a:pt x="3397364" y="1309374"/>
                  </a:lnTo>
                  <a:lnTo>
                    <a:pt x="3393320" y="1311049"/>
                  </a:lnTo>
                  <a:lnTo>
                    <a:pt x="3389151" y="1312314"/>
                  </a:lnTo>
                  <a:lnTo>
                    <a:pt x="3384857" y="1313168"/>
                  </a:lnTo>
                  <a:lnTo>
                    <a:pt x="3380563" y="1314022"/>
                  </a:lnTo>
                  <a:lnTo>
                    <a:pt x="3376227" y="1314449"/>
                  </a:lnTo>
                  <a:lnTo>
                    <a:pt x="3371849" y="1314449"/>
                  </a:lnTo>
                  <a:lnTo>
                    <a:pt x="66674" y="1314449"/>
                  </a:lnTo>
                  <a:lnTo>
                    <a:pt x="62296" y="1314449"/>
                  </a:lnTo>
                  <a:lnTo>
                    <a:pt x="57960" y="1314022"/>
                  </a:lnTo>
                  <a:lnTo>
                    <a:pt x="53666" y="1313168"/>
                  </a:lnTo>
                  <a:lnTo>
                    <a:pt x="49371" y="1312314"/>
                  </a:lnTo>
                  <a:lnTo>
                    <a:pt x="45203" y="1311049"/>
                  </a:lnTo>
                  <a:lnTo>
                    <a:pt x="41158" y="1309374"/>
                  </a:lnTo>
                  <a:lnTo>
                    <a:pt x="37113" y="1307698"/>
                  </a:lnTo>
                  <a:lnTo>
                    <a:pt x="33271" y="1305644"/>
                  </a:lnTo>
                  <a:lnTo>
                    <a:pt x="29631" y="1303212"/>
                  </a:lnTo>
                  <a:lnTo>
                    <a:pt x="25991" y="1300780"/>
                  </a:lnTo>
                  <a:lnTo>
                    <a:pt x="5074" y="1273290"/>
                  </a:lnTo>
                  <a:lnTo>
                    <a:pt x="3399" y="1269245"/>
                  </a:lnTo>
                  <a:lnTo>
                    <a:pt x="2134" y="1265075"/>
                  </a:lnTo>
                  <a:lnTo>
                    <a:pt x="1280" y="1260782"/>
                  </a:lnTo>
                  <a:lnTo>
                    <a:pt x="426" y="1256488"/>
                  </a:lnTo>
                  <a:lnTo>
                    <a:pt x="0" y="1252152"/>
                  </a:lnTo>
                  <a:lnTo>
                    <a:pt x="0" y="1247774"/>
                  </a:lnTo>
                  <a:close/>
                </a:path>
              </a:pathLst>
            </a:custGeom>
            <a:ln w="19049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214941" y="1549400"/>
            <a:ext cx="1128395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2562EB"/>
                </a:solidFill>
                <a:latin typeface="Liberation Sans"/>
                <a:cs typeface="Liberation Sans"/>
              </a:rPr>
              <a:t>ML</a:t>
            </a:r>
            <a:r>
              <a:rPr sz="1650" b="1" spc="-55" dirty="0">
                <a:solidFill>
                  <a:srgbClr val="2562EB"/>
                </a:solidFill>
                <a:latin typeface="Liberation Sans"/>
                <a:cs typeface="Liberation Sans"/>
              </a:rPr>
              <a:t> </a:t>
            </a:r>
            <a:r>
              <a:rPr sz="1650" b="1" spc="-10" dirty="0">
                <a:solidFill>
                  <a:srgbClr val="2562EB"/>
                </a:solidFill>
                <a:latin typeface="Liberation Sans"/>
                <a:cs typeface="Liberation Sans"/>
              </a:rPr>
              <a:t>System</a:t>
            </a:r>
            <a:endParaRPr sz="1650" dirty="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1020"/>
              </a:spcBef>
            </a:pPr>
            <a:r>
              <a:rPr sz="1350" spc="-10" dirty="0">
                <a:solidFill>
                  <a:srgbClr val="1D40AF"/>
                </a:solidFill>
                <a:latin typeface="Liberation Sans"/>
                <a:cs typeface="Liberation Sans"/>
              </a:rPr>
              <a:t>(Python)</a:t>
            </a:r>
            <a:endParaRPr sz="1350" dirty="0">
              <a:latin typeface="Liberation Sans"/>
              <a:cs typeface="Liberation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371974" y="1371599"/>
            <a:ext cx="3448050" cy="1333500"/>
            <a:chOff x="4371974" y="1371599"/>
            <a:chExt cx="3448050" cy="1333500"/>
          </a:xfrm>
        </p:grpSpPr>
        <p:sp>
          <p:nvSpPr>
            <p:cNvPr id="30" name="object 30"/>
            <p:cNvSpPr/>
            <p:nvPr/>
          </p:nvSpPr>
          <p:spPr>
            <a:xfrm>
              <a:off x="4381499" y="1381124"/>
              <a:ext cx="3429000" cy="1314450"/>
            </a:xfrm>
            <a:custGeom>
              <a:avLst/>
              <a:gdLst/>
              <a:ahLst/>
              <a:cxnLst/>
              <a:rect l="l" t="t" r="r" b="b"/>
              <a:pathLst>
                <a:path w="3429000" h="1314450">
                  <a:moveTo>
                    <a:pt x="3366702" y="1314449"/>
                  </a:moveTo>
                  <a:lnTo>
                    <a:pt x="62297" y="1314449"/>
                  </a:lnTo>
                  <a:lnTo>
                    <a:pt x="57961" y="1314022"/>
                  </a:lnTo>
                  <a:lnTo>
                    <a:pt x="22623" y="1298016"/>
                  </a:lnTo>
                  <a:lnTo>
                    <a:pt x="2135" y="1265075"/>
                  </a:lnTo>
                  <a:lnTo>
                    <a:pt x="0" y="1252152"/>
                  </a:lnTo>
                  <a:lnTo>
                    <a:pt x="0" y="12477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3" y="3399"/>
                  </a:lnTo>
                  <a:lnTo>
                    <a:pt x="62297" y="0"/>
                  </a:lnTo>
                  <a:lnTo>
                    <a:pt x="3366702" y="0"/>
                  </a:lnTo>
                  <a:lnTo>
                    <a:pt x="3403007" y="13668"/>
                  </a:lnTo>
                  <a:lnTo>
                    <a:pt x="3425599" y="45204"/>
                  </a:lnTo>
                  <a:lnTo>
                    <a:pt x="3428999" y="62297"/>
                  </a:lnTo>
                  <a:lnTo>
                    <a:pt x="3428999" y="1252152"/>
                  </a:lnTo>
                  <a:lnTo>
                    <a:pt x="3415330" y="1288457"/>
                  </a:lnTo>
                  <a:lnTo>
                    <a:pt x="3383795" y="1311049"/>
                  </a:lnTo>
                  <a:lnTo>
                    <a:pt x="3371038" y="1314022"/>
                  </a:lnTo>
                  <a:lnTo>
                    <a:pt x="3366702" y="13144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81499" y="1381124"/>
              <a:ext cx="3429000" cy="1314450"/>
            </a:xfrm>
            <a:custGeom>
              <a:avLst/>
              <a:gdLst/>
              <a:ahLst/>
              <a:cxnLst/>
              <a:rect l="l" t="t" r="r" b="b"/>
              <a:pathLst>
                <a:path w="3429000" h="1314450">
                  <a:moveTo>
                    <a:pt x="0" y="12477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7" y="57961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19528" y="19528"/>
                  </a:lnTo>
                  <a:lnTo>
                    <a:pt x="22623" y="16433"/>
                  </a:lnTo>
                  <a:lnTo>
                    <a:pt x="41159" y="5075"/>
                  </a:lnTo>
                  <a:lnTo>
                    <a:pt x="45203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3362325" y="0"/>
                  </a:lnTo>
                  <a:lnTo>
                    <a:pt x="3366702" y="0"/>
                  </a:lnTo>
                  <a:lnTo>
                    <a:pt x="3371038" y="427"/>
                  </a:lnTo>
                  <a:lnTo>
                    <a:pt x="3375332" y="1281"/>
                  </a:lnTo>
                  <a:lnTo>
                    <a:pt x="3379625" y="2135"/>
                  </a:lnTo>
                  <a:lnTo>
                    <a:pt x="3399366" y="11236"/>
                  </a:lnTo>
                  <a:lnTo>
                    <a:pt x="3403007" y="13668"/>
                  </a:lnTo>
                  <a:lnTo>
                    <a:pt x="3423924" y="41159"/>
                  </a:lnTo>
                  <a:lnTo>
                    <a:pt x="3425599" y="45204"/>
                  </a:lnTo>
                  <a:lnTo>
                    <a:pt x="3429000" y="66674"/>
                  </a:lnTo>
                  <a:lnTo>
                    <a:pt x="3429000" y="1247774"/>
                  </a:lnTo>
                  <a:lnTo>
                    <a:pt x="3428999" y="1252152"/>
                  </a:lnTo>
                  <a:lnTo>
                    <a:pt x="3428572" y="1256488"/>
                  </a:lnTo>
                  <a:lnTo>
                    <a:pt x="3427718" y="1260782"/>
                  </a:lnTo>
                  <a:lnTo>
                    <a:pt x="3426864" y="1265075"/>
                  </a:lnTo>
                  <a:lnTo>
                    <a:pt x="3406375" y="1298016"/>
                  </a:lnTo>
                  <a:lnTo>
                    <a:pt x="3371038" y="1314022"/>
                  </a:lnTo>
                  <a:lnTo>
                    <a:pt x="3366702" y="1314449"/>
                  </a:lnTo>
                  <a:lnTo>
                    <a:pt x="3362325" y="1314449"/>
                  </a:lnTo>
                  <a:lnTo>
                    <a:pt x="66675" y="1314449"/>
                  </a:lnTo>
                  <a:lnTo>
                    <a:pt x="62297" y="1314449"/>
                  </a:lnTo>
                  <a:lnTo>
                    <a:pt x="57961" y="1314022"/>
                  </a:lnTo>
                  <a:lnTo>
                    <a:pt x="53667" y="1313168"/>
                  </a:lnTo>
                  <a:lnTo>
                    <a:pt x="49373" y="1312314"/>
                  </a:lnTo>
                  <a:lnTo>
                    <a:pt x="45203" y="1311049"/>
                  </a:lnTo>
                  <a:lnTo>
                    <a:pt x="41159" y="1309374"/>
                  </a:lnTo>
                  <a:lnTo>
                    <a:pt x="37114" y="1307698"/>
                  </a:lnTo>
                  <a:lnTo>
                    <a:pt x="11236" y="1284817"/>
                  </a:lnTo>
                  <a:lnTo>
                    <a:pt x="8804" y="1281176"/>
                  </a:lnTo>
                  <a:lnTo>
                    <a:pt x="1281" y="1260782"/>
                  </a:lnTo>
                  <a:lnTo>
                    <a:pt x="427" y="1256488"/>
                  </a:lnTo>
                  <a:lnTo>
                    <a:pt x="0" y="1252152"/>
                  </a:lnTo>
                  <a:lnTo>
                    <a:pt x="0" y="1247774"/>
                  </a:lnTo>
                  <a:close/>
                </a:path>
              </a:pathLst>
            </a:custGeom>
            <a:ln w="19049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646340" y="1549400"/>
            <a:ext cx="899160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10" dirty="0">
                <a:solidFill>
                  <a:srgbClr val="2562EB"/>
                </a:solidFill>
                <a:latin typeface="Liberation Sans"/>
                <a:cs typeface="Liberation Sans"/>
              </a:rPr>
              <a:t>Backend</a:t>
            </a:r>
            <a:endParaRPr sz="1650" dirty="0">
              <a:latin typeface="Liberation Sans"/>
              <a:cs typeface="Liberation Sans"/>
            </a:endParaRPr>
          </a:p>
          <a:p>
            <a:pPr marL="86995">
              <a:lnSpc>
                <a:spcPct val="100000"/>
              </a:lnSpc>
              <a:spcBef>
                <a:spcPts val="1020"/>
              </a:spcBef>
            </a:pPr>
            <a:r>
              <a:rPr sz="1350" spc="-10" dirty="0">
                <a:solidFill>
                  <a:srgbClr val="1D40AF"/>
                </a:solidFill>
                <a:latin typeface="Liberation Sans"/>
                <a:cs typeface="Liberation Sans"/>
              </a:rPr>
              <a:t>(FastAPI)</a:t>
            </a:r>
            <a:endParaRPr sz="1350" dirty="0">
              <a:latin typeface="Liberation Sans"/>
              <a:cs typeface="Liberatio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6281" y="3434373"/>
            <a:ext cx="1154430" cy="482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95885" indent="-83185">
              <a:lnSpc>
                <a:spcPct val="100000"/>
              </a:lnSpc>
              <a:spcBef>
                <a:spcPts val="640"/>
              </a:spcBef>
              <a:buChar char="•"/>
              <a:tabLst>
                <a:tab pos="95885" algn="l"/>
              </a:tabLst>
            </a:pPr>
            <a:r>
              <a:rPr sz="1050" dirty="0">
                <a:latin typeface="Liberation Sans"/>
                <a:cs typeface="Liberation Sans"/>
              </a:rPr>
              <a:t>Interactive</a:t>
            </a:r>
            <a:r>
              <a:rPr sz="1050" spc="-50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Charts</a:t>
            </a:r>
            <a:endParaRPr sz="1050" dirty="0">
              <a:latin typeface="Liberation Sans"/>
              <a:cs typeface="Liberation Sans"/>
            </a:endParaRPr>
          </a:p>
          <a:p>
            <a:pPr marL="95885" indent="-83185">
              <a:lnSpc>
                <a:spcPct val="100000"/>
              </a:lnSpc>
              <a:spcBef>
                <a:spcPts val="540"/>
              </a:spcBef>
              <a:buChar char="•"/>
              <a:tabLst>
                <a:tab pos="95885" algn="l"/>
              </a:tabLst>
            </a:pPr>
            <a:r>
              <a:rPr sz="1050" dirty="0">
                <a:latin typeface="Liberation Sans"/>
                <a:cs typeface="Liberation Sans"/>
              </a:rPr>
              <a:t>User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Controls</a:t>
            </a:r>
            <a:endParaRPr sz="1050" dirty="0">
              <a:latin typeface="Liberation Sans"/>
              <a:cs typeface="Liberation Sans"/>
            </a:endParaRPr>
          </a:p>
        </p:txBody>
      </p:sp>
      <p:sp>
        <p:nvSpPr>
          <p:cNvPr id="41" name="object 41"/>
          <p:cNvSpPr/>
          <p:nvPr/>
        </p:nvSpPr>
        <p:spPr>
          <a:xfrm rot="16200000">
            <a:off x="4270356" y="3299503"/>
            <a:ext cx="19050" cy="571500"/>
          </a:xfrm>
          <a:custGeom>
            <a:avLst/>
            <a:gdLst/>
            <a:ahLst/>
            <a:cxnLst/>
            <a:rect l="l" t="t" r="r" b="b"/>
            <a:pathLst>
              <a:path w="19050" h="571500">
                <a:moveTo>
                  <a:pt x="19049" y="571499"/>
                </a:moveTo>
                <a:lnTo>
                  <a:pt x="0" y="571499"/>
                </a:lnTo>
                <a:lnTo>
                  <a:pt x="0" y="0"/>
                </a:lnTo>
                <a:lnTo>
                  <a:pt x="19049" y="0"/>
                </a:lnTo>
                <a:lnTo>
                  <a:pt x="19049" y="571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811410" y="3504886"/>
            <a:ext cx="813435" cy="482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95885" indent="-83185">
              <a:lnSpc>
                <a:spcPct val="100000"/>
              </a:lnSpc>
              <a:spcBef>
                <a:spcPts val="640"/>
              </a:spcBef>
              <a:buChar char="•"/>
              <a:tabLst>
                <a:tab pos="95885" algn="l"/>
              </a:tabLst>
            </a:pPr>
            <a:r>
              <a:rPr sz="1050" dirty="0">
                <a:latin typeface="Liberation Sans"/>
                <a:cs typeface="Liberation Sans"/>
              </a:rPr>
              <a:t>Usage</a:t>
            </a:r>
            <a:r>
              <a:rPr sz="1050" spc="-35" dirty="0">
                <a:latin typeface="Liberation Sans"/>
                <a:cs typeface="Liberation Sans"/>
              </a:rPr>
              <a:t> </a:t>
            </a:r>
            <a:r>
              <a:rPr sz="1050" spc="-20" dirty="0">
                <a:latin typeface="Liberation Sans"/>
                <a:cs typeface="Liberation Sans"/>
              </a:rPr>
              <a:t>Data</a:t>
            </a:r>
            <a:endParaRPr sz="1050" dirty="0">
              <a:latin typeface="Liberation Sans"/>
              <a:cs typeface="Liberation Sans"/>
            </a:endParaRPr>
          </a:p>
          <a:p>
            <a:pPr marL="93345" indent="-80645">
              <a:lnSpc>
                <a:spcPct val="100000"/>
              </a:lnSpc>
              <a:spcBef>
                <a:spcPts val="540"/>
              </a:spcBef>
              <a:buChar char="•"/>
              <a:tabLst>
                <a:tab pos="93345" algn="l"/>
              </a:tabLst>
            </a:pPr>
            <a:r>
              <a:rPr sz="1050" spc="-10" dirty="0">
                <a:latin typeface="Liberation Sans"/>
                <a:cs typeface="Liberation Sans"/>
              </a:rPr>
              <a:t>Telemetry</a:t>
            </a:r>
            <a:endParaRPr sz="1050" dirty="0">
              <a:latin typeface="Liberation Sans"/>
              <a:cs typeface="Liberatio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78924" y="3398238"/>
            <a:ext cx="768985" cy="4826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95885" indent="-83185">
              <a:lnSpc>
                <a:spcPct val="100000"/>
              </a:lnSpc>
              <a:spcBef>
                <a:spcPts val="640"/>
              </a:spcBef>
              <a:buChar char="•"/>
              <a:tabLst>
                <a:tab pos="95885" algn="l"/>
              </a:tabLst>
            </a:pPr>
            <a:r>
              <a:rPr sz="1050" spc="-10" dirty="0">
                <a:latin typeface="Liberation Sans"/>
                <a:cs typeface="Liberation Sans"/>
              </a:rPr>
              <a:t>Predictions</a:t>
            </a:r>
            <a:endParaRPr sz="1050" dirty="0">
              <a:latin typeface="Liberation Sans"/>
              <a:cs typeface="Liberation Sans"/>
            </a:endParaRPr>
          </a:p>
          <a:p>
            <a:pPr marL="88265" indent="-75565">
              <a:lnSpc>
                <a:spcPct val="100000"/>
              </a:lnSpc>
              <a:spcBef>
                <a:spcPts val="540"/>
              </a:spcBef>
              <a:buChar char="•"/>
              <a:tabLst>
                <a:tab pos="88265" algn="l"/>
              </a:tabLst>
            </a:pPr>
            <a:r>
              <a:rPr sz="1050" spc="-10" dirty="0">
                <a:latin typeface="Liberation Sans"/>
                <a:cs typeface="Liberation Sans"/>
              </a:rPr>
              <a:t>Analytics</a:t>
            </a:r>
            <a:endParaRPr sz="1050" dirty="0">
              <a:latin typeface="Liberation Sans"/>
              <a:cs typeface="Liberation Sans"/>
            </a:endParaRPr>
          </a:p>
        </p:txBody>
      </p:sp>
      <p:sp>
        <p:nvSpPr>
          <p:cNvPr id="49" name="object 49"/>
          <p:cNvSpPr/>
          <p:nvPr/>
        </p:nvSpPr>
        <p:spPr>
          <a:xfrm rot="16200000">
            <a:off x="7896175" y="1806951"/>
            <a:ext cx="19050" cy="571500"/>
          </a:xfrm>
          <a:custGeom>
            <a:avLst/>
            <a:gdLst/>
            <a:ahLst/>
            <a:cxnLst/>
            <a:rect l="l" t="t" r="r" b="b"/>
            <a:pathLst>
              <a:path w="19050" h="571500">
                <a:moveTo>
                  <a:pt x="19049" y="571499"/>
                </a:moveTo>
                <a:lnTo>
                  <a:pt x="0" y="571499"/>
                </a:lnTo>
                <a:lnTo>
                  <a:pt x="0" y="0"/>
                </a:lnTo>
                <a:lnTo>
                  <a:pt x="19049" y="0"/>
                </a:lnTo>
                <a:lnTo>
                  <a:pt x="19049" y="571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C59EEF-1CF1-B83C-34A0-FAE64F112450}"/>
              </a:ext>
            </a:extLst>
          </p:cNvPr>
          <p:cNvSpPr txBox="1"/>
          <p:nvPr/>
        </p:nvSpPr>
        <p:spPr>
          <a:xfrm>
            <a:off x="1503095" y="2999084"/>
            <a:ext cx="1681578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650" b="1" spc="-10" dirty="0">
                <a:solidFill>
                  <a:srgbClr val="2562EB"/>
                </a:solidFill>
                <a:latin typeface="Liberation Sans"/>
                <a:cs typeface="Liberation Sans"/>
              </a:rPr>
              <a:t>User Interface</a:t>
            </a:r>
            <a:endParaRPr lang="en-IN" sz="1650" dirty="0">
              <a:latin typeface="Liberation Sans"/>
              <a:cs typeface="Liberation Sans"/>
            </a:endParaRPr>
          </a:p>
          <a:p>
            <a:endParaRPr lang="en-IN" dirty="0"/>
          </a:p>
        </p:txBody>
      </p:sp>
      <p:sp>
        <p:nvSpPr>
          <p:cNvPr id="56" name="object 41">
            <a:extLst>
              <a:ext uri="{FF2B5EF4-FFF2-40B4-BE49-F238E27FC236}">
                <a16:creationId xmlns:a16="http://schemas.microsoft.com/office/drawing/2014/main" id="{D6557E16-FA01-1C4C-070A-896553FF7862}"/>
              </a:ext>
            </a:extLst>
          </p:cNvPr>
          <p:cNvSpPr/>
          <p:nvPr/>
        </p:nvSpPr>
        <p:spPr>
          <a:xfrm rot="16200000">
            <a:off x="4214820" y="1795823"/>
            <a:ext cx="19050" cy="571500"/>
          </a:xfrm>
          <a:custGeom>
            <a:avLst/>
            <a:gdLst/>
            <a:ahLst/>
            <a:cxnLst/>
            <a:rect l="l" t="t" r="r" b="b"/>
            <a:pathLst>
              <a:path w="19050" h="571500">
                <a:moveTo>
                  <a:pt x="19049" y="571499"/>
                </a:moveTo>
                <a:lnTo>
                  <a:pt x="0" y="571499"/>
                </a:lnTo>
                <a:lnTo>
                  <a:pt x="0" y="0"/>
                </a:lnTo>
                <a:lnTo>
                  <a:pt x="19049" y="0"/>
                </a:lnTo>
                <a:lnTo>
                  <a:pt x="19049" y="571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CE652E-2F47-C884-0657-B500E2A93E23}"/>
              </a:ext>
            </a:extLst>
          </p:cNvPr>
          <p:cNvSpPr txBox="1"/>
          <p:nvPr/>
        </p:nvSpPr>
        <p:spPr>
          <a:xfrm>
            <a:off x="5090424" y="2967399"/>
            <a:ext cx="217313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spc="-10" dirty="0">
                <a:solidFill>
                  <a:srgbClr val="2562EB"/>
                </a:solidFill>
                <a:latin typeface="Liberation Sans"/>
                <a:cs typeface="Liberation Sans"/>
              </a:rPr>
              <a:t>Data Storage (SQL Alchemy)</a:t>
            </a:r>
          </a:p>
          <a:p>
            <a:pPr algn="ctr"/>
            <a:endParaRPr lang="en-IN" sz="1650" dirty="0">
              <a:latin typeface="Liberation Sans"/>
              <a:cs typeface="Liberation San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C729CB-673A-FAFF-9242-41E9D5BF6961}"/>
              </a:ext>
            </a:extLst>
          </p:cNvPr>
          <p:cNvSpPr txBox="1"/>
          <p:nvPr/>
        </p:nvSpPr>
        <p:spPr>
          <a:xfrm>
            <a:off x="8789822" y="2957988"/>
            <a:ext cx="2420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b="1" spc="-10" dirty="0">
                <a:solidFill>
                  <a:srgbClr val="2562EB"/>
                </a:solidFill>
                <a:latin typeface="Liberation Sans"/>
                <a:cs typeface="Liberation Sans"/>
              </a:rPr>
              <a:t>ML</a:t>
            </a:r>
            <a:r>
              <a:rPr lang="en-IN" sz="1650" b="1" spc="-10" dirty="0">
                <a:solidFill>
                  <a:srgbClr val="2562EB"/>
                </a:solidFill>
                <a:latin typeface="Liberation Sans"/>
                <a:cs typeface="Liberation Sans"/>
              </a:rPr>
              <a:t> Models Storage</a:t>
            </a:r>
            <a:endParaRPr lang="en-IN" sz="1650" dirty="0">
              <a:latin typeface="Liberation Sans"/>
              <a:cs typeface="Liberation Sans"/>
            </a:endParaRPr>
          </a:p>
          <a:p>
            <a:endParaRPr lang="en-IN" sz="1650" dirty="0"/>
          </a:p>
        </p:txBody>
      </p:sp>
      <p:sp>
        <p:nvSpPr>
          <p:cNvPr id="33" name="object 49">
            <a:extLst>
              <a:ext uri="{FF2B5EF4-FFF2-40B4-BE49-F238E27FC236}">
                <a16:creationId xmlns:a16="http://schemas.microsoft.com/office/drawing/2014/main" id="{7A69D8B7-7317-6AF8-2D31-60015C7CD6A3}"/>
              </a:ext>
            </a:extLst>
          </p:cNvPr>
          <p:cNvSpPr/>
          <p:nvPr/>
        </p:nvSpPr>
        <p:spPr>
          <a:xfrm rot="16200000">
            <a:off x="7896175" y="3289978"/>
            <a:ext cx="19050" cy="571500"/>
          </a:xfrm>
          <a:custGeom>
            <a:avLst/>
            <a:gdLst/>
            <a:ahLst/>
            <a:cxnLst/>
            <a:rect l="l" t="t" r="r" b="b"/>
            <a:pathLst>
              <a:path w="19050" h="571500">
                <a:moveTo>
                  <a:pt x="19049" y="571499"/>
                </a:moveTo>
                <a:lnTo>
                  <a:pt x="0" y="571499"/>
                </a:lnTo>
                <a:lnTo>
                  <a:pt x="0" y="0"/>
                </a:lnTo>
                <a:lnTo>
                  <a:pt x="19049" y="0"/>
                </a:lnTo>
                <a:lnTo>
                  <a:pt x="19049" y="571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9563100">
                <a:moveTo>
                  <a:pt x="12191999" y="9563099"/>
                </a:moveTo>
                <a:lnTo>
                  <a:pt x="0" y="9563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630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099" y="644525"/>
            <a:ext cx="10845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Prototype </a:t>
            </a:r>
            <a:r>
              <a:rPr spc="-10" dirty="0"/>
              <a:t>Highlights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5799" y="1371599"/>
            <a:ext cx="5257800" cy="3905250"/>
            <a:chOff x="685799" y="1371599"/>
            <a:chExt cx="5257800" cy="3905250"/>
          </a:xfrm>
        </p:grpSpPr>
        <p:sp>
          <p:nvSpPr>
            <p:cNvPr id="5" name="object 5"/>
            <p:cNvSpPr/>
            <p:nvPr/>
          </p:nvSpPr>
          <p:spPr>
            <a:xfrm>
              <a:off x="685799" y="1371599"/>
              <a:ext cx="5257800" cy="3905250"/>
            </a:xfrm>
            <a:custGeom>
              <a:avLst/>
              <a:gdLst/>
              <a:ahLst/>
              <a:cxnLst/>
              <a:rect l="l" t="t" r="r" b="b"/>
              <a:pathLst>
                <a:path w="5257800" h="3905250">
                  <a:moveTo>
                    <a:pt x="5186602" y="3905249"/>
                  </a:moveTo>
                  <a:lnTo>
                    <a:pt x="71196" y="3905249"/>
                  </a:lnTo>
                  <a:lnTo>
                    <a:pt x="66241" y="3904761"/>
                  </a:lnTo>
                  <a:lnTo>
                    <a:pt x="29705" y="3889627"/>
                  </a:lnTo>
                  <a:lnTo>
                    <a:pt x="3885" y="3853587"/>
                  </a:lnTo>
                  <a:lnTo>
                    <a:pt x="0" y="3834053"/>
                  </a:lnTo>
                  <a:lnTo>
                    <a:pt x="0" y="38290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3834053"/>
                  </a:lnTo>
                  <a:lnTo>
                    <a:pt x="5242177" y="3875543"/>
                  </a:lnTo>
                  <a:lnTo>
                    <a:pt x="5206137" y="3901363"/>
                  </a:lnTo>
                  <a:lnTo>
                    <a:pt x="5191557" y="3904761"/>
                  </a:lnTo>
                  <a:lnTo>
                    <a:pt x="5186602" y="3905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" y="2316956"/>
              <a:ext cx="190499" cy="1666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406" y="3009006"/>
              <a:ext cx="192546" cy="1925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299" y="3714749"/>
              <a:ext cx="238124" cy="1904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253" y="4419599"/>
              <a:ext cx="130968" cy="1904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63600" y="1768475"/>
            <a:ext cx="4830445" cy="315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Key</a:t>
            </a:r>
            <a:r>
              <a:rPr sz="1950" b="1" spc="-6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Features</a:t>
            </a:r>
            <a:r>
              <a:rPr sz="1950" b="1" spc="-6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Demonstrated:</a:t>
            </a:r>
            <a:endParaRPr sz="1950" dirty="0">
              <a:latin typeface="Liberation Sans"/>
              <a:cs typeface="Liberation Sans"/>
            </a:endParaRPr>
          </a:p>
          <a:p>
            <a:pPr marL="316865" marR="5080">
              <a:lnSpc>
                <a:spcPct val="125000"/>
              </a:lnSpc>
              <a:spcBef>
                <a:spcPts val="1185"/>
              </a:spcBef>
            </a:pP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Real-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time</a:t>
            </a:r>
            <a:r>
              <a:rPr sz="1500" b="1" spc="-5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Dashboard:</a:t>
            </a:r>
            <a:r>
              <a:rPr sz="1500" b="1" spc="-5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Live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equipment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count,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status,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utilization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metrics,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alerts</a:t>
            </a:r>
            <a:endParaRPr sz="1500" dirty="0">
              <a:latin typeface="Liberation Sans"/>
              <a:cs typeface="Liberation Sans"/>
            </a:endParaRPr>
          </a:p>
          <a:p>
            <a:pPr marL="316865" marR="375920">
              <a:lnSpc>
                <a:spcPct val="125000"/>
              </a:lnSpc>
              <a:spcBef>
                <a:spcPts val="1050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Equipment</a:t>
            </a:r>
            <a:r>
              <a:rPr sz="1500" b="1" spc="-1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Management:</a:t>
            </a:r>
            <a:r>
              <a:rPr sz="1500" b="1" spc="-9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Add/edit</a:t>
            </a:r>
            <a:r>
              <a:rPr sz="1500" spc="-1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assets,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 track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status,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monitor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usage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patterns</a:t>
            </a:r>
            <a:endParaRPr sz="1500" dirty="0">
              <a:latin typeface="Liberation Sans"/>
              <a:cs typeface="Liberation Sans"/>
            </a:endParaRPr>
          </a:p>
          <a:p>
            <a:pPr marL="364490" marR="158750">
              <a:lnSpc>
                <a:spcPct val="125000"/>
              </a:lnSpc>
              <a:spcBef>
                <a:spcPts val="1050"/>
              </a:spcBef>
            </a:pPr>
            <a:r>
              <a:rPr lang="en-IN"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ML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-Powered</a:t>
            </a:r>
            <a:r>
              <a:rPr sz="150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Insights:</a:t>
            </a:r>
            <a:r>
              <a:rPr sz="1500" b="1" spc="-10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Anomaly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detection,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demand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forecasting,</a:t>
            </a:r>
            <a:r>
              <a:rPr sz="1500" spc="-8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performance</a:t>
            </a:r>
            <a:r>
              <a:rPr sz="1500" spc="-8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analytics</a:t>
            </a:r>
            <a:endParaRPr sz="1500" dirty="0">
              <a:latin typeface="Liberation Sans"/>
              <a:cs typeface="Liberation Sans"/>
            </a:endParaRPr>
          </a:p>
          <a:p>
            <a:pPr marL="269240" marR="582295">
              <a:lnSpc>
                <a:spcPct val="125000"/>
              </a:lnSpc>
              <a:spcBef>
                <a:spcPts val="1050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User</a:t>
            </a:r>
            <a:r>
              <a:rPr sz="1500" b="1" spc="-6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Experience:</a:t>
            </a:r>
            <a:r>
              <a:rPr sz="1500" b="1" spc="-6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Responsive</a:t>
            </a:r>
            <a:r>
              <a:rPr sz="1500" spc="-6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design,</a:t>
            </a:r>
            <a:r>
              <a:rPr sz="1500" spc="-6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intuitive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controls,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real-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time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updates</a:t>
            </a:r>
            <a:endParaRPr sz="1500" dirty="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48398" y="1371599"/>
            <a:ext cx="5257800" cy="3905250"/>
            <a:chOff x="6248398" y="1371599"/>
            <a:chExt cx="5257800" cy="3905250"/>
          </a:xfrm>
        </p:grpSpPr>
        <p:sp>
          <p:nvSpPr>
            <p:cNvPr id="12" name="object 12"/>
            <p:cNvSpPr/>
            <p:nvPr/>
          </p:nvSpPr>
          <p:spPr>
            <a:xfrm>
              <a:off x="6248398" y="1371599"/>
              <a:ext cx="5257800" cy="3905250"/>
            </a:xfrm>
            <a:custGeom>
              <a:avLst/>
              <a:gdLst/>
              <a:ahLst/>
              <a:cxnLst/>
              <a:rect l="l" t="t" r="r" b="b"/>
              <a:pathLst>
                <a:path w="5257800" h="3905250">
                  <a:moveTo>
                    <a:pt x="5186603" y="3905249"/>
                  </a:moveTo>
                  <a:lnTo>
                    <a:pt x="71196" y="3905249"/>
                  </a:lnTo>
                  <a:lnTo>
                    <a:pt x="66241" y="3904761"/>
                  </a:lnTo>
                  <a:lnTo>
                    <a:pt x="29705" y="3889627"/>
                  </a:lnTo>
                  <a:lnTo>
                    <a:pt x="3885" y="3853587"/>
                  </a:lnTo>
                  <a:lnTo>
                    <a:pt x="0" y="3834053"/>
                  </a:lnTo>
                  <a:lnTo>
                    <a:pt x="0" y="38290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3" y="0"/>
                  </a:lnTo>
                  <a:lnTo>
                    <a:pt x="5228093" y="15621"/>
                  </a:lnTo>
                  <a:lnTo>
                    <a:pt x="5253914" y="51661"/>
                  </a:lnTo>
                  <a:lnTo>
                    <a:pt x="5257800" y="71196"/>
                  </a:lnTo>
                  <a:lnTo>
                    <a:pt x="5257800" y="3834053"/>
                  </a:lnTo>
                  <a:lnTo>
                    <a:pt x="5242177" y="3875543"/>
                  </a:lnTo>
                  <a:lnTo>
                    <a:pt x="5206138" y="3901363"/>
                  </a:lnTo>
                  <a:lnTo>
                    <a:pt x="5191557" y="3904761"/>
                  </a:lnTo>
                  <a:lnTo>
                    <a:pt x="5186603" y="3905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229" y="2316956"/>
              <a:ext cx="191839" cy="1666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899" y="3021806"/>
              <a:ext cx="190499" cy="1666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899" y="3714749"/>
              <a:ext cx="190499" cy="1904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43215" y="4419599"/>
              <a:ext cx="109500" cy="1904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426199" y="1768475"/>
            <a:ext cx="4872990" cy="315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AI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Insights:</a:t>
            </a:r>
            <a:endParaRPr sz="1950">
              <a:latin typeface="Liberation Sans"/>
              <a:cs typeface="Liberation Sans"/>
            </a:endParaRPr>
          </a:p>
          <a:p>
            <a:pPr marL="316865" marR="375920">
              <a:lnSpc>
                <a:spcPct val="125000"/>
              </a:lnSpc>
              <a:spcBef>
                <a:spcPts val="1185"/>
              </a:spcBef>
            </a:pPr>
            <a:r>
              <a:rPr sz="1500" b="1" dirty="0">
                <a:solidFill>
                  <a:srgbClr val="F59D0A"/>
                </a:solidFill>
                <a:latin typeface="Liberation Sans"/>
                <a:cs typeface="Liberation Sans"/>
              </a:rPr>
              <a:t>Anomaly</a:t>
            </a:r>
            <a:r>
              <a:rPr sz="1500" b="1" spc="-45" dirty="0">
                <a:solidFill>
                  <a:srgbClr val="F59D0A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59D0A"/>
                </a:solidFill>
                <a:latin typeface="Liberation Sans"/>
                <a:cs typeface="Liberation Sans"/>
              </a:rPr>
              <a:t>Detection:</a:t>
            </a:r>
            <a:r>
              <a:rPr sz="1500" b="1" spc="-40" dirty="0">
                <a:solidFill>
                  <a:srgbClr val="F59D0A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Identifies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high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idle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time,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low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utilization,</a:t>
            </a:r>
            <a:r>
              <a:rPr sz="1500" spc="-6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unused</a:t>
            </a:r>
            <a:r>
              <a:rPr sz="1500" spc="-6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equipment</a:t>
            </a:r>
            <a:endParaRPr sz="1500">
              <a:latin typeface="Liberation Sans"/>
              <a:cs typeface="Liberation Sans"/>
            </a:endParaRPr>
          </a:p>
          <a:p>
            <a:pPr marL="316865" marR="78740">
              <a:lnSpc>
                <a:spcPct val="125000"/>
              </a:lnSpc>
              <a:spcBef>
                <a:spcPts val="1050"/>
              </a:spcBef>
            </a:pP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Demand</a:t>
            </a:r>
            <a:r>
              <a:rPr sz="1500" b="1" spc="-4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Forecasting:</a:t>
            </a:r>
            <a:r>
              <a:rPr sz="1500" b="1" spc="-4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Predicts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equipment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needs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30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days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ahead</a:t>
            </a:r>
            <a:endParaRPr sz="1500">
              <a:latin typeface="Liberation Sans"/>
              <a:cs typeface="Liberation Sans"/>
            </a:endParaRPr>
          </a:p>
          <a:p>
            <a:pPr marL="316865" marR="5080">
              <a:lnSpc>
                <a:spcPct val="125000"/>
              </a:lnSpc>
              <a:spcBef>
                <a:spcPts val="1050"/>
              </a:spcBef>
            </a:pP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Performance</a:t>
            </a:r>
            <a:r>
              <a:rPr sz="1500" b="1" spc="-9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Analytics:</a:t>
            </a:r>
            <a:r>
              <a:rPr sz="1500" b="1" spc="-6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Equipment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efficiency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scores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recommendations</a:t>
            </a:r>
            <a:endParaRPr sz="1500">
              <a:latin typeface="Liberation Sans"/>
              <a:cs typeface="Liberation Sans"/>
            </a:endParaRPr>
          </a:p>
          <a:p>
            <a:pPr marL="245745" marR="351790">
              <a:lnSpc>
                <a:spcPct val="125000"/>
              </a:lnSpc>
              <a:spcBef>
                <a:spcPts val="1050"/>
              </a:spcBef>
            </a:pP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Cost</a:t>
            </a:r>
            <a:r>
              <a:rPr sz="1500" b="1" spc="-3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Optimization:</a:t>
            </a:r>
            <a:r>
              <a:rPr sz="1500" b="1" spc="-30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Rental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duration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allocation insights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4799" y="304799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462203" y="419099"/>
                </a:moveTo>
                <a:lnTo>
                  <a:pt x="71196" y="419099"/>
                </a:lnTo>
                <a:lnTo>
                  <a:pt x="66241" y="418611"/>
                </a:lnTo>
                <a:lnTo>
                  <a:pt x="29705" y="403478"/>
                </a:lnTo>
                <a:lnTo>
                  <a:pt x="3885" y="367437"/>
                </a:lnTo>
                <a:lnTo>
                  <a:pt x="0" y="347903"/>
                </a:lnTo>
                <a:lnTo>
                  <a:pt x="0" y="342899"/>
                </a:lnTo>
                <a:lnTo>
                  <a:pt x="0" y="71196"/>
                </a:lnTo>
                <a:lnTo>
                  <a:pt x="15621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462203" y="0"/>
                </a:lnTo>
                <a:lnTo>
                  <a:pt x="503694" y="15621"/>
                </a:lnTo>
                <a:lnTo>
                  <a:pt x="529514" y="51661"/>
                </a:lnTo>
                <a:lnTo>
                  <a:pt x="533399" y="71196"/>
                </a:lnTo>
                <a:lnTo>
                  <a:pt x="533399" y="347903"/>
                </a:lnTo>
                <a:lnTo>
                  <a:pt x="517778" y="389394"/>
                </a:lnTo>
                <a:lnTo>
                  <a:pt x="481737" y="415214"/>
                </a:lnTo>
                <a:lnTo>
                  <a:pt x="467158" y="418611"/>
                </a:lnTo>
                <a:lnTo>
                  <a:pt x="462203" y="41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8299" y="377825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SRT</a:t>
            </a:r>
            <a:endParaRPr sz="15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50E8C3-04C2-21DD-2264-64A4BAFB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E42FA7-5571-4E1C-8E91-47EF870B0FF5}"/>
              </a:ext>
            </a:extLst>
          </p:cNvPr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9563100">
                <a:moveTo>
                  <a:pt x="12191999" y="9563099"/>
                </a:moveTo>
                <a:lnTo>
                  <a:pt x="0" y="9563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630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8D05AE9-F7FD-003D-5239-D3AF862069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099" y="644525"/>
            <a:ext cx="10845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Dashboard Highlights</a:t>
            </a:r>
            <a:endParaRPr spc="-10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F4FC3F7-ADD8-D4B3-63B7-F4DFE0E56C95}"/>
              </a:ext>
            </a:extLst>
          </p:cNvPr>
          <p:cNvSpPr/>
          <p:nvPr/>
        </p:nvSpPr>
        <p:spPr>
          <a:xfrm>
            <a:off x="304799" y="304799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462203" y="419099"/>
                </a:moveTo>
                <a:lnTo>
                  <a:pt x="71196" y="419099"/>
                </a:lnTo>
                <a:lnTo>
                  <a:pt x="66241" y="418611"/>
                </a:lnTo>
                <a:lnTo>
                  <a:pt x="29705" y="403478"/>
                </a:lnTo>
                <a:lnTo>
                  <a:pt x="3885" y="367437"/>
                </a:lnTo>
                <a:lnTo>
                  <a:pt x="0" y="347903"/>
                </a:lnTo>
                <a:lnTo>
                  <a:pt x="0" y="342899"/>
                </a:lnTo>
                <a:lnTo>
                  <a:pt x="0" y="71196"/>
                </a:lnTo>
                <a:lnTo>
                  <a:pt x="15621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462203" y="0"/>
                </a:lnTo>
                <a:lnTo>
                  <a:pt x="503694" y="15621"/>
                </a:lnTo>
                <a:lnTo>
                  <a:pt x="529514" y="51661"/>
                </a:lnTo>
                <a:lnTo>
                  <a:pt x="533399" y="71196"/>
                </a:lnTo>
                <a:lnTo>
                  <a:pt x="533399" y="347903"/>
                </a:lnTo>
                <a:lnTo>
                  <a:pt x="517778" y="389394"/>
                </a:lnTo>
                <a:lnTo>
                  <a:pt x="481737" y="415214"/>
                </a:lnTo>
                <a:lnTo>
                  <a:pt x="467158" y="418611"/>
                </a:lnTo>
                <a:lnTo>
                  <a:pt x="462203" y="41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CA7B1D7-2C3C-957C-207B-C2CFB8E4462A}"/>
              </a:ext>
            </a:extLst>
          </p:cNvPr>
          <p:cNvSpPr txBox="1"/>
          <p:nvPr/>
        </p:nvSpPr>
        <p:spPr>
          <a:xfrm>
            <a:off x="368299" y="377825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SRT</a:t>
            </a:r>
            <a:endParaRPr sz="1500">
              <a:latin typeface="Liberation Sans"/>
              <a:cs typeface="Liberation San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F2566E4-C7C1-C618-9178-2DE8B74A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37" y="1700789"/>
            <a:ext cx="5102863" cy="40134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FFB42DF-9ECE-0894-C684-5888B3402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137" y="1700788"/>
            <a:ext cx="4950463" cy="401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2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496175"/>
          </a:xfrm>
          <a:custGeom>
            <a:avLst/>
            <a:gdLst/>
            <a:ahLst/>
            <a:cxnLst/>
            <a:rect l="l" t="t" r="r" b="b"/>
            <a:pathLst>
              <a:path w="12192000" h="7496175">
                <a:moveTo>
                  <a:pt x="12191999" y="7496174"/>
                </a:moveTo>
                <a:lnTo>
                  <a:pt x="0" y="749617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496174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Impact &amp; </a:t>
            </a:r>
            <a:r>
              <a:rPr spc="-10" dirty="0"/>
              <a:t>Benefits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5799" y="1371599"/>
            <a:ext cx="5295900" cy="2733675"/>
            <a:chOff x="685799" y="1371599"/>
            <a:chExt cx="5295900" cy="2733675"/>
          </a:xfrm>
        </p:grpSpPr>
        <p:sp>
          <p:nvSpPr>
            <p:cNvPr id="5" name="object 5"/>
            <p:cNvSpPr/>
            <p:nvPr/>
          </p:nvSpPr>
          <p:spPr>
            <a:xfrm>
              <a:off x="685799" y="1371599"/>
              <a:ext cx="5295900" cy="2733675"/>
            </a:xfrm>
            <a:custGeom>
              <a:avLst/>
              <a:gdLst/>
              <a:ahLst/>
              <a:cxnLst/>
              <a:rect l="l" t="t" r="r" b="b"/>
              <a:pathLst>
                <a:path w="5295900" h="2733675">
                  <a:moveTo>
                    <a:pt x="5224702" y="2733674"/>
                  </a:moveTo>
                  <a:lnTo>
                    <a:pt x="71196" y="2733674"/>
                  </a:lnTo>
                  <a:lnTo>
                    <a:pt x="66241" y="2733186"/>
                  </a:lnTo>
                  <a:lnTo>
                    <a:pt x="29705" y="2718052"/>
                  </a:lnTo>
                  <a:lnTo>
                    <a:pt x="3885" y="2682012"/>
                  </a:lnTo>
                  <a:lnTo>
                    <a:pt x="0" y="2662477"/>
                  </a:lnTo>
                  <a:lnTo>
                    <a:pt x="0" y="26574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2" y="0"/>
                  </a:lnTo>
                  <a:lnTo>
                    <a:pt x="5266193" y="15621"/>
                  </a:lnTo>
                  <a:lnTo>
                    <a:pt x="5292012" y="51661"/>
                  </a:lnTo>
                  <a:lnTo>
                    <a:pt x="5295899" y="71196"/>
                  </a:lnTo>
                  <a:lnTo>
                    <a:pt x="5295899" y="2662477"/>
                  </a:lnTo>
                  <a:lnTo>
                    <a:pt x="5280276" y="2703969"/>
                  </a:lnTo>
                  <a:lnTo>
                    <a:pt x="5244237" y="2729788"/>
                  </a:lnTo>
                  <a:lnTo>
                    <a:pt x="5229657" y="2733186"/>
                  </a:lnTo>
                  <a:lnTo>
                    <a:pt x="5224702" y="273367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" y="1771649"/>
              <a:ext cx="171450" cy="22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2220515"/>
              <a:ext cx="171449" cy="1500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184" y="2581274"/>
              <a:ext cx="98550" cy="1714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99" y="2952749"/>
              <a:ext cx="171449" cy="1714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032" y="3592115"/>
              <a:ext cx="193450" cy="15001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85056" y="1692275"/>
            <a:ext cx="4168140" cy="2078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Construction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Companies</a:t>
            </a:r>
            <a:endParaRPr sz="1950">
              <a:latin typeface="Liberation Sans"/>
              <a:cs typeface="Liberation Sans"/>
            </a:endParaRPr>
          </a:p>
          <a:p>
            <a:pPr marL="76835">
              <a:lnSpc>
                <a:spcPct val="100000"/>
              </a:lnSpc>
              <a:spcBef>
                <a:spcPts val="1410"/>
              </a:spcBef>
            </a:pPr>
            <a:r>
              <a:rPr sz="1350" b="1" dirty="0">
                <a:solidFill>
                  <a:srgbClr val="0FB981"/>
                </a:solidFill>
                <a:latin typeface="Liberation Sans"/>
                <a:cs typeface="Liberation Sans"/>
              </a:rPr>
              <a:t>15-25% increase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in equipment 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utilization</a:t>
            </a:r>
            <a:endParaRPr sz="1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350" b="1" dirty="0">
                <a:solidFill>
                  <a:srgbClr val="0FB981"/>
                </a:solidFill>
                <a:latin typeface="Liberation Sans"/>
                <a:cs typeface="Liberation Sans"/>
              </a:rPr>
              <a:t>20-30% reduction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in rental 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costs</a:t>
            </a:r>
            <a:endParaRPr sz="1350">
              <a:latin typeface="Liberation Sans"/>
              <a:cs typeface="Liberation Sans"/>
            </a:endParaRPr>
          </a:p>
          <a:p>
            <a:pPr marL="76835" marR="5080">
              <a:lnSpc>
                <a:spcPct val="125000"/>
              </a:lnSpc>
              <a:spcBef>
                <a:spcPts val="900"/>
              </a:spcBef>
            </a:pP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Faster project completion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with optimized 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equipment allocation</a:t>
            </a:r>
            <a:endParaRPr sz="1350">
              <a:latin typeface="Liberation Sans"/>
              <a:cs typeface="Liberation Sans"/>
            </a:endParaRPr>
          </a:p>
          <a:p>
            <a:pPr marL="97790">
              <a:lnSpc>
                <a:spcPct val="100000"/>
              </a:lnSpc>
              <a:spcBef>
                <a:spcPts val="1305"/>
              </a:spcBef>
            </a:pP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Real-time visibility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into equipment 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performance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10298" y="1371599"/>
            <a:ext cx="5295900" cy="2733675"/>
            <a:chOff x="6210298" y="1371599"/>
            <a:chExt cx="5295900" cy="2733675"/>
          </a:xfrm>
        </p:grpSpPr>
        <p:sp>
          <p:nvSpPr>
            <p:cNvPr id="13" name="object 13"/>
            <p:cNvSpPr/>
            <p:nvPr/>
          </p:nvSpPr>
          <p:spPr>
            <a:xfrm>
              <a:off x="6210298" y="1371599"/>
              <a:ext cx="5295900" cy="2733675"/>
            </a:xfrm>
            <a:custGeom>
              <a:avLst/>
              <a:gdLst/>
              <a:ahLst/>
              <a:cxnLst/>
              <a:rect l="l" t="t" r="r" b="b"/>
              <a:pathLst>
                <a:path w="5295900" h="2733675">
                  <a:moveTo>
                    <a:pt x="5224703" y="2733674"/>
                  </a:moveTo>
                  <a:lnTo>
                    <a:pt x="71196" y="2733674"/>
                  </a:lnTo>
                  <a:lnTo>
                    <a:pt x="66241" y="2733186"/>
                  </a:lnTo>
                  <a:lnTo>
                    <a:pt x="29705" y="2718052"/>
                  </a:lnTo>
                  <a:lnTo>
                    <a:pt x="3885" y="2682012"/>
                  </a:lnTo>
                  <a:lnTo>
                    <a:pt x="0" y="2662477"/>
                  </a:lnTo>
                  <a:lnTo>
                    <a:pt x="0" y="26574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3" y="15621"/>
                  </a:lnTo>
                  <a:lnTo>
                    <a:pt x="5292014" y="51661"/>
                  </a:lnTo>
                  <a:lnTo>
                    <a:pt x="5295900" y="71196"/>
                  </a:lnTo>
                  <a:lnTo>
                    <a:pt x="5295900" y="2662477"/>
                  </a:lnTo>
                  <a:lnTo>
                    <a:pt x="5280277" y="2703969"/>
                  </a:lnTo>
                  <a:lnTo>
                    <a:pt x="5244238" y="2729788"/>
                  </a:lnTo>
                  <a:lnTo>
                    <a:pt x="5229657" y="2733186"/>
                  </a:lnTo>
                  <a:lnTo>
                    <a:pt x="5224703" y="273367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0799" y="1785937"/>
              <a:ext cx="257175" cy="200025"/>
            </a:xfrm>
            <a:custGeom>
              <a:avLst/>
              <a:gdLst/>
              <a:ahLst/>
              <a:cxnLst/>
              <a:rect l="l" t="t" r="r" b="b"/>
              <a:pathLst>
                <a:path w="257175" h="200025">
                  <a:moveTo>
                    <a:pt x="159171" y="64293"/>
                  </a:moveTo>
                  <a:lnTo>
                    <a:pt x="98003" y="64293"/>
                  </a:lnTo>
                  <a:lnTo>
                    <a:pt x="100012" y="62284"/>
                  </a:lnTo>
                  <a:lnTo>
                    <a:pt x="100012" y="6384"/>
                  </a:lnTo>
                  <a:lnTo>
                    <a:pt x="106397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62284"/>
                  </a:lnTo>
                  <a:lnTo>
                    <a:pt x="159171" y="64293"/>
                  </a:lnTo>
                  <a:close/>
                </a:path>
                <a:path w="257175" h="200025">
                  <a:moveTo>
                    <a:pt x="242887" y="142875"/>
                  </a:moveTo>
                  <a:lnTo>
                    <a:pt x="14287" y="142875"/>
                  </a:lnTo>
                  <a:lnTo>
                    <a:pt x="14287" y="114300"/>
                  </a:lnTo>
                  <a:lnTo>
                    <a:pt x="18362" y="85955"/>
                  </a:lnTo>
                  <a:lnTo>
                    <a:pt x="29808" y="60772"/>
                  </a:lnTo>
                  <a:lnTo>
                    <a:pt x="47457" y="39916"/>
                  </a:lnTo>
                  <a:lnTo>
                    <a:pt x="70142" y="24556"/>
                  </a:lnTo>
                  <a:lnTo>
                    <a:pt x="92377" y="63445"/>
                  </a:lnTo>
                  <a:lnTo>
                    <a:pt x="93895" y="64293"/>
                  </a:lnTo>
                  <a:lnTo>
                    <a:pt x="228920" y="64293"/>
                  </a:lnTo>
                  <a:lnTo>
                    <a:pt x="238599" y="85221"/>
                  </a:lnTo>
                  <a:lnTo>
                    <a:pt x="242887" y="113228"/>
                  </a:lnTo>
                  <a:lnTo>
                    <a:pt x="242887" y="142875"/>
                  </a:lnTo>
                  <a:close/>
                </a:path>
                <a:path w="257175" h="200025">
                  <a:moveTo>
                    <a:pt x="228920" y="64293"/>
                  </a:moveTo>
                  <a:lnTo>
                    <a:pt x="163279" y="64293"/>
                  </a:lnTo>
                  <a:lnTo>
                    <a:pt x="164797" y="63445"/>
                  </a:lnTo>
                  <a:lnTo>
                    <a:pt x="187032" y="24556"/>
                  </a:lnTo>
                  <a:lnTo>
                    <a:pt x="209528" y="39755"/>
                  </a:lnTo>
                  <a:lnTo>
                    <a:pt x="227098" y="60353"/>
                  </a:lnTo>
                  <a:lnTo>
                    <a:pt x="228920" y="64293"/>
                  </a:lnTo>
                  <a:close/>
                </a:path>
                <a:path w="257175" h="200025">
                  <a:moveTo>
                    <a:pt x="128587" y="200025"/>
                  </a:moveTo>
                  <a:lnTo>
                    <a:pt x="77073" y="196314"/>
                  </a:lnTo>
                  <a:lnTo>
                    <a:pt x="39720" y="187618"/>
                  </a:lnTo>
                  <a:lnTo>
                    <a:pt x="2589" y="169887"/>
                  </a:lnTo>
                  <a:lnTo>
                    <a:pt x="0" y="166672"/>
                  </a:lnTo>
                  <a:lnTo>
                    <a:pt x="0" y="160466"/>
                  </a:lnTo>
                  <a:lnTo>
                    <a:pt x="3303" y="157162"/>
                  </a:lnTo>
                  <a:lnTo>
                    <a:pt x="253871" y="157162"/>
                  </a:lnTo>
                  <a:lnTo>
                    <a:pt x="257175" y="160466"/>
                  </a:lnTo>
                  <a:lnTo>
                    <a:pt x="257175" y="166672"/>
                  </a:lnTo>
                  <a:lnTo>
                    <a:pt x="217454" y="187618"/>
                  </a:lnTo>
                  <a:lnTo>
                    <a:pt x="180101" y="196314"/>
                  </a:lnTo>
                  <a:lnTo>
                    <a:pt x="128587" y="200025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99995" y="2208996"/>
              <a:ext cx="173291" cy="1732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0799" y="2591990"/>
              <a:ext cx="171449" cy="1500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0799" y="2952749"/>
              <a:ext cx="128587" cy="1714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6123" y="3324224"/>
              <a:ext cx="160801" cy="17118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630987" y="1692275"/>
            <a:ext cx="4194810" cy="1821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Mining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Operations</a:t>
            </a:r>
            <a:endParaRPr sz="1950">
              <a:latin typeface="Liberation Sans"/>
              <a:cs typeface="Liberation Sans"/>
            </a:endParaRPr>
          </a:p>
          <a:p>
            <a:pPr marL="12700" marR="5080" indent="42545">
              <a:lnSpc>
                <a:spcPct val="180600"/>
              </a:lnSpc>
              <a:spcBef>
                <a:spcPts val="105"/>
              </a:spcBef>
            </a:pP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Predictive maintenance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reduces downtime by </a:t>
            </a:r>
            <a:r>
              <a:rPr sz="1350" b="1" spc="-25" dirty="0">
                <a:solidFill>
                  <a:srgbClr val="0FB981"/>
                </a:solidFill>
                <a:latin typeface="Liberation Sans"/>
                <a:cs typeface="Liberation Sans"/>
              </a:rPr>
              <a:t>40% </a:t>
            </a: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Demand forecasting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prevents equipment 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shortages </a:t>
            </a: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Cost</a:t>
            </a:r>
            <a:r>
              <a:rPr sz="1350" b="1" spc="-3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optimization</a:t>
            </a:r>
            <a:r>
              <a:rPr sz="135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through</a:t>
            </a:r>
            <a:r>
              <a:rPr sz="135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better</a:t>
            </a:r>
            <a:r>
              <a:rPr sz="135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resource</a:t>
            </a:r>
            <a:r>
              <a:rPr sz="1350" spc="-2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planning </a:t>
            </a: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Safety improvements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with proper equipment 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tracking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5799" y="4333874"/>
            <a:ext cx="5295900" cy="2476500"/>
            <a:chOff x="685799" y="4333874"/>
            <a:chExt cx="5295900" cy="2476500"/>
          </a:xfrm>
        </p:grpSpPr>
        <p:sp>
          <p:nvSpPr>
            <p:cNvPr id="21" name="object 21"/>
            <p:cNvSpPr/>
            <p:nvPr/>
          </p:nvSpPr>
          <p:spPr>
            <a:xfrm>
              <a:off x="685799" y="4333874"/>
              <a:ext cx="5295900" cy="2476500"/>
            </a:xfrm>
            <a:custGeom>
              <a:avLst/>
              <a:gdLst/>
              <a:ahLst/>
              <a:cxnLst/>
              <a:rect l="l" t="t" r="r" b="b"/>
              <a:pathLst>
                <a:path w="5295900" h="2476500">
                  <a:moveTo>
                    <a:pt x="5224702" y="2476499"/>
                  </a:moveTo>
                  <a:lnTo>
                    <a:pt x="71196" y="2476499"/>
                  </a:lnTo>
                  <a:lnTo>
                    <a:pt x="66241" y="2476011"/>
                  </a:lnTo>
                  <a:lnTo>
                    <a:pt x="29705" y="2460877"/>
                  </a:lnTo>
                  <a:lnTo>
                    <a:pt x="3885" y="2424836"/>
                  </a:lnTo>
                  <a:lnTo>
                    <a:pt x="0" y="2405303"/>
                  </a:lnTo>
                  <a:lnTo>
                    <a:pt x="0" y="2400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2" y="0"/>
                  </a:lnTo>
                  <a:lnTo>
                    <a:pt x="5266193" y="15621"/>
                  </a:lnTo>
                  <a:lnTo>
                    <a:pt x="5292012" y="51661"/>
                  </a:lnTo>
                  <a:lnTo>
                    <a:pt x="5295899" y="71196"/>
                  </a:lnTo>
                  <a:lnTo>
                    <a:pt x="5295899" y="2405303"/>
                  </a:lnTo>
                  <a:lnTo>
                    <a:pt x="5280276" y="2446793"/>
                  </a:lnTo>
                  <a:lnTo>
                    <a:pt x="5244237" y="2472612"/>
                  </a:lnTo>
                  <a:lnTo>
                    <a:pt x="5229657" y="2476011"/>
                  </a:lnTo>
                  <a:lnTo>
                    <a:pt x="5224702" y="24764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6299" y="4747363"/>
              <a:ext cx="228600" cy="20087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6299" y="5172074"/>
              <a:ext cx="214312" cy="17144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6299" y="5543549"/>
              <a:ext cx="171483" cy="16940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6299" y="5915024"/>
              <a:ext cx="171449" cy="17144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6299" y="6286499"/>
              <a:ext cx="214312" cy="17144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149350" y="4654550"/>
            <a:ext cx="4041775" cy="1821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Environmental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Impact</a:t>
            </a:r>
            <a:endParaRPr sz="1950">
              <a:latin typeface="Liberation Sans"/>
              <a:cs typeface="Liberation Sans"/>
            </a:endParaRPr>
          </a:p>
          <a:p>
            <a:pPr marL="12700" marR="5080" indent="42545">
              <a:lnSpc>
                <a:spcPct val="180600"/>
              </a:lnSpc>
              <a:spcBef>
                <a:spcPts val="105"/>
              </a:spcBef>
            </a:pPr>
            <a:r>
              <a:rPr sz="1350" b="1" dirty="0">
                <a:solidFill>
                  <a:srgbClr val="0FB981"/>
                </a:solidFill>
                <a:latin typeface="Liberation Sans"/>
                <a:cs typeface="Liberation Sans"/>
              </a:rPr>
              <a:t>Reduced</a:t>
            </a:r>
            <a:r>
              <a:rPr sz="1350" b="1" spc="-1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0FB981"/>
                </a:solidFill>
                <a:latin typeface="Liberation Sans"/>
                <a:cs typeface="Liberation Sans"/>
              </a:rPr>
              <a:t>carbon</a:t>
            </a:r>
            <a:r>
              <a:rPr sz="1350" b="1" spc="-10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0FB981"/>
                </a:solidFill>
                <a:latin typeface="Liberation Sans"/>
                <a:cs typeface="Liberation Sans"/>
              </a:rPr>
              <a:t>footprint</a:t>
            </a:r>
            <a:r>
              <a:rPr sz="1350" b="1" spc="-10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through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better</a:t>
            </a:r>
            <a:r>
              <a:rPr sz="1350" spc="-1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utilization </a:t>
            </a: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Less equipment waste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and over-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purchasing </a:t>
            </a: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Sustainable resource management 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practices </a:t>
            </a: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Efficient logistics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and 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transportation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10298" y="4333874"/>
            <a:ext cx="5295900" cy="2476500"/>
            <a:chOff x="6210298" y="4333874"/>
            <a:chExt cx="5295900" cy="2476500"/>
          </a:xfrm>
        </p:grpSpPr>
        <p:sp>
          <p:nvSpPr>
            <p:cNvPr id="29" name="object 29"/>
            <p:cNvSpPr/>
            <p:nvPr/>
          </p:nvSpPr>
          <p:spPr>
            <a:xfrm>
              <a:off x="6210298" y="4333874"/>
              <a:ext cx="5295900" cy="2476500"/>
            </a:xfrm>
            <a:custGeom>
              <a:avLst/>
              <a:gdLst/>
              <a:ahLst/>
              <a:cxnLst/>
              <a:rect l="l" t="t" r="r" b="b"/>
              <a:pathLst>
                <a:path w="5295900" h="2476500">
                  <a:moveTo>
                    <a:pt x="5224703" y="2476499"/>
                  </a:moveTo>
                  <a:lnTo>
                    <a:pt x="71196" y="2476499"/>
                  </a:lnTo>
                  <a:lnTo>
                    <a:pt x="66241" y="2476011"/>
                  </a:lnTo>
                  <a:lnTo>
                    <a:pt x="29705" y="2460877"/>
                  </a:lnTo>
                  <a:lnTo>
                    <a:pt x="3885" y="2424836"/>
                  </a:lnTo>
                  <a:lnTo>
                    <a:pt x="0" y="2405303"/>
                  </a:lnTo>
                  <a:lnTo>
                    <a:pt x="0" y="2400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24703" y="0"/>
                  </a:lnTo>
                  <a:lnTo>
                    <a:pt x="5266193" y="15621"/>
                  </a:lnTo>
                  <a:lnTo>
                    <a:pt x="5292014" y="51661"/>
                  </a:lnTo>
                  <a:lnTo>
                    <a:pt x="5295900" y="71196"/>
                  </a:lnTo>
                  <a:lnTo>
                    <a:pt x="5295900" y="2405303"/>
                  </a:lnTo>
                  <a:lnTo>
                    <a:pt x="5280277" y="2446793"/>
                  </a:lnTo>
                  <a:lnTo>
                    <a:pt x="5244238" y="2472612"/>
                  </a:lnTo>
                  <a:lnTo>
                    <a:pt x="5229657" y="2476011"/>
                  </a:lnTo>
                  <a:lnTo>
                    <a:pt x="5224703" y="24764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00799" y="4733924"/>
              <a:ext cx="228600" cy="228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00799" y="5172074"/>
              <a:ext cx="192881" cy="1714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1515" y="5543549"/>
              <a:ext cx="181830" cy="1714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00799" y="5915024"/>
              <a:ext cx="128587" cy="1714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00230" y="6286499"/>
              <a:ext cx="215082" cy="17144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6630987" y="4654550"/>
            <a:ext cx="4254500" cy="1821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Economic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Benefits</a:t>
            </a:r>
            <a:endParaRPr sz="1950">
              <a:latin typeface="Liberation Sans"/>
              <a:cs typeface="Liberation Sans"/>
            </a:endParaRPr>
          </a:p>
          <a:p>
            <a:pPr marL="76835">
              <a:lnSpc>
                <a:spcPct val="100000"/>
              </a:lnSpc>
              <a:spcBef>
                <a:spcPts val="1410"/>
              </a:spcBef>
            </a:pPr>
            <a:r>
              <a:rPr sz="1350" b="1" dirty="0">
                <a:solidFill>
                  <a:srgbClr val="0FB981"/>
                </a:solidFill>
                <a:latin typeface="Liberation Sans"/>
                <a:cs typeface="Liberation Sans"/>
              </a:rPr>
              <a:t>$50K</a:t>
            </a:r>
            <a:r>
              <a:rPr sz="1350" b="1" spc="-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0FB981"/>
                </a:solidFill>
                <a:latin typeface="Liberation Sans"/>
                <a:cs typeface="Liberation Sans"/>
              </a:rPr>
              <a:t>- $500K annual savings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for mid-size 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companies</a:t>
            </a:r>
            <a:endParaRPr sz="1350">
              <a:latin typeface="Liberation Sans"/>
              <a:cs typeface="Liberation Sans"/>
            </a:endParaRPr>
          </a:p>
          <a:p>
            <a:pPr marL="76835">
              <a:lnSpc>
                <a:spcPct val="100000"/>
              </a:lnSpc>
              <a:spcBef>
                <a:spcPts val="1305"/>
              </a:spcBef>
            </a:pPr>
            <a:r>
              <a:rPr sz="1350" b="1" dirty="0">
                <a:solidFill>
                  <a:srgbClr val="0FB981"/>
                </a:solidFill>
                <a:latin typeface="Liberation Sans"/>
                <a:cs typeface="Liberation Sans"/>
              </a:rPr>
              <a:t>ROI</a:t>
            </a:r>
            <a:r>
              <a:rPr sz="1350" b="1" spc="-10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0FB981"/>
                </a:solidFill>
                <a:latin typeface="Liberation Sans"/>
                <a:cs typeface="Liberation Sans"/>
              </a:rPr>
              <a:t>of</a:t>
            </a:r>
            <a:r>
              <a:rPr sz="1350" b="1" spc="-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0FB981"/>
                </a:solidFill>
                <a:latin typeface="Liberation Sans"/>
                <a:cs typeface="Liberation Sans"/>
              </a:rPr>
              <a:t>300-500%</a:t>
            </a:r>
            <a:r>
              <a:rPr sz="1350" b="1" spc="-10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within</a:t>
            </a:r>
            <a:r>
              <a:rPr sz="1350" spc="-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first</a:t>
            </a:r>
            <a:r>
              <a:rPr sz="1350" spc="-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350" spc="-20" dirty="0">
                <a:solidFill>
                  <a:srgbClr val="1F2937"/>
                </a:solidFill>
                <a:latin typeface="Liberation Sans"/>
                <a:cs typeface="Liberation Sans"/>
              </a:rPr>
              <a:t>year</a:t>
            </a:r>
            <a:endParaRPr sz="1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Reduced insurance costs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with better 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tracking</a:t>
            </a:r>
            <a:endParaRPr sz="1350">
              <a:latin typeface="Liberation Sans"/>
              <a:cs typeface="Liberation Sans"/>
            </a:endParaRPr>
          </a:p>
          <a:p>
            <a:pPr marL="97790">
              <a:lnSpc>
                <a:spcPct val="100000"/>
              </a:lnSpc>
              <a:spcBef>
                <a:spcPts val="1305"/>
              </a:spcBef>
            </a:pP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Improved compliance </a:t>
            </a:r>
            <a:r>
              <a:rPr sz="1350" dirty="0">
                <a:solidFill>
                  <a:srgbClr val="1F2937"/>
                </a:solidFill>
                <a:latin typeface="Liberation Sans"/>
                <a:cs typeface="Liberation Sans"/>
              </a:rPr>
              <a:t>and regulatory </a:t>
            </a:r>
            <a:r>
              <a:rPr sz="1350" spc="-10" dirty="0">
                <a:solidFill>
                  <a:srgbClr val="1F2937"/>
                </a:solidFill>
                <a:latin typeface="Liberation Sans"/>
                <a:cs typeface="Liberation Sans"/>
              </a:rPr>
              <a:t>adherence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4799" y="304799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462203" y="419099"/>
                </a:moveTo>
                <a:lnTo>
                  <a:pt x="71196" y="419099"/>
                </a:lnTo>
                <a:lnTo>
                  <a:pt x="66241" y="418611"/>
                </a:lnTo>
                <a:lnTo>
                  <a:pt x="29705" y="403478"/>
                </a:lnTo>
                <a:lnTo>
                  <a:pt x="3885" y="367437"/>
                </a:lnTo>
                <a:lnTo>
                  <a:pt x="0" y="347903"/>
                </a:lnTo>
                <a:lnTo>
                  <a:pt x="0" y="342899"/>
                </a:lnTo>
                <a:lnTo>
                  <a:pt x="0" y="71196"/>
                </a:lnTo>
                <a:lnTo>
                  <a:pt x="15621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462203" y="0"/>
                </a:lnTo>
                <a:lnTo>
                  <a:pt x="503694" y="15621"/>
                </a:lnTo>
                <a:lnTo>
                  <a:pt x="529514" y="51661"/>
                </a:lnTo>
                <a:lnTo>
                  <a:pt x="533399" y="71196"/>
                </a:lnTo>
                <a:lnTo>
                  <a:pt x="533399" y="347903"/>
                </a:lnTo>
                <a:lnTo>
                  <a:pt x="517778" y="389394"/>
                </a:lnTo>
                <a:lnTo>
                  <a:pt x="481737" y="415214"/>
                </a:lnTo>
                <a:lnTo>
                  <a:pt x="467158" y="418611"/>
                </a:lnTo>
                <a:lnTo>
                  <a:pt x="462203" y="41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8299" y="377825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SRT</a:t>
            </a:r>
            <a:endParaRPr sz="15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886700"/>
          </a:xfrm>
          <a:custGeom>
            <a:avLst/>
            <a:gdLst/>
            <a:ahLst/>
            <a:cxnLst/>
            <a:rect l="l" t="t" r="r" b="b"/>
            <a:pathLst>
              <a:path w="12192000" h="7886700">
                <a:moveTo>
                  <a:pt x="12191999" y="7886699"/>
                </a:moveTo>
                <a:lnTo>
                  <a:pt x="0" y="78866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88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Challenges </a:t>
            </a:r>
            <a:r>
              <a:rPr spc="-10" dirty="0"/>
              <a:t>Faced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5799" y="1371599"/>
            <a:ext cx="5257800" cy="3905250"/>
            <a:chOff x="685799" y="1371599"/>
            <a:chExt cx="5257800" cy="3905250"/>
          </a:xfrm>
        </p:grpSpPr>
        <p:sp>
          <p:nvSpPr>
            <p:cNvPr id="5" name="object 5"/>
            <p:cNvSpPr/>
            <p:nvPr/>
          </p:nvSpPr>
          <p:spPr>
            <a:xfrm>
              <a:off x="685799" y="1371599"/>
              <a:ext cx="5257800" cy="3905250"/>
            </a:xfrm>
            <a:custGeom>
              <a:avLst/>
              <a:gdLst/>
              <a:ahLst/>
              <a:cxnLst/>
              <a:rect l="l" t="t" r="r" b="b"/>
              <a:pathLst>
                <a:path w="5257800" h="3905250">
                  <a:moveTo>
                    <a:pt x="5186602" y="3905249"/>
                  </a:moveTo>
                  <a:lnTo>
                    <a:pt x="71196" y="3905249"/>
                  </a:lnTo>
                  <a:lnTo>
                    <a:pt x="66241" y="3904761"/>
                  </a:lnTo>
                  <a:lnTo>
                    <a:pt x="29705" y="3889627"/>
                  </a:lnTo>
                  <a:lnTo>
                    <a:pt x="3885" y="3853587"/>
                  </a:lnTo>
                  <a:lnTo>
                    <a:pt x="0" y="3834053"/>
                  </a:lnTo>
                  <a:lnTo>
                    <a:pt x="0" y="38290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2" y="0"/>
                  </a:lnTo>
                  <a:lnTo>
                    <a:pt x="5228093" y="15621"/>
                  </a:lnTo>
                  <a:lnTo>
                    <a:pt x="5253913" y="51661"/>
                  </a:lnTo>
                  <a:lnTo>
                    <a:pt x="5257799" y="71196"/>
                  </a:lnTo>
                  <a:lnTo>
                    <a:pt x="5257799" y="3834053"/>
                  </a:lnTo>
                  <a:lnTo>
                    <a:pt x="5242177" y="3875543"/>
                  </a:lnTo>
                  <a:lnTo>
                    <a:pt x="5206137" y="3901363"/>
                  </a:lnTo>
                  <a:lnTo>
                    <a:pt x="5191557" y="3904761"/>
                  </a:lnTo>
                  <a:lnTo>
                    <a:pt x="5186602" y="3905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" y="2305049"/>
              <a:ext cx="166687" cy="190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3009899"/>
              <a:ext cx="166687" cy="190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253" y="3726642"/>
              <a:ext cx="178593" cy="1667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253" y="4419599"/>
              <a:ext cx="130968" cy="1904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63600" y="1768475"/>
            <a:ext cx="4827905" cy="315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Technical</a:t>
            </a:r>
            <a:r>
              <a:rPr sz="1950" b="1" spc="-7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Challenges</a:t>
            </a:r>
            <a:endParaRPr sz="1950">
              <a:latin typeface="Liberation Sans"/>
              <a:cs typeface="Liberation Sans"/>
            </a:endParaRPr>
          </a:p>
          <a:p>
            <a:pPr marL="293370" marR="570865">
              <a:lnSpc>
                <a:spcPct val="125000"/>
              </a:lnSpc>
              <a:spcBef>
                <a:spcPts val="1185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ML</a:t>
            </a:r>
            <a:r>
              <a:rPr sz="150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Model</a:t>
            </a: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Integration:</a:t>
            </a: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Connecting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 scikit-learn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models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with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FastAPI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backend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in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limited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time</a:t>
            </a:r>
            <a:endParaRPr sz="1500">
              <a:latin typeface="Liberation Sans"/>
              <a:cs typeface="Liberation Sans"/>
            </a:endParaRPr>
          </a:p>
          <a:p>
            <a:pPr marL="293370" marR="5080">
              <a:lnSpc>
                <a:spcPct val="125000"/>
              </a:lnSpc>
              <a:spcBef>
                <a:spcPts val="1050"/>
              </a:spcBef>
            </a:pP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Real-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time</a:t>
            </a:r>
            <a:r>
              <a:rPr sz="1500" b="1" spc="-5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Data</a:t>
            </a:r>
            <a:r>
              <a:rPr sz="150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Processing:</a:t>
            </a:r>
            <a:r>
              <a:rPr sz="150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Handling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large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datasets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live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updates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efficiently</a:t>
            </a:r>
            <a:endParaRPr sz="1500">
              <a:latin typeface="Liberation Sans"/>
              <a:cs typeface="Liberation Sans"/>
            </a:endParaRPr>
          </a:p>
          <a:p>
            <a:pPr marL="316865" marR="426720">
              <a:lnSpc>
                <a:spcPct val="125000"/>
              </a:lnSpc>
              <a:spcBef>
                <a:spcPts val="1050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Frontend-Backend</a:t>
            </a:r>
            <a:r>
              <a:rPr sz="1500" b="1" spc="-3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Sync:</a:t>
            </a:r>
            <a:r>
              <a:rPr sz="1500" b="1" spc="-3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Maintaining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real-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time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connection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status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data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consistency</a:t>
            </a:r>
            <a:endParaRPr sz="1500">
              <a:latin typeface="Liberation Sans"/>
              <a:cs typeface="Liberation Sans"/>
            </a:endParaRPr>
          </a:p>
          <a:p>
            <a:pPr marL="269240" marR="664210">
              <a:lnSpc>
                <a:spcPct val="125000"/>
              </a:lnSpc>
              <a:spcBef>
                <a:spcPts val="1050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Responsive</a:t>
            </a:r>
            <a:r>
              <a:rPr sz="1500" b="1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Design:</a:t>
            </a:r>
            <a:r>
              <a:rPr sz="1500" b="1" spc="-4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Creating</a:t>
            </a:r>
            <a:r>
              <a:rPr sz="1500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mobile-friendly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interface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field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workers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48398" y="1371599"/>
            <a:ext cx="5257800" cy="3905250"/>
            <a:chOff x="6248398" y="1371599"/>
            <a:chExt cx="5257800" cy="3905250"/>
          </a:xfrm>
        </p:grpSpPr>
        <p:sp>
          <p:nvSpPr>
            <p:cNvPr id="12" name="object 12"/>
            <p:cNvSpPr/>
            <p:nvPr/>
          </p:nvSpPr>
          <p:spPr>
            <a:xfrm>
              <a:off x="6248398" y="1371599"/>
              <a:ext cx="5257800" cy="3905250"/>
            </a:xfrm>
            <a:custGeom>
              <a:avLst/>
              <a:gdLst/>
              <a:ahLst/>
              <a:cxnLst/>
              <a:rect l="l" t="t" r="r" b="b"/>
              <a:pathLst>
                <a:path w="5257800" h="3905250">
                  <a:moveTo>
                    <a:pt x="5186603" y="3905249"/>
                  </a:moveTo>
                  <a:lnTo>
                    <a:pt x="71196" y="3905249"/>
                  </a:lnTo>
                  <a:lnTo>
                    <a:pt x="66241" y="3904761"/>
                  </a:lnTo>
                  <a:lnTo>
                    <a:pt x="29705" y="3889627"/>
                  </a:lnTo>
                  <a:lnTo>
                    <a:pt x="3885" y="3853587"/>
                  </a:lnTo>
                  <a:lnTo>
                    <a:pt x="0" y="3834053"/>
                  </a:lnTo>
                  <a:lnTo>
                    <a:pt x="0" y="38290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86603" y="0"/>
                  </a:lnTo>
                  <a:lnTo>
                    <a:pt x="5228093" y="15621"/>
                  </a:lnTo>
                  <a:lnTo>
                    <a:pt x="5253914" y="51661"/>
                  </a:lnTo>
                  <a:lnTo>
                    <a:pt x="5257800" y="71196"/>
                  </a:lnTo>
                  <a:lnTo>
                    <a:pt x="5257800" y="3834053"/>
                  </a:lnTo>
                  <a:lnTo>
                    <a:pt x="5242177" y="3875543"/>
                  </a:lnTo>
                  <a:lnTo>
                    <a:pt x="5206138" y="3901363"/>
                  </a:lnTo>
                  <a:lnTo>
                    <a:pt x="5191557" y="3904761"/>
                  </a:lnTo>
                  <a:lnTo>
                    <a:pt x="5186603" y="3905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899" y="2305049"/>
              <a:ext cx="190499" cy="1904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899" y="3009899"/>
              <a:ext cx="190499" cy="1904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899" y="3714749"/>
              <a:ext cx="190499" cy="1904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899" y="4419599"/>
              <a:ext cx="190499" cy="1904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426199" y="1768475"/>
            <a:ext cx="467868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Solutions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Implemented</a:t>
            </a:r>
            <a:endParaRPr sz="1950">
              <a:latin typeface="Liberation Sans"/>
              <a:cs typeface="Liberation Sans"/>
            </a:endParaRPr>
          </a:p>
          <a:p>
            <a:pPr marL="316865" marR="5080">
              <a:lnSpc>
                <a:spcPct val="125000"/>
              </a:lnSpc>
              <a:spcBef>
                <a:spcPts val="1185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Created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modular</a:t>
            </a:r>
            <a:r>
              <a:rPr sz="1500" b="1" spc="-3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ML</a:t>
            </a:r>
            <a:r>
              <a:rPr sz="1500" b="1" spc="-60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system</a:t>
            </a:r>
            <a:r>
              <a:rPr sz="1500" b="1" spc="-3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with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dedicated</a:t>
            </a:r>
            <a:r>
              <a:rPr sz="1500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20" dirty="0">
                <a:solidFill>
                  <a:srgbClr val="1F2937"/>
                </a:solidFill>
                <a:latin typeface="Liberation Sans"/>
                <a:cs typeface="Liberation Sans"/>
              </a:rPr>
              <a:t>REST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API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endpoints</a:t>
            </a:r>
            <a:endParaRPr sz="1500">
              <a:latin typeface="Liberation Sans"/>
              <a:cs typeface="Liberation Sans"/>
            </a:endParaRPr>
          </a:p>
          <a:p>
            <a:pPr marL="316865">
              <a:lnSpc>
                <a:spcPct val="100000"/>
              </a:lnSpc>
              <a:spcBef>
                <a:spcPts val="1500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Implemented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data</a:t>
            </a:r>
            <a:r>
              <a:rPr sz="1500" b="1" spc="-4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streaming</a:t>
            </a:r>
            <a:r>
              <a:rPr sz="1500" b="1" spc="-50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and</a:t>
            </a:r>
            <a:r>
              <a:rPr sz="1500" b="1" spc="-4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0FB981"/>
                </a:solidFill>
                <a:latin typeface="Liberation Sans"/>
                <a:cs typeface="Liberation Sans"/>
              </a:rPr>
              <a:t>caching</a:t>
            </a:r>
            <a:endParaRPr sz="1500">
              <a:latin typeface="Liberation Sans"/>
              <a:cs typeface="Liberation Sans"/>
            </a:endParaRPr>
          </a:p>
          <a:p>
            <a:pPr marL="316865">
              <a:lnSpc>
                <a:spcPct val="100000"/>
              </a:lnSpc>
              <a:spcBef>
                <a:spcPts val="450"/>
              </a:spcBef>
            </a:pP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mechanisms</a:t>
            </a:r>
            <a:endParaRPr sz="1500">
              <a:latin typeface="Liberation Sans"/>
              <a:cs typeface="Liberation Sans"/>
            </a:endParaRPr>
          </a:p>
          <a:p>
            <a:pPr marL="316865" marR="106680">
              <a:lnSpc>
                <a:spcPct val="125000"/>
              </a:lnSpc>
              <a:spcBef>
                <a:spcPts val="1050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Added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polling</a:t>
            </a:r>
            <a:r>
              <a:rPr sz="1500" b="1" spc="-4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mechanisms</a:t>
            </a:r>
            <a:r>
              <a:rPr sz="1500" b="1" spc="-4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and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connection</a:t>
            </a:r>
            <a:r>
              <a:rPr sz="1500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state management</a:t>
            </a:r>
            <a:endParaRPr sz="1500">
              <a:latin typeface="Liberation Sans"/>
              <a:cs typeface="Liberation Sans"/>
            </a:endParaRPr>
          </a:p>
          <a:p>
            <a:pPr marL="316865">
              <a:lnSpc>
                <a:spcPct val="100000"/>
              </a:lnSpc>
              <a:spcBef>
                <a:spcPts val="1500"/>
              </a:spcBef>
            </a:pP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Used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0FB981"/>
                </a:solidFill>
                <a:latin typeface="Liberation Sans"/>
                <a:cs typeface="Liberation Sans"/>
              </a:rPr>
              <a:t>Tailwind</a:t>
            </a:r>
            <a:r>
              <a:rPr sz="1500" b="1" spc="-30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FB981"/>
                </a:solidFill>
                <a:latin typeface="Liberation Sans"/>
                <a:cs typeface="Liberation Sans"/>
              </a:rPr>
              <a:t>CSS</a:t>
            </a:r>
            <a:r>
              <a:rPr sz="1500" b="1" spc="-25" dirty="0">
                <a:solidFill>
                  <a:srgbClr val="0FB981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with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mobile-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first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approach</a:t>
            </a:r>
            <a:endParaRPr sz="1500">
              <a:latin typeface="Liberation Sans"/>
              <a:cs typeface="Liberation San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1753" y="6095999"/>
            <a:ext cx="130961" cy="1904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54352" y="6095999"/>
            <a:ext cx="130961" cy="1904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1753" y="6667500"/>
            <a:ext cx="130961" cy="1904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73099" y="5559424"/>
            <a:ext cx="4612640" cy="133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Key</a:t>
            </a:r>
            <a:r>
              <a:rPr sz="1950" b="1" spc="-7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dirty="0">
                <a:solidFill>
                  <a:srgbClr val="1D40AF"/>
                </a:solidFill>
                <a:latin typeface="Liberation Sans"/>
                <a:cs typeface="Liberation Sans"/>
              </a:rPr>
              <a:t>Lessons</a:t>
            </a:r>
            <a:r>
              <a:rPr sz="1950" b="1" spc="-5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9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Learned</a:t>
            </a:r>
            <a:endParaRPr sz="1950">
              <a:latin typeface="Liberation Sans"/>
              <a:cs typeface="Liberation Sans"/>
            </a:endParaRPr>
          </a:p>
          <a:p>
            <a:pPr marL="269240">
              <a:lnSpc>
                <a:spcPct val="100000"/>
              </a:lnSpc>
              <a:spcBef>
                <a:spcPts val="1635"/>
              </a:spcBef>
            </a:pP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API-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first</a:t>
            </a:r>
            <a:r>
              <a:rPr sz="1500" b="1" spc="-2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design</a:t>
            </a:r>
            <a:r>
              <a:rPr sz="1500" b="1" spc="-1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is</a:t>
            </a:r>
            <a:r>
              <a:rPr sz="1500" spc="-1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critical</a:t>
            </a:r>
            <a:r>
              <a:rPr sz="1500" spc="-1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sz="1500" spc="-1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ML</a:t>
            </a:r>
            <a:r>
              <a:rPr sz="1500" spc="-7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integration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500">
              <a:latin typeface="Liberation Sans"/>
              <a:cs typeface="Liberation Sans"/>
            </a:endParaRPr>
          </a:p>
          <a:p>
            <a:pPr marL="269240">
              <a:lnSpc>
                <a:spcPct val="100000"/>
              </a:lnSpc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Robust</a:t>
            </a:r>
            <a:r>
              <a:rPr sz="1500" b="1" spc="-3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error</a:t>
            </a:r>
            <a:r>
              <a:rPr sz="150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handling</a:t>
            </a:r>
            <a:r>
              <a:rPr sz="150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improves</a:t>
            </a:r>
            <a:r>
              <a:rPr sz="1500" spc="-2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client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satisfaction</a:t>
            </a:r>
            <a:endParaRPr sz="1500">
              <a:latin typeface="Liberation Sans"/>
              <a:cs typeface="Liberation San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54352" y="6667500"/>
            <a:ext cx="130961" cy="1904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492874" y="6064249"/>
            <a:ext cx="484251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Performance</a:t>
            </a:r>
            <a:r>
              <a:rPr sz="1500" b="1" spc="-3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optimization</a:t>
            </a:r>
            <a:r>
              <a:rPr sz="1500" b="1" spc="-3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is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crucial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for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user</a:t>
            </a:r>
            <a:r>
              <a:rPr sz="1500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experience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UX</a:t>
            </a:r>
            <a:r>
              <a:rPr sz="1500" b="1" spc="-5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requirements</a:t>
            </a:r>
            <a:r>
              <a:rPr sz="1500" b="1" spc="-5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vary</a:t>
            </a:r>
            <a:r>
              <a:rPr sz="1500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significantly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1F2937"/>
                </a:solidFill>
                <a:latin typeface="Liberation Sans"/>
                <a:cs typeface="Liberation Sans"/>
              </a:rPr>
              <a:t>across</a:t>
            </a:r>
            <a:r>
              <a:rPr sz="1500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Liberation Sans"/>
                <a:cs typeface="Liberation Sans"/>
              </a:rPr>
              <a:t>devices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4799" y="304799"/>
            <a:ext cx="533400" cy="419100"/>
          </a:xfrm>
          <a:custGeom>
            <a:avLst/>
            <a:gdLst/>
            <a:ahLst/>
            <a:cxnLst/>
            <a:rect l="l" t="t" r="r" b="b"/>
            <a:pathLst>
              <a:path w="533400" h="419100">
                <a:moveTo>
                  <a:pt x="462203" y="419099"/>
                </a:moveTo>
                <a:lnTo>
                  <a:pt x="71196" y="419099"/>
                </a:lnTo>
                <a:lnTo>
                  <a:pt x="66241" y="418611"/>
                </a:lnTo>
                <a:lnTo>
                  <a:pt x="29705" y="403478"/>
                </a:lnTo>
                <a:lnTo>
                  <a:pt x="3885" y="367437"/>
                </a:lnTo>
                <a:lnTo>
                  <a:pt x="0" y="347903"/>
                </a:lnTo>
                <a:lnTo>
                  <a:pt x="0" y="342899"/>
                </a:lnTo>
                <a:lnTo>
                  <a:pt x="0" y="71196"/>
                </a:lnTo>
                <a:lnTo>
                  <a:pt x="15621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462203" y="0"/>
                </a:lnTo>
                <a:lnTo>
                  <a:pt x="503694" y="15621"/>
                </a:lnTo>
                <a:lnTo>
                  <a:pt x="529514" y="51661"/>
                </a:lnTo>
                <a:lnTo>
                  <a:pt x="533399" y="71196"/>
                </a:lnTo>
                <a:lnTo>
                  <a:pt x="533399" y="347903"/>
                </a:lnTo>
                <a:lnTo>
                  <a:pt x="517778" y="389394"/>
                </a:lnTo>
                <a:lnTo>
                  <a:pt x="481737" y="415214"/>
                </a:lnTo>
                <a:lnTo>
                  <a:pt x="467158" y="418611"/>
                </a:lnTo>
                <a:lnTo>
                  <a:pt x="462203" y="41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8299" y="377825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SRT</a:t>
            </a:r>
            <a:endParaRPr sz="15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40A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974</Words>
  <Application>Microsoft Office PowerPoint</Application>
  <PresentationFormat>Custom</PresentationFormat>
  <Paragraphs>169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Aptos</vt:lpstr>
      <vt:lpstr>Liberation Sans</vt:lpstr>
      <vt:lpstr>Office Theme</vt:lpstr>
      <vt:lpstr>Smart Rental Tracker</vt:lpstr>
      <vt:lpstr>Problem Statement</vt:lpstr>
      <vt:lpstr>Our Solution</vt:lpstr>
      <vt:lpstr>Tech Stack</vt:lpstr>
      <vt:lpstr>System Architecture &amp; Workflow</vt:lpstr>
      <vt:lpstr>Prototype Highlights</vt:lpstr>
      <vt:lpstr>Dashboard Highlights</vt:lpstr>
      <vt:lpstr>Impact &amp; Benefits</vt:lpstr>
      <vt:lpstr>Challenges Faced</vt:lpstr>
      <vt:lpstr>Future Scope</vt:lpstr>
      <vt:lpstr>Conclusion &amp; 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Rental Tracker</dc:title>
  <dc:creator>Vansh Sehgal</dc:creator>
  <cp:lastModifiedBy>Kshitij _</cp:lastModifiedBy>
  <cp:revision>8</cp:revision>
  <dcterms:created xsi:type="dcterms:W3CDTF">2025-08-29T03:12:33Z</dcterms:created>
  <dcterms:modified xsi:type="dcterms:W3CDTF">2025-08-29T15:01:40Z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2025-08-29T00:00:00Z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2025-08-29T00:00:00Z</vt:filetime>
  </property>
</Properties>
</file>