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8" r:id="rId3"/>
    <p:sldId id="270" r:id="rId4"/>
    <p:sldId id="266" r:id="rId5"/>
    <p:sldId id="269" r:id="rId6"/>
    <p:sldId id="263" r:id="rId7"/>
    <p:sldId id="264" r:id="rId8"/>
    <p:sldId id="267"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490C0E-99D5-477F-9E93-623ACBC3542E}"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90C0E-99D5-477F-9E93-623ACBC3542E}"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90C0E-99D5-477F-9E93-623ACBC3542E}"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90C0E-99D5-477F-9E93-623ACBC3542E}"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490C0E-99D5-477F-9E93-623ACBC3542E}"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490C0E-99D5-477F-9E93-623ACBC3542E}" type="datetimeFigureOut">
              <a:rPr lang="en-US" smtClean="0"/>
              <a:pPr/>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490C0E-99D5-477F-9E93-623ACBC3542E}" type="datetimeFigureOut">
              <a:rPr lang="en-US" smtClean="0"/>
              <a:pPr/>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490C0E-99D5-477F-9E93-623ACBC3542E}" type="datetimeFigureOut">
              <a:rPr lang="en-US" smtClean="0"/>
              <a:pPr/>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90C0E-99D5-477F-9E93-623ACBC3542E}" type="datetimeFigureOut">
              <a:rPr lang="en-US" smtClean="0"/>
              <a:pPr/>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90C0E-99D5-477F-9E93-623ACBC3542E}" type="datetimeFigureOut">
              <a:rPr lang="en-US" smtClean="0"/>
              <a:pPr/>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90C0E-99D5-477F-9E93-623ACBC3542E}" type="datetimeFigureOut">
              <a:rPr lang="en-US" smtClean="0"/>
              <a:pPr/>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6A45A-33F2-456E-A353-90B1C69BDA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90C0E-99D5-477F-9E93-623ACBC3542E}" type="datetimeFigureOut">
              <a:rPr lang="en-US" smtClean="0"/>
              <a:pPr/>
              <a:t>7/11/2023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6A45A-33F2-456E-A353-90B1C69BDA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rPr>
              <a:t>Basic Concepts of RDBMS </a:t>
            </a:r>
            <a:endParaRPr lang="en-US" b="1" dirty="0">
              <a:solidFill>
                <a:schemeClr val="accent2">
                  <a:lumMod val="50000"/>
                </a:schemeClr>
              </a:solidFill>
            </a:endParaRPr>
          </a:p>
        </p:txBody>
      </p:sp>
      <p:sp>
        <p:nvSpPr>
          <p:cNvPr id="3" name="Content Placeholder 2"/>
          <p:cNvSpPr>
            <a:spLocks noGrp="1"/>
          </p:cNvSpPr>
          <p:nvPr>
            <p:ph idx="1"/>
          </p:nvPr>
        </p:nvSpPr>
        <p:spPr/>
        <p:txBody>
          <a:bodyPr>
            <a:normAutofit fontScale="92500"/>
          </a:bodyPr>
          <a:lstStyle/>
          <a:p>
            <a:pPr fontAlgn="base"/>
            <a:r>
              <a:rPr lang="en-US" dirty="0" smtClean="0">
                <a:solidFill>
                  <a:srgbClr val="FF0000"/>
                </a:solidFill>
              </a:rPr>
              <a:t>RDBMS</a:t>
            </a:r>
            <a:r>
              <a:rPr lang="en-US" dirty="0" smtClean="0"/>
              <a:t> stands for Relational Database Management System.</a:t>
            </a:r>
          </a:p>
          <a:p>
            <a:pPr fontAlgn="base"/>
            <a:r>
              <a:rPr lang="en-US" dirty="0" smtClean="0"/>
              <a:t>RDBMS concepts are a basic requirement to understand SQL and all other modern database examples: MS Access, SQL, MS SQL Server, etc.</a:t>
            </a:r>
          </a:p>
          <a:p>
            <a:pPr fontAlgn="base"/>
            <a:r>
              <a:rPr lang="en-US" dirty="0" smtClean="0"/>
              <a:t>A Relational database management system (RDBMS) is a database management system (DBMS) that is based on the relational model as introduced by </a:t>
            </a:r>
            <a:r>
              <a:rPr lang="en-US" dirty="0" smtClean="0">
                <a:solidFill>
                  <a:schemeClr val="accent4">
                    <a:lumMod val="75000"/>
                  </a:schemeClr>
                </a:solidFill>
              </a:rPr>
              <a:t>E. F. </a:t>
            </a:r>
            <a:r>
              <a:rPr lang="en-US" dirty="0" err="1" smtClean="0">
                <a:solidFill>
                  <a:schemeClr val="accent4">
                    <a:lumMod val="75000"/>
                  </a:schemeClr>
                </a:solidFill>
              </a:rPr>
              <a:t>Codd</a:t>
            </a:r>
            <a:r>
              <a:rPr lang="en-US" dirty="0" smtClean="0">
                <a:solidFill>
                  <a:schemeClr val="accent4">
                    <a:lumMod val="75000"/>
                  </a:schemeClr>
                </a:solidFill>
              </a:rPr>
              <a:t> </a:t>
            </a:r>
            <a:r>
              <a:rPr lang="en-US" dirty="0" smtClean="0"/>
              <a:t>in </a:t>
            </a:r>
            <a:r>
              <a:rPr lang="en-US" dirty="0" smtClean="0">
                <a:solidFill>
                  <a:schemeClr val="accent4">
                    <a:lumMod val="75000"/>
                  </a:schemeClr>
                </a:solidFill>
              </a:rPr>
              <a:t>1970</a:t>
            </a:r>
            <a:r>
              <a:rPr lang="en-US" dirty="0" smtClean="0"/>
              <a:t>.</a:t>
            </a:r>
          </a:p>
          <a:p>
            <a:pPr fontAlgn="base"/>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Super Key</a:t>
            </a:r>
            <a:endParaRPr lang="en-US" dirty="0"/>
          </a:p>
        </p:txBody>
      </p:sp>
      <p:sp>
        <p:nvSpPr>
          <p:cNvPr id="3" name="Content Placeholder 2"/>
          <p:cNvSpPr>
            <a:spLocks noGrp="1"/>
          </p:cNvSpPr>
          <p:nvPr>
            <p:ph idx="1"/>
          </p:nvPr>
        </p:nvSpPr>
        <p:spPr>
          <a:xfrm>
            <a:off x="457200" y="1600201"/>
            <a:ext cx="8229600" cy="2614618"/>
          </a:xfrm>
        </p:spPr>
        <p:txBody>
          <a:bodyPr>
            <a:normAutofit fontScale="77500" lnSpcReduction="20000"/>
          </a:bodyPr>
          <a:lstStyle/>
          <a:p>
            <a:r>
              <a:rPr lang="en-US" dirty="0" smtClean="0"/>
              <a:t>Super key is an attribute set that can uniquely identify a </a:t>
            </a:r>
            <a:r>
              <a:rPr lang="en-US" dirty="0" err="1" smtClean="0"/>
              <a:t>tuple</a:t>
            </a:r>
            <a:r>
              <a:rPr lang="en-US" dirty="0" smtClean="0"/>
              <a:t>. A super key is a superset of a candidate key.</a:t>
            </a:r>
          </a:p>
          <a:p>
            <a:r>
              <a:rPr lang="en-US" b="1" dirty="0" smtClean="0"/>
              <a:t>For example:</a:t>
            </a:r>
            <a:r>
              <a:rPr lang="en-US" dirty="0" smtClean="0"/>
              <a:t> In the above EMPLOYEE table, for(EMPLOEE_ID, EMPLOYEE_NAME), the name of two employees can be the same, but their EMPLYEE_ID can't be the same. Hence, this combination can also be a key. The super key would be EMPLOYEE-ID (EMPLOYEE_ID, EMPLOYEE-NAME), etc.</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2143108" y="4324350"/>
            <a:ext cx="4533900" cy="25336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Foreign key</a:t>
            </a:r>
            <a:endParaRPr lang="en-US" dirty="0"/>
          </a:p>
        </p:txBody>
      </p:sp>
      <p:sp>
        <p:nvSpPr>
          <p:cNvPr id="3" name="Content Placeholder 2"/>
          <p:cNvSpPr>
            <a:spLocks noGrp="1"/>
          </p:cNvSpPr>
          <p:nvPr>
            <p:ph idx="1"/>
          </p:nvPr>
        </p:nvSpPr>
        <p:spPr>
          <a:xfrm>
            <a:off x="457200" y="1600201"/>
            <a:ext cx="8229600" cy="757229"/>
          </a:xfrm>
        </p:spPr>
        <p:txBody>
          <a:bodyPr>
            <a:normAutofit fontScale="85000" lnSpcReduction="20000"/>
          </a:bodyPr>
          <a:lstStyle/>
          <a:p>
            <a:r>
              <a:rPr lang="en-US" dirty="0" smtClean="0"/>
              <a:t>Foreign keys are the column of the table used to point to the primary key of another table.</a:t>
            </a:r>
          </a:p>
          <a:p>
            <a:endParaRPr lang="en-US" dirty="0"/>
          </a:p>
        </p:txBody>
      </p:sp>
      <p:sp>
        <p:nvSpPr>
          <p:cNvPr id="4" name="Rectangle 3"/>
          <p:cNvSpPr/>
          <p:nvPr/>
        </p:nvSpPr>
        <p:spPr>
          <a:xfrm>
            <a:off x="714348" y="2285992"/>
            <a:ext cx="8215370" cy="2246769"/>
          </a:xfrm>
          <a:prstGeom prst="rect">
            <a:avLst/>
          </a:prstGeom>
        </p:spPr>
        <p:txBody>
          <a:bodyPr wrap="square">
            <a:spAutoFit/>
          </a:bodyPr>
          <a:lstStyle/>
          <a:p>
            <a:r>
              <a:rPr lang="en-US" sz="2000" dirty="0" smtClean="0">
                <a:solidFill>
                  <a:srgbClr val="FF0000"/>
                </a:solidFill>
              </a:rPr>
              <a:t>Example :- </a:t>
            </a:r>
            <a:r>
              <a:rPr lang="en-US" sz="2000" dirty="0" smtClean="0"/>
              <a:t>Every employee works in a specific department in a company, and employee and department are two different entities. So we can't store the department's information in the employee table. That's why we link these two tables through the primary key of one table.</a:t>
            </a:r>
          </a:p>
          <a:p>
            <a:r>
              <a:rPr lang="en-US" sz="2000" dirty="0" smtClean="0"/>
              <a:t>In the EMPLOYEE table, Department_Id is the foreign key, and both the tables are related.</a:t>
            </a:r>
          </a:p>
          <a:p>
            <a:endParaRPr lang="en-US" sz="2000" dirty="0"/>
          </a:p>
        </p:txBody>
      </p:sp>
      <p:pic>
        <p:nvPicPr>
          <p:cNvPr id="4098" name="Picture 2"/>
          <p:cNvPicPr>
            <a:picLocks noChangeAspect="1" noChangeArrowheads="1"/>
          </p:cNvPicPr>
          <p:nvPr/>
        </p:nvPicPr>
        <p:blipFill>
          <a:blip r:embed="rId2"/>
          <a:srcRect/>
          <a:stretch>
            <a:fillRect/>
          </a:stretch>
        </p:blipFill>
        <p:spPr bwMode="auto">
          <a:xfrm>
            <a:off x="2143108" y="4000504"/>
            <a:ext cx="5735637" cy="26479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t>5. Alternate key</a:t>
            </a:r>
            <a:endParaRPr lang="en-US" dirty="0"/>
          </a:p>
        </p:txBody>
      </p:sp>
      <p:sp>
        <p:nvSpPr>
          <p:cNvPr id="3" name="Content Placeholder 2"/>
          <p:cNvSpPr>
            <a:spLocks noGrp="1"/>
          </p:cNvSpPr>
          <p:nvPr>
            <p:ph idx="1"/>
          </p:nvPr>
        </p:nvSpPr>
        <p:spPr>
          <a:xfrm>
            <a:off x="428596" y="1214422"/>
            <a:ext cx="8229600" cy="3357586"/>
          </a:xfrm>
        </p:spPr>
        <p:txBody>
          <a:bodyPr>
            <a:normAutofit fontScale="77500" lnSpcReduction="20000"/>
          </a:bodyPr>
          <a:lstStyle/>
          <a:p>
            <a:r>
              <a:rPr lang="en-US" dirty="0" smtClean="0"/>
              <a:t>There may be one or more attributes or a combination of attributes that uniquely identify each </a:t>
            </a:r>
            <a:r>
              <a:rPr lang="en-US" dirty="0" err="1" smtClean="0"/>
              <a:t>tuple</a:t>
            </a:r>
            <a:r>
              <a:rPr lang="en-US" dirty="0" smtClean="0"/>
              <a:t> in a relation. These attributes or combinations of the attributes are called </a:t>
            </a:r>
            <a:r>
              <a:rPr lang="en-US" dirty="0" smtClean="0">
                <a:solidFill>
                  <a:srgbClr val="FF0000"/>
                </a:solidFill>
              </a:rPr>
              <a:t>the candidate keys</a:t>
            </a:r>
            <a:r>
              <a:rPr lang="en-US" dirty="0" smtClean="0"/>
              <a:t>. One key is chosen as the primary key from these candidate keys, and the remaining candidate key, if it exists, is termed the alternate key.</a:t>
            </a:r>
          </a:p>
          <a:p>
            <a:r>
              <a:rPr lang="en-US" b="1" dirty="0" smtClean="0"/>
              <a:t>For example-</a:t>
            </a:r>
            <a:r>
              <a:rPr lang="en-US" dirty="0" smtClean="0"/>
              <a:t> employee relation has two attributes, </a:t>
            </a:r>
            <a:r>
              <a:rPr lang="en-US" dirty="0" err="1" smtClean="0"/>
              <a:t>Employee_Id</a:t>
            </a:r>
            <a:r>
              <a:rPr lang="en-US" dirty="0" smtClean="0"/>
              <a:t> and </a:t>
            </a:r>
            <a:r>
              <a:rPr lang="en-US" dirty="0" err="1" smtClean="0"/>
              <a:t>PAN_No</a:t>
            </a:r>
            <a:r>
              <a:rPr lang="en-US" dirty="0" smtClean="0"/>
              <a:t>, that act as candidate keys. In this relation, </a:t>
            </a:r>
            <a:r>
              <a:rPr lang="en-US" dirty="0" err="1" smtClean="0"/>
              <a:t>Employee_Id</a:t>
            </a:r>
            <a:r>
              <a:rPr lang="en-US" dirty="0" smtClean="0"/>
              <a:t> is chosen as the primary key, so the other candidate key, </a:t>
            </a:r>
            <a:r>
              <a:rPr lang="en-US" dirty="0" err="1" smtClean="0"/>
              <a:t>PAN_No</a:t>
            </a:r>
            <a:r>
              <a:rPr lang="en-US" dirty="0" smtClean="0"/>
              <a:t>, acts as the Alternate key.</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1785918" y="4429132"/>
            <a:ext cx="5697537" cy="21240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t>6. Composite key</a:t>
            </a:r>
            <a:endParaRPr lang="en-US" dirty="0"/>
          </a:p>
        </p:txBody>
      </p:sp>
      <p:sp>
        <p:nvSpPr>
          <p:cNvPr id="3" name="Content Placeholder 2"/>
          <p:cNvSpPr>
            <a:spLocks noGrp="1"/>
          </p:cNvSpPr>
          <p:nvPr>
            <p:ph idx="1"/>
          </p:nvPr>
        </p:nvSpPr>
        <p:spPr>
          <a:xfrm>
            <a:off x="428596" y="1000109"/>
            <a:ext cx="8229600" cy="1143007"/>
          </a:xfrm>
        </p:spPr>
        <p:txBody>
          <a:bodyPr>
            <a:normAutofit fontScale="85000" lnSpcReduction="20000"/>
          </a:bodyPr>
          <a:lstStyle/>
          <a:p>
            <a:r>
              <a:rPr lang="en-US" dirty="0" smtClean="0"/>
              <a:t>Whenever a primary key consists of more than one attribute, it is known as a composite key. This key is also known as Concatenated Key.</a:t>
            </a:r>
          </a:p>
          <a:p>
            <a:endParaRPr lang="en-US" dirty="0"/>
          </a:p>
        </p:txBody>
      </p:sp>
      <p:sp>
        <p:nvSpPr>
          <p:cNvPr id="4" name="Rectangle 3"/>
          <p:cNvSpPr/>
          <p:nvPr/>
        </p:nvSpPr>
        <p:spPr>
          <a:xfrm>
            <a:off x="785786" y="2000240"/>
            <a:ext cx="8358214" cy="2308324"/>
          </a:xfrm>
          <a:prstGeom prst="rect">
            <a:avLst/>
          </a:prstGeom>
        </p:spPr>
        <p:txBody>
          <a:bodyPr wrap="square">
            <a:spAutoFit/>
          </a:bodyPr>
          <a:lstStyle/>
          <a:p>
            <a:r>
              <a:rPr lang="en-US" sz="2400" b="1" dirty="0" smtClean="0"/>
              <a:t>For example,</a:t>
            </a:r>
            <a:r>
              <a:rPr lang="en-US" sz="2400" dirty="0" smtClean="0"/>
              <a:t> in employee relations, we assume that an employee may be assigned multiple roles, and an employee may work on multiple projects simultaneously. So the primary key will be composed of all three attributes, namely </a:t>
            </a:r>
            <a:r>
              <a:rPr lang="en-US" sz="2400" dirty="0" err="1" smtClean="0"/>
              <a:t>Emp_ID</a:t>
            </a:r>
            <a:r>
              <a:rPr lang="en-US" sz="2400" dirty="0" smtClean="0"/>
              <a:t>, </a:t>
            </a:r>
            <a:r>
              <a:rPr lang="en-US" sz="2400" dirty="0" err="1" smtClean="0"/>
              <a:t>Emp_role</a:t>
            </a:r>
            <a:r>
              <a:rPr lang="en-US" sz="2400" dirty="0" smtClean="0"/>
              <a:t>, and </a:t>
            </a:r>
            <a:r>
              <a:rPr lang="en-US" sz="2400" dirty="0" err="1" smtClean="0"/>
              <a:t>Proj_ID</a:t>
            </a:r>
            <a:r>
              <a:rPr lang="en-US" sz="2400" dirty="0" smtClean="0"/>
              <a:t> in combination. So these attributes act as a composite key since the primary key comprises more than one attribute.</a:t>
            </a:r>
            <a:endParaRPr lang="en-US" sz="2400" dirty="0"/>
          </a:p>
        </p:txBody>
      </p:sp>
      <p:pic>
        <p:nvPicPr>
          <p:cNvPr id="6146" name="Picture 2"/>
          <p:cNvPicPr>
            <a:picLocks noChangeAspect="1" noChangeArrowheads="1"/>
          </p:cNvPicPr>
          <p:nvPr/>
        </p:nvPicPr>
        <p:blipFill>
          <a:blip r:embed="rId2"/>
          <a:srcRect/>
          <a:stretch>
            <a:fillRect/>
          </a:stretch>
        </p:blipFill>
        <p:spPr bwMode="auto">
          <a:xfrm>
            <a:off x="1571604" y="4381500"/>
            <a:ext cx="5954713" cy="24765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7. Artificial key</a:t>
            </a:r>
            <a:endParaRPr lang="en-US" dirty="0"/>
          </a:p>
        </p:txBody>
      </p:sp>
      <p:sp>
        <p:nvSpPr>
          <p:cNvPr id="3" name="Content Placeholder 2"/>
          <p:cNvSpPr>
            <a:spLocks noGrp="1"/>
          </p:cNvSpPr>
          <p:nvPr>
            <p:ph idx="1"/>
          </p:nvPr>
        </p:nvSpPr>
        <p:spPr>
          <a:xfrm>
            <a:off x="500034" y="1000108"/>
            <a:ext cx="8229600" cy="3043245"/>
          </a:xfrm>
        </p:spPr>
        <p:txBody>
          <a:bodyPr>
            <a:normAutofit fontScale="77500" lnSpcReduction="20000"/>
          </a:bodyPr>
          <a:lstStyle/>
          <a:p>
            <a:r>
              <a:rPr lang="en-US" dirty="0" smtClean="0"/>
              <a:t>The key created using arbitrarily assigned data are known as artificial keys. These keys are created when a primary key is large and complex and has no relationship with many other relations. The data values of the artificial keys are usually numbered in a serial order.</a:t>
            </a:r>
          </a:p>
          <a:p>
            <a:r>
              <a:rPr lang="en-US" b="1" dirty="0" smtClean="0"/>
              <a:t>For example,</a:t>
            </a:r>
            <a:r>
              <a:rPr lang="en-US" dirty="0" smtClean="0"/>
              <a:t> the primary key, which is composed of </a:t>
            </a:r>
            <a:r>
              <a:rPr lang="en-US" dirty="0" err="1" smtClean="0"/>
              <a:t>Emp_ID</a:t>
            </a:r>
            <a:r>
              <a:rPr lang="en-US" dirty="0" smtClean="0"/>
              <a:t>, </a:t>
            </a:r>
            <a:r>
              <a:rPr lang="en-US" dirty="0" err="1" smtClean="0"/>
              <a:t>Emp_role</a:t>
            </a:r>
            <a:r>
              <a:rPr lang="en-US" dirty="0" smtClean="0"/>
              <a:t>, and </a:t>
            </a:r>
            <a:r>
              <a:rPr lang="en-US" dirty="0" err="1" smtClean="0"/>
              <a:t>Proj_ID</a:t>
            </a:r>
            <a:r>
              <a:rPr lang="en-US" dirty="0" smtClean="0"/>
              <a:t>, is large in employee relations. So it would be better to add a new virtual attribute to identify each </a:t>
            </a:r>
            <a:r>
              <a:rPr lang="en-US" dirty="0" err="1" smtClean="0"/>
              <a:t>tuple</a:t>
            </a:r>
            <a:r>
              <a:rPr lang="en-US" dirty="0" smtClean="0"/>
              <a:t> in the relation uniquely.</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2214546" y="3929066"/>
            <a:ext cx="4725113" cy="278608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7-11 at 08.12.53.jpeg"/>
          <p:cNvPicPr>
            <a:picLocks noGrp="1" noChangeAspect="1"/>
          </p:cNvPicPr>
          <p:nvPr>
            <p:ph idx="1"/>
          </p:nvPr>
        </p:nvPicPr>
        <p:blipFill>
          <a:blip r:embed="rId2"/>
          <a:stretch>
            <a:fillRect/>
          </a:stretch>
        </p:blipFill>
        <p:spPr>
          <a:xfrm>
            <a:off x="457200" y="1973421"/>
            <a:ext cx="8229600" cy="377952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7-11 at 08.13.57.jpeg"/>
          <p:cNvPicPr>
            <a:picLocks noGrp="1" noChangeAspect="1"/>
          </p:cNvPicPr>
          <p:nvPr>
            <p:ph idx="1"/>
          </p:nvPr>
        </p:nvPicPr>
        <p:blipFill>
          <a:blip r:embed="rId2"/>
          <a:stretch>
            <a:fillRect/>
          </a:stretch>
        </p:blipFill>
        <p:spPr>
          <a:xfrm>
            <a:off x="457200" y="1836261"/>
            <a:ext cx="8229600" cy="405384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7-11 at 08.14.28.jpeg"/>
          <p:cNvPicPr>
            <a:picLocks noGrp="1" noChangeAspect="1"/>
          </p:cNvPicPr>
          <p:nvPr>
            <p:ph idx="1"/>
          </p:nvPr>
        </p:nvPicPr>
        <p:blipFill>
          <a:blip r:embed="rId2"/>
          <a:stretch>
            <a:fillRect/>
          </a:stretch>
        </p:blipFill>
        <p:spPr>
          <a:xfrm>
            <a:off x="457200" y="857232"/>
            <a:ext cx="8229600" cy="512430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7-11 at 08.14.56.jpeg"/>
          <p:cNvPicPr>
            <a:picLocks noGrp="1" noChangeAspect="1"/>
          </p:cNvPicPr>
          <p:nvPr>
            <p:ph idx="1"/>
          </p:nvPr>
        </p:nvPicPr>
        <p:blipFill>
          <a:blip r:embed="rId2"/>
          <a:stretch>
            <a:fillRect/>
          </a:stretch>
        </p:blipFill>
        <p:spPr>
          <a:xfrm>
            <a:off x="457200" y="785794"/>
            <a:ext cx="8229600" cy="499762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7-11 at 08.15.41.jpeg"/>
          <p:cNvPicPr>
            <a:picLocks noGrp="1" noChangeAspect="1"/>
          </p:cNvPicPr>
          <p:nvPr>
            <p:ph idx="1"/>
          </p:nvPr>
        </p:nvPicPr>
        <p:blipFill>
          <a:blip r:embed="rId2"/>
          <a:stretch>
            <a:fillRect/>
          </a:stretch>
        </p:blipFill>
        <p:spPr>
          <a:xfrm>
            <a:off x="471295" y="1285860"/>
            <a:ext cx="8201409" cy="4840303"/>
          </a:xfrm>
        </p:spPr>
      </p:pic>
      <p:sp>
        <p:nvSpPr>
          <p:cNvPr id="5" name="Rectangle 4"/>
          <p:cNvSpPr/>
          <p:nvPr/>
        </p:nvSpPr>
        <p:spPr>
          <a:xfrm>
            <a:off x="0" y="5143512"/>
            <a:ext cx="3000364" cy="1571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smtClean="0">
                <a:solidFill>
                  <a:schemeClr val="accent2">
                    <a:lumMod val="50000"/>
                  </a:schemeClr>
                </a:solidFill>
              </a:rPr>
              <a:t>RDBMS COMPONENTS</a:t>
            </a:r>
            <a:endParaRPr lang="en-US" b="1" dirty="0">
              <a:solidFill>
                <a:schemeClr val="accent2">
                  <a:lumMod val="50000"/>
                </a:schemeClr>
              </a:solidFill>
            </a:endParaRPr>
          </a:p>
        </p:txBody>
      </p:sp>
      <p:sp>
        <p:nvSpPr>
          <p:cNvPr id="5" name="Teardrop 4"/>
          <p:cNvSpPr/>
          <p:nvPr/>
        </p:nvSpPr>
        <p:spPr>
          <a:xfrm rot="11417968">
            <a:off x="4925197" y="2146084"/>
            <a:ext cx="1785950" cy="171451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ardrop 5"/>
          <p:cNvSpPr/>
          <p:nvPr/>
        </p:nvSpPr>
        <p:spPr>
          <a:xfrm rot="4343185">
            <a:off x="1982433" y="2260356"/>
            <a:ext cx="1785950" cy="171451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ardrop 6"/>
          <p:cNvSpPr/>
          <p:nvPr/>
        </p:nvSpPr>
        <p:spPr>
          <a:xfrm rot="685853">
            <a:off x="1938100" y="3946160"/>
            <a:ext cx="1785950" cy="1714512"/>
          </a:xfrm>
          <a:prstGeom prst="teardrop">
            <a:avLst>
              <a:gd name="adj" fmla="val 114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ardrop 7"/>
          <p:cNvSpPr/>
          <p:nvPr/>
        </p:nvSpPr>
        <p:spPr>
          <a:xfrm rot="15405928">
            <a:off x="4938706" y="3923715"/>
            <a:ext cx="1785950" cy="171451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ardrop 8"/>
          <p:cNvSpPr/>
          <p:nvPr/>
        </p:nvSpPr>
        <p:spPr>
          <a:xfrm rot="7894323">
            <a:off x="3412704" y="1308310"/>
            <a:ext cx="1785950" cy="1714512"/>
          </a:xfrm>
          <a:prstGeom prst="teardrop">
            <a:avLst>
              <a:gd name="adj" fmla="val 108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ardrop 9"/>
          <p:cNvSpPr/>
          <p:nvPr/>
        </p:nvSpPr>
        <p:spPr>
          <a:xfrm rot="19058108">
            <a:off x="3416280" y="4765613"/>
            <a:ext cx="1785950" cy="1714512"/>
          </a:xfrm>
          <a:prstGeom prst="teardrop">
            <a:avLst>
              <a:gd name="adj" fmla="val 1051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57620" y="1857364"/>
            <a:ext cx="1214446" cy="461665"/>
          </a:xfrm>
          <a:prstGeom prst="rect">
            <a:avLst/>
          </a:prstGeom>
          <a:noFill/>
        </p:spPr>
        <p:txBody>
          <a:bodyPr wrap="square" rtlCol="0">
            <a:spAutoFit/>
          </a:bodyPr>
          <a:lstStyle/>
          <a:p>
            <a:r>
              <a:rPr lang="en-US" sz="2400" b="1" dirty="0" smtClean="0">
                <a:solidFill>
                  <a:schemeClr val="bg1"/>
                </a:solidFill>
              </a:rPr>
              <a:t>TABLE</a:t>
            </a:r>
            <a:endParaRPr lang="en-US" sz="2400" b="1" dirty="0">
              <a:solidFill>
                <a:schemeClr val="bg1"/>
              </a:solidFill>
            </a:endParaRPr>
          </a:p>
        </p:txBody>
      </p:sp>
      <p:sp>
        <p:nvSpPr>
          <p:cNvPr id="15" name="TextBox 14"/>
          <p:cNvSpPr txBox="1"/>
          <p:nvPr/>
        </p:nvSpPr>
        <p:spPr>
          <a:xfrm>
            <a:off x="5143504" y="2571744"/>
            <a:ext cx="1357322" cy="738664"/>
          </a:xfrm>
          <a:prstGeom prst="rect">
            <a:avLst/>
          </a:prstGeom>
          <a:noFill/>
        </p:spPr>
        <p:txBody>
          <a:bodyPr wrap="square" rtlCol="0">
            <a:spAutoFit/>
          </a:bodyPr>
          <a:lstStyle/>
          <a:p>
            <a:r>
              <a:rPr lang="en-US" sz="2400" b="1" dirty="0" smtClean="0">
                <a:solidFill>
                  <a:schemeClr val="bg1"/>
                </a:solidFill>
              </a:rPr>
              <a:t>TUPLE</a:t>
            </a:r>
          </a:p>
          <a:p>
            <a:r>
              <a:rPr lang="en-US" b="1" dirty="0" smtClean="0">
                <a:solidFill>
                  <a:schemeClr val="bg1"/>
                </a:solidFill>
              </a:rPr>
              <a:t> (A RECORD)</a:t>
            </a:r>
            <a:endParaRPr lang="en-US" b="1" dirty="0">
              <a:solidFill>
                <a:schemeClr val="bg1"/>
              </a:solidFill>
            </a:endParaRPr>
          </a:p>
        </p:txBody>
      </p:sp>
      <p:sp>
        <p:nvSpPr>
          <p:cNvPr id="16" name="TextBox 15"/>
          <p:cNvSpPr txBox="1"/>
          <p:nvPr/>
        </p:nvSpPr>
        <p:spPr>
          <a:xfrm>
            <a:off x="5143504" y="4500570"/>
            <a:ext cx="1428760" cy="461665"/>
          </a:xfrm>
          <a:prstGeom prst="rect">
            <a:avLst/>
          </a:prstGeom>
          <a:noFill/>
        </p:spPr>
        <p:txBody>
          <a:bodyPr wrap="square" rtlCol="0">
            <a:spAutoFit/>
          </a:bodyPr>
          <a:lstStyle/>
          <a:p>
            <a:r>
              <a:rPr lang="en-US" sz="2400" b="1" dirty="0" smtClean="0">
                <a:solidFill>
                  <a:schemeClr val="bg1"/>
                </a:solidFill>
              </a:rPr>
              <a:t>DOMAIN</a:t>
            </a:r>
            <a:endParaRPr lang="en-US" sz="2400" b="1" dirty="0">
              <a:solidFill>
                <a:schemeClr val="bg1"/>
              </a:solidFill>
            </a:endParaRPr>
          </a:p>
        </p:txBody>
      </p:sp>
      <p:sp>
        <p:nvSpPr>
          <p:cNvPr id="17" name="TextBox 16"/>
          <p:cNvSpPr txBox="1"/>
          <p:nvPr/>
        </p:nvSpPr>
        <p:spPr>
          <a:xfrm>
            <a:off x="3500430" y="5357826"/>
            <a:ext cx="2000264" cy="400110"/>
          </a:xfrm>
          <a:prstGeom prst="rect">
            <a:avLst/>
          </a:prstGeom>
          <a:noFill/>
        </p:spPr>
        <p:txBody>
          <a:bodyPr wrap="square" rtlCol="0">
            <a:spAutoFit/>
          </a:bodyPr>
          <a:lstStyle/>
          <a:p>
            <a:r>
              <a:rPr lang="en-US" sz="2000" b="1" dirty="0" smtClean="0">
                <a:solidFill>
                  <a:schemeClr val="bg1"/>
                </a:solidFill>
              </a:rPr>
              <a:t>CONSTRAINTS</a:t>
            </a:r>
            <a:endParaRPr lang="en-US" sz="2000" b="1" dirty="0">
              <a:solidFill>
                <a:schemeClr val="bg1"/>
              </a:solidFill>
            </a:endParaRPr>
          </a:p>
        </p:txBody>
      </p:sp>
      <p:sp>
        <p:nvSpPr>
          <p:cNvPr id="18" name="TextBox 17"/>
          <p:cNvSpPr txBox="1"/>
          <p:nvPr/>
        </p:nvSpPr>
        <p:spPr>
          <a:xfrm>
            <a:off x="2214546" y="2643182"/>
            <a:ext cx="1428760" cy="738664"/>
          </a:xfrm>
          <a:prstGeom prst="rect">
            <a:avLst/>
          </a:prstGeom>
          <a:noFill/>
        </p:spPr>
        <p:txBody>
          <a:bodyPr wrap="square" rtlCol="0">
            <a:spAutoFit/>
          </a:bodyPr>
          <a:lstStyle/>
          <a:p>
            <a:r>
              <a:rPr lang="en-US" sz="2400" b="1" dirty="0" smtClean="0">
                <a:solidFill>
                  <a:schemeClr val="bg1"/>
                </a:solidFill>
              </a:rPr>
              <a:t>COLUMN</a:t>
            </a:r>
          </a:p>
          <a:p>
            <a:r>
              <a:rPr lang="en-US" b="1" dirty="0" smtClean="0">
                <a:solidFill>
                  <a:schemeClr val="bg1"/>
                </a:solidFill>
              </a:rPr>
              <a:t> (ATTRIBUTE)</a:t>
            </a:r>
            <a:endParaRPr lang="en-US" b="1" dirty="0">
              <a:solidFill>
                <a:schemeClr val="bg1"/>
              </a:solidFill>
            </a:endParaRPr>
          </a:p>
        </p:txBody>
      </p:sp>
      <p:sp>
        <p:nvSpPr>
          <p:cNvPr id="19" name="TextBox 18"/>
          <p:cNvSpPr txBox="1"/>
          <p:nvPr/>
        </p:nvSpPr>
        <p:spPr>
          <a:xfrm>
            <a:off x="2143108" y="4500570"/>
            <a:ext cx="1357322" cy="461665"/>
          </a:xfrm>
          <a:prstGeom prst="rect">
            <a:avLst/>
          </a:prstGeom>
          <a:noFill/>
        </p:spPr>
        <p:txBody>
          <a:bodyPr wrap="square" rtlCol="0">
            <a:spAutoFit/>
          </a:bodyPr>
          <a:lstStyle/>
          <a:p>
            <a:r>
              <a:rPr lang="en-US" sz="2400" b="1" dirty="0" smtClean="0">
                <a:solidFill>
                  <a:schemeClr val="bg1"/>
                </a:solidFill>
              </a:rPr>
              <a:t>SCHEMA</a:t>
            </a:r>
            <a:endParaRPr lang="en-US" sz="2400" b="1" dirty="0">
              <a:solidFill>
                <a:schemeClr val="bg1"/>
              </a:solidFill>
            </a:endParaRPr>
          </a:p>
        </p:txBody>
      </p:sp>
      <p:sp>
        <p:nvSpPr>
          <p:cNvPr id="20" name="TextBox 19"/>
          <p:cNvSpPr txBox="1"/>
          <p:nvPr/>
        </p:nvSpPr>
        <p:spPr>
          <a:xfrm>
            <a:off x="4000496" y="3714752"/>
            <a:ext cx="1000132" cy="400110"/>
          </a:xfrm>
          <a:prstGeom prst="rect">
            <a:avLst/>
          </a:prstGeom>
          <a:noFill/>
        </p:spPr>
        <p:txBody>
          <a:bodyPr wrap="square" rtlCol="0">
            <a:spAutoFit/>
          </a:bodyPr>
          <a:lstStyle/>
          <a:p>
            <a:r>
              <a:rPr lang="en-US" sz="2000" b="1" dirty="0" smtClean="0">
                <a:solidFill>
                  <a:srgbClr val="FFC000"/>
                </a:solidFill>
              </a:rPr>
              <a:t>RDBMS</a:t>
            </a:r>
            <a:endParaRPr lang="en-US" sz="2000" b="1" dirty="0">
              <a:solidFill>
                <a:srgbClr val="FFC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7-11 at 08.16.25.jpeg"/>
          <p:cNvPicPr>
            <a:picLocks noGrp="1" noChangeAspect="1"/>
          </p:cNvPicPr>
          <p:nvPr>
            <p:ph idx="1"/>
          </p:nvPr>
        </p:nvPicPr>
        <p:blipFill>
          <a:blip r:embed="rId2"/>
          <a:stretch>
            <a:fillRect/>
          </a:stretch>
        </p:blipFill>
        <p:spPr>
          <a:xfrm>
            <a:off x="457200" y="1744821"/>
            <a:ext cx="8229600" cy="423672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7-11 at 08.17.48.jpeg"/>
          <p:cNvPicPr>
            <a:picLocks noGrp="1" noChangeAspect="1"/>
          </p:cNvPicPr>
          <p:nvPr>
            <p:ph idx="1"/>
          </p:nvPr>
        </p:nvPicPr>
        <p:blipFill>
          <a:blip r:embed="rId2"/>
          <a:srcRect b="12241"/>
          <a:stretch>
            <a:fillRect/>
          </a:stretch>
        </p:blipFill>
        <p:spPr>
          <a:xfrm>
            <a:off x="630032" y="1600200"/>
            <a:ext cx="7883936" cy="397194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2"/>
          <a:srcRect/>
          <a:stretch>
            <a:fillRect/>
          </a:stretch>
        </p:blipFill>
        <p:spPr bwMode="auto">
          <a:xfrm>
            <a:off x="357158" y="1000108"/>
            <a:ext cx="8196525" cy="4663540"/>
          </a:xfrm>
          <a:prstGeom prst="rect">
            <a:avLst/>
          </a:prstGeom>
          <a:noFill/>
          <a:ln w="9525">
            <a:noFill/>
            <a:miter lim="800000"/>
            <a:headEnd/>
            <a:tailEnd/>
          </a:ln>
          <a:effectLst/>
        </p:spPr>
      </p:pic>
      <p:sp>
        <p:nvSpPr>
          <p:cNvPr id="6" name="TextBox 5"/>
          <p:cNvSpPr txBox="1"/>
          <p:nvPr/>
        </p:nvSpPr>
        <p:spPr>
          <a:xfrm>
            <a:off x="285720" y="500042"/>
            <a:ext cx="3357586" cy="461665"/>
          </a:xfrm>
          <a:prstGeom prst="rect">
            <a:avLst/>
          </a:prstGeom>
          <a:noFill/>
        </p:spPr>
        <p:txBody>
          <a:bodyPr wrap="square" rtlCol="0">
            <a:spAutoFit/>
          </a:bodyPr>
          <a:lstStyle/>
          <a:p>
            <a:r>
              <a:rPr lang="en-US" sz="2400" b="1" dirty="0" smtClean="0"/>
              <a:t>Example:-</a:t>
            </a: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 Concept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Relational model can represent as a table with columns and rows. Each row is known as a </a:t>
            </a:r>
            <a:r>
              <a:rPr lang="en-US" dirty="0" err="1" smtClean="0"/>
              <a:t>tuple</a:t>
            </a:r>
            <a:r>
              <a:rPr lang="en-US" dirty="0" smtClean="0"/>
              <a:t>. Each table of the column has a name or attribute.</a:t>
            </a:r>
          </a:p>
          <a:p>
            <a:r>
              <a:rPr lang="en-US" b="1" dirty="0" smtClean="0"/>
              <a:t>Domain:</a:t>
            </a:r>
            <a:r>
              <a:rPr lang="en-US" dirty="0" smtClean="0"/>
              <a:t> It contains a set of atomic values that an attribute can take.</a:t>
            </a:r>
          </a:p>
          <a:p>
            <a:r>
              <a:rPr lang="en-US" b="1" dirty="0" smtClean="0"/>
              <a:t>Attribute:</a:t>
            </a:r>
            <a:r>
              <a:rPr lang="en-US" dirty="0" smtClean="0"/>
              <a:t> It contains the name of a column in a particular table. Each attribute Ai must have a domain, </a:t>
            </a:r>
            <a:r>
              <a:rPr lang="en-US" dirty="0" err="1" smtClean="0"/>
              <a:t>dom</a:t>
            </a:r>
            <a:r>
              <a:rPr lang="en-US" dirty="0" smtClean="0"/>
              <a:t>(Ai)</a:t>
            </a:r>
          </a:p>
          <a:p>
            <a:r>
              <a:rPr lang="en-US" b="1" dirty="0" smtClean="0"/>
              <a:t>Relational instance:</a:t>
            </a:r>
            <a:r>
              <a:rPr lang="en-US" dirty="0" smtClean="0"/>
              <a:t> In the relational database system, the relational instance is represented by a finite set of </a:t>
            </a:r>
            <a:r>
              <a:rPr lang="en-US" dirty="0" err="1" smtClean="0"/>
              <a:t>tuples</a:t>
            </a:r>
            <a:r>
              <a:rPr lang="en-US" dirty="0" smtClean="0"/>
              <a:t>. Relation instances do not have duplicate </a:t>
            </a:r>
            <a:r>
              <a:rPr lang="en-US" dirty="0" err="1" smtClean="0"/>
              <a:t>tuples</a:t>
            </a:r>
            <a:r>
              <a:rPr lang="en-US" dirty="0" smtClean="0"/>
              <a:t>.</a:t>
            </a:r>
          </a:p>
          <a:p>
            <a:r>
              <a:rPr lang="en-US" b="1" dirty="0" smtClean="0"/>
              <a:t>Relational schema:</a:t>
            </a:r>
            <a:r>
              <a:rPr lang="en-US" dirty="0" smtClean="0"/>
              <a:t> A relational schema contains the name of the relation and name of all columns or attributes.</a:t>
            </a:r>
          </a:p>
          <a:p>
            <a:endParaRPr lang="en-US" dirty="0" smtClean="0"/>
          </a:p>
          <a:p>
            <a:r>
              <a:rPr lang="en-US" b="1" dirty="0" smtClean="0"/>
              <a:t>Relational key:</a:t>
            </a:r>
            <a:r>
              <a:rPr lang="en-US" dirty="0" smtClean="0"/>
              <a:t> In the relational key, each row has one or more attributes. It can identify the row in the relation uniquely.</a:t>
            </a:r>
          </a:p>
          <a:p>
            <a:endParaRPr lang="en-US" dirty="0"/>
          </a:p>
        </p:txBody>
      </p:sp>
      <p:pic>
        <p:nvPicPr>
          <p:cNvPr id="2052" name="Picture 4"/>
          <p:cNvPicPr>
            <a:picLocks noChangeAspect="1" noChangeArrowheads="1"/>
          </p:cNvPicPr>
          <p:nvPr/>
        </p:nvPicPr>
        <p:blipFill>
          <a:blip r:embed="rId2"/>
          <a:srcRect/>
          <a:stretch>
            <a:fillRect/>
          </a:stretch>
        </p:blipFill>
        <p:spPr bwMode="auto">
          <a:xfrm>
            <a:off x="928662" y="5072074"/>
            <a:ext cx="5400675" cy="4476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28596" y="500042"/>
            <a:ext cx="8308060" cy="3500462"/>
          </a:xfrm>
          <a:prstGeom prst="rect">
            <a:avLst/>
          </a:prstGeom>
          <a:noFill/>
          <a:ln w="9525">
            <a:noFill/>
            <a:miter lim="800000"/>
            <a:headEnd/>
            <a:tailEnd/>
          </a:ln>
          <a:effectLst/>
        </p:spPr>
      </p:pic>
      <p:sp>
        <p:nvSpPr>
          <p:cNvPr id="5" name="Rectangle 4"/>
          <p:cNvSpPr/>
          <p:nvPr/>
        </p:nvSpPr>
        <p:spPr>
          <a:xfrm>
            <a:off x="428596" y="4429132"/>
            <a:ext cx="8286808" cy="1569660"/>
          </a:xfrm>
          <a:prstGeom prst="rect">
            <a:avLst/>
          </a:prstGeom>
        </p:spPr>
        <p:txBody>
          <a:bodyPr wrap="square">
            <a:spAutoFit/>
          </a:bodyPr>
          <a:lstStyle/>
          <a:p>
            <a:pPr>
              <a:buFont typeface="Arial" pitchFamily="34" charset="0"/>
              <a:buChar char="•"/>
            </a:pPr>
            <a:r>
              <a:rPr lang="en-US" sz="2400" dirty="0" smtClean="0"/>
              <a:t>In the given table, NAME, ROLL_NO, PHONE_NO, ADDRESS, and AGE are the attributes.</a:t>
            </a:r>
          </a:p>
          <a:p>
            <a:pPr>
              <a:buFont typeface="Arial" pitchFamily="34" charset="0"/>
              <a:buChar char="•"/>
            </a:pPr>
            <a:endParaRPr lang="en-US" sz="2400" dirty="0" smtClean="0"/>
          </a:p>
          <a:p>
            <a:pPr>
              <a:buFont typeface="Arial" pitchFamily="34" charset="0"/>
              <a:buChar char="•"/>
            </a:pPr>
            <a:r>
              <a:rPr lang="en-US" sz="2400" dirty="0" smtClean="0"/>
              <a:t>The instance of schema STUDENT has 5 </a:t>
            </a:r>
            <a:r>
              <a:rPr lang="en-US" sz="2400" dirty="0" err="1" smtClean="0"/>
              <a:t>tuples</a:t>
            </a:r>
            <a:r>
              <a:rPr lang="en-US" sz="2400"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a:t>
            </a:r>
            <a:endParaRPr lang="en-US" dirty="0"/>
          </a:p>
        </p:txBody>
      </p:sp>
      <p:sp>
        <p:nvSpPr>
          <p:cNvPr id="5" name="Rectangle 4"/>
          <p:cNvSpPr/>
          <p:nvPr/>
        </p:nvSpPr>
        <p:spPr>
          <a:xfrm>
            <a:off x="285720" y="1214422"/>
            <a:ext cx="8501122" cy="2308324"/>
          </a:xfrm>
          <a:prstGeom prst="rect">
            <a:avLst/>
          </a:prstGeom>
        </p:spPr>
        <p:txBody>
          <a:bodyPr wrap="square">
            <a:spAutoFit/>
          </a:bodyPr>
          <a:lstStyle/>
          <a:p>
            <a:pPr>
              <a:buFont typeface="Arial" pitchFamily="34" charset="0"/>
              <a:buChar char="•"/>
            </a:pPr>
            <a:r>
              <a:rPr lang="en-US" dirty="0" smtClean="0"/>
              <a:t> Keys play an important role in the relational database.</a:t>
            </a:r>
          </a:p>
          <a:p>
            <a:pPr>
              <a:buFont typeface="Arial" pitchFamily="34" charset="0"/>
              <a:buChar char="•"/>
            </a:pPr>
            <a:r>
              <a:rPr lang="en-US" dirty="0" smtClean="0"/>
              <a:t>It is used to uniquely identify any record or row of data from the table. It is also used to establish and identify relationships between tables.</a:t>
            </a:r>
          </a:p>
          <a:p>
            <a:endParaRPr lang="en-US" dirty="0" smtClean="0"/>
          </a:p>
          <a:p>
            <a:r>
              <a:rPr lang="en-US" b="1" dirty="0" smtClean="0"/>
              <a:t>For example,</a:t>
            </a:r>
            <a:r>
              <a:rPr lang="en-US" dirty="0" smtClean="0"/>
              <a:t> ID is used as a key in the Student table because it is unique for each student. In the PERSON table, passport, number, license, number, SSN are keys since they are unique for each person.</a:t>
            </a:r>
          </a:p>
          <a:p>
            <a:endParaRPr lang="en-US" dirty="0"/>
          </a:p>
        </p:txBody>
      </p:sp>
      <p:pic>
        <p:nvPicPr>
          <p:cNvPr id="3" name="Picture 2"/>
          <p:cNvPicPr>
            <a:picLocks noChangeAspect="1" noChangeArrowheads="1"/>
          </p:cNvPicPr>
          <p:nvPr/>
        </p:nvPicPr>
        <p:blipFill>
          <a:blip r:embed="rId2"/>
          <a:srcRect/>
          <a:stretch>
            <a:fillRect/>
          </a:stretch>
        </p:blipFill>
        <p:spPr bwMode="auto">
          <a:xfrm>
            <a:off x="1500166" y="3571876"/>
            <a:ext cx="5600700" cy="2705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0" y="1214422"/>
            <a:ext cx="9144000" cy="392909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Primary key</a:t>
            </a:r>
            <a:endParaRPr lang="en-US" dirty="0"/>
          </a:p>
        </p:txBody>
      </p:sp>
      <p:sp>
        <p:nvSpPr>
          <p:cNvPr id="3" name="Content Placeholder 2"/>
          <p:cNvSpPr>
            <a:spLocks noGrp="1"/>
          </p:cNvSpPr>
          <p:nvPr>
            <p:ph idx="1"/>
          </p:nvPr>
        </p:nvSpPr>
        <p:spPr>
          <a:xfrm>
            <a:off x="457200" y="1428736"/>
            <a:ext cx="8472518" cy="2643205"/>
          </a:xfrm>
        </p:spPr>
        <p:txBody>
          <a:bodyPr>
            <a:normAutofit fontScale="85000" lnSpcReduction="20000"/>
          </a:bodyPr>
          <a:lstStyle/>
          <a:p>
            <a:r>
              <a:rPr lang="en-US" dirty="0" smtClean="0"/>
              <a:t>It is the first key used to identify one and only one instance of an entity uniquely. An entity can contain multiple keys.</a:t>
            </a:r>
          </a:p>
          <a:p>
            <a:r>
              <a:rPr lang="en-US" dirty="0" smtClean="0"/>
              <a:t>In the EMPLOYEE table, ID can be the primary key since it is unique for each employee. In the EMPLOYEE table, we can even select </a:t>
            </a:r>
            <a:r>
              <a:rPr lang="en-US" dirty="0" err="1" smtClean="0"/>
              <a:t>License_Number</a:t>
            </a:r>
            <a:r>
              <a:rPr lang="en-US" dirty="0" smtClean="0"/>
              <a:t> and </a:t>
            </a:r>
            <a:r>
              <a:rPr lang="en-US" dirty="0" err="1" smtClean="0"/>
              <a:t>Passport_Number</a:t>
            </a:r>
            <a:r>
              <a:rPr lang="en-US" dirty="0" smtClean="0"/>
              <a:t> as primary keys since they are also unique.</a:t>
            </a:r>
          </a:p>
          <a:p>
            <a:endParaRPr lang="en-US" dirty="0" smtClean="0"/>
          </a:p>
          <a:p>
            <a:endParaRPr lang="en-US" dirty="0"/>
          </a:p>
        </p:txBody>
      </p:sp>
      <p:pic>
        <p:nvPicPr>
          <p:cNvPr id="1028" name="Picture 4"/>
          <p:cNvPicPr>
            <a:picLocks noChangeAspect="1" noChangeArrowheads="1"/>
          </p:cNvPicPr>
          <p:nvPr/>
        </p:nvPicPr>
        <p:blipFill>
          <a:blip r:embed="rId2"/>
          <a:srcRect/>
          <a:stretch>
            <a:fillRect/>
          </a:stretch>
        </p:blipFill>
        <p:spPr bwMode="auto">
          <a:xfrm>
            <a:off x="2071670" y="4095750"/>
            <a:ext cx="5029200" cy="27622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Candidate key</a:t>
            </a:r>
            <a:endParaRPr lang="en-US" dirty="0"/>
          </a:p>
        </p:txBody>
      </p:sp>
      <p:sp>
        <p:nvSpPr>
          <p:cNvPr id="3" name="Content Placeholder 2"/>
          <p:cNvSpPr>
            <a:spLocks noGrp="1"/>
          </p:cNvSpPr>
          <p:nvPr>
            <p:ph idx="1"/>
          </p:nvPr>
        </p:nvSpPr>
        <p:spPr>
          <a:xfrm>
            <a:off x="0" y="1357298"/>
            <a:ext cx="8572528" cy="3000396"/>
          </a:xfrm>
        </p:spPr>
        <p:txBody>
          <a:bodyPr>
            <a:normAutofit fontScale="77500" lnSpcReduction="20000"/>
          </a:bodyPr>
          <a:lstStyle/>
          <a:p>
            <a:pPr algn="just"/>
            <a:r>
              <a:rPr lang="en-US" sz="3100" dirty="0" smtClean="0"/>
              <a:t>A candidate key is an attribute or set of attributes that can uniquely identify a </a:t>
            </a:r>
            <a:r>
              <a:rPr lang="en-US" sz="3100" dirty="0" err="1" smtClean="0"/>
              <a:t>tuple</a:t>
            </a:r>
            <a:r>
              <a:rPr lang="en-US" sz="3100" dirty="0" smtClean="0"/>
              <a:t>.</a:t>
            </a:r>
          </a:p>
          <a:p>
            <a:pPr algn="just"/>
            <a:r>
              <a:rPr lang="en-US" sz="3100" dirty="0" smtClean="0"/>
              <a:t>Except for the primary key, the remaining attributes are considered a candidate key. The candidate keys are as strong as the primary key.</a:t>
            </a:r>
          </a:p>
          <a:p>
            <a:pPr algn="just"/>
            <a:r>
              <a:rPr lang="en-US" sz="3100" b="1" dirty="0" smtClean="0"/>
              <a:t>For example:</a:t>
            </a:r>
            <a:r>
              <a:rPr lang="en-US" sz="3100" dirty="0" smtClean="0"/>
              <a:t> In the EMPLOYEE table, id is best suited for the primary key. The rest of the attributes, like SSN, </a:t>
            </a:r>
            <a:r>
              <a:rPr lang="en-US" sz="3100" dirty="0" err="1" smtClean="0"/>
              <a:t>Passport_Number</a:t>
            </a:r>
            <a:r>
              <a:rPr lang="en-US" sz="3100" dirty="0" smtClean="0"/>
              <a:t>, </a:t>
            </a:r>
            <a:r>
              <a:rPr lang="en-US" sz="3100" dirty="0" err="1" smtClean="0"/>
              <a:t>License_Number</a:t>
            </a:r>
            <a:r>
              <a:rPr lang="en-US" sz="3100" dirty="0" smtClean="0"/>
              <a:t>, etc., are considered a candidate key.</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2357422" y="4133850"/>
            <a:ext cx="4086225" cy="27241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TotalTime>
  <Words>600</Words>
  <Application>Microsoft Office PowerPoint</Application>
  <PresentationFormat>On-screen Show (4:3)</PresentationFormat>
  <Paragraphs>54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Basic Concepts of RDBMS </vt:lpstr>
      <vt:lpstr>RDBMS COMPONENTS</vt:lpstr>
      <vt:lpstr>Slide 3</vt:lpstr>
      <vt:lpstr>Relational Model Concept</vt:lpstr>
      <vt:lpstr>Slide 5</vt:lpstr>
      <vt:lpstr>Keys</vt:lpstr>
      <vt:lpstr>Slide 7</vt:lpstr>
      <vt:lpstr>1. Primary key</vt:lpstr>
      <vt:lpstr>2. Candidate key</vt:lpstr>
      <vt:lpstr>3. Super Key</vt:lpstr>
      <vt:lpstr>4. Foreign key</vt:lpstr>
      <vt:lpstr>5. Alternate key</vt:lpstr>
      <vt:lpstr>6. Composite key</vt:lpstr>
      <vt:lpstr>7. Artificial key</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Schema</dc:title>
  <dc:creator>dell</dc:creator>
  <cp:lastModifiedBy>dell</cp:lastModifiedBy>
  <cp:revision>106</cp:revision>
  <dcterms:created xsi:type="dcterms:W3CDTF">2023-06-27T08:18:51Z</dcterms:created>
  <dcterms:modified xsi:type="dcterms:W3CDTF">2023-07-11T02:53:33Z</dcterms:modified>
</cp:coreProperties>
</file>