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6572-F694-476C-84F4-73C167B6311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9C40-5B59-48B0-BF48-CEE09D53DF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ER-Model of College student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698341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2. 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8429652" y="3929066"/>
            <a:ext cx="714348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43971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Answers</a:t>
            </a:r>
            <a:endParaRPr lang="en-US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5"/>
            <a:ext cx="8239898" cy="450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lowchart: Connector 4"/>
          <p:cNvSpPr/>
          <p:nvPr/>
        </p:nvSpPr>
        <p:spPr>
          <a:xfrm>
            <a:off x="7786710" y="4429132"/>
            <a:ext cx="857256" cy="100013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07249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57686" y="500063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Symbols Used in ER Diagrams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3225714"/>
            <a:ext cx="8287254" cy="363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2910" y="1071547"/>
            <a:ext cx="8501090" cy="203132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Rectangles</a:t>
            </a:r>
            <a:r>
              <a:rPr lang="en-US" dirty="0"/>
              <a:t>: This Entity Relationship Diagram symbol represents entity </a:t>
            </a:r>
            <a:r>
              <a:rPr lang="en-US" dirty="0" smtClean="0"/>
              <a:t>types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Ellipses</a:t>
            </a:r>
            <a:r>
              <a:rPr lang="en-US" dirty="0"/>
              <a:t>: This symbol represents </a:t>
            </a:r>
            <a:r>
              <a:rPr lang="en-US" dirty="0" smtClean="0"/>
              <a:t>attributes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Diamonds</a:t>
            </a:r>
            <a:r>
              <a:rPr lang="en-US" dirty="0"/>
              <a:t>: This symbol represents relationship </a:t>
            </a:r>
            <a:r>
              <a:rPr lang="en-US" dirty="0" smtClean="0"/>
              <a:t>types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Lines</a:t>
            </a:r>
            <a:r>
              <a:rPr lang="en-US" dirty="0"/>
              <a:t>: It links attributes to entity types and entity types with other relationship </a:t>
            </a:r>
            <a:r>
              <a:rPr lang="en-US" dirty="0" smtClean="0"/>
              <a:t>types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Primary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: Here, it underlines the attributes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Double </a:t>
            </a:r>
            <a:r>
              <a:rPr lang="en-US" dirty="0">
                <a:solidFill>
                  <a:srgbClr val="FF0000"/>
                </a:solidFill>
              </a:rPr>
              <a:t>Ellipses</a:t>
            </a:r>
            <a:r>
              <a:rPr lang="en-US" dirty="0"/>
              <a:t>: Represents multi-valued attributes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/>
          <a:lstStyle/>
          <a:p>
            <a:r>
              <a:rPr lang="en-US" dirty="0" smtClean="0"/>
              <a:t>Exercise Based on ER-Model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71462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Consider the ER diagram shown in the figure for a part of a Bank database. Each bank can have multiple branch and each branch can have multiple account and loans.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57224" y="214290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5984" y="214290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5852" y="1285860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2844" y="1285860"/>
            <a:ext cx="78581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100" y="35716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4546" y="35716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28728" y="13572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13572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3929058" y="1000108"/>
            <a:ext cx="1714512" cy="71438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3372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28860" y="142873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8860" y="150017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6" idx="1"/>
          </p:cNvCxnSpPr>
          <p:nvPr/>
        </p:nvCxnSpPr>
        <p:spPr>
          <a:xfrm>
            <a:off x="928662" y="1541964"/>
            <a:ext cx="357190" cy="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4"/>
          </p:cNvCxnSpPr>
          <p:nvPr/>
        </p:nvCxnSpPr>
        <p:spPr>
          <a:xfrm rot="16200000" flipV="1">
            <a:off x="1263231" y="987010"/>
            <a:ext cx="366714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5" idx="4"/>
          </p:cNvCxnSpPr>
          <p:nvPr/>
        </p:nvCxnSpPr>
        <p:spPr>
          <a:xfrm flipV="1">
            <a:off x="1928794" y="785794"/>
            <a:ext cx="714380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0430" y="107154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Frame 28"/>
          <p:cNvSpPr/>
          <p:nvPr/>
        </p:nvSpPr>
        <p:spPr>
          <a:xfrm>
            <a:off x="6429388" y="1142984"/>
            <a:ext cx="1928826" cy="5715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5140" y="12144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 Branch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43834" y="0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72396" y="14285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</a:t>
            </a:r>
            <a:endParaRPr lang="en-US" sz="1400" dirty="0"/>
          </a:p>
        </p:txBody>
      </p:sp>
      <p:cxnSp>
        <p:nvCxnSpPr>
          <p:cNvPr id="36" name="Straight Connector 35"/>
          <p:cNvCxnSpPr>
            <a:endCxn id="31" idx="4"/>
          </p:cNvCxnSpPr>
          <p:nvPr/>
        </p:nvCxnSpPr>
        <p:spPr>
          <a:xfrm rot="5400000" flipH="1" flipV="1">
            <a:off x="7715284" y="857244"/>
            <a:ext cx="5714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6715140" y="785794"/>
            <a:ext cx="285752" cy="28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71868" y="350043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429256" y="1716076"/>
            <a:ext cx="1071570" cy="64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143240" y="2644770"/>
            <a:ext cx="1571636" cy="56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86116" y="2716208"/>
            <a:ext cx="1428760" cy="49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43570" y="1571612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9" idx="2"/>
          </p:cNvCxnSpPr>
          <p:nvPr/>
        </p:nvCxnSpPr>
        <p:spPr>
          <a:xfrm rot="16200000" flipH="1">
            <a:off x="7160833" y="1947455"/>
            <a:ext cx="50165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43570" y="1500174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57884" y="107154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5984" y="3214686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714612" y="321468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429124" y="3286124"/>
            <a:ext cx="1000132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72000" y="328612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429256" y="20002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86248" y="235743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286116" y="5786454"/>
            <a:ext cx="114300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357290" y="5072074"/>
            <a:ext cx="142876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71538" y="5500702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643306" y="5084216"/>
            <a:ext cx="892975" cy="41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2705896" y="5080790"/>
            <a:ext cx="643736" cy="5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2822563" y="3821115"/>
            <a:ext cx="35639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H="1">
            <a:off x="2428860" y="2571744"/>
            <a:ext cx="642942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85852" y="342900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2965439" y="3821115"/>
            <a:ext cx="35639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43240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428860" y="535782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500298" y="535782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071802" y="49291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1" name="Oval 100"/>
          <p:cNvSpPr/>
          <p:nvPr/>
        </p:nvSpPr>
        <p:spPr>
          <a:xfrm>
            <a:off x="357158" y="528638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14414" y="4714884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00496" y="6072206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85720" y="5429264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214414" y="478632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143372" y="614364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rot="16200000" flipV="1">
            <a:off x="7322365" y="1964520"/>
            <a:ext cx="50006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286512" y="378619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V="1">
            <a:off x="7125909" y="3196826"/>
            <a:ext cx="71438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 flipH="1" flipV="1">
            <a:off x="7090189" y="4411273"/>
            <a:ext cx="114300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8001024" y="3214686"/>
            <a:ext cx="500066" cy="48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3"/>
          </p:cNvCxnSpPr>
          <p:nvPr/>
        </p:nvCxnSpPr>
        <p:spPr>
          <a:xfrm>
            <a:off x="3786182" y="5542492"/>
            <a:ext cx="3143272" cy="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7000892" y="3500438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215206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Loan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643834" y="185736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2" name="Oval 131"/>
          <p:cNvSpPr/>
          <p:nvPr/>
        </p:nvSpPr>
        <p:spPr>
          <a:xfrm>
            <a:off x="8143868" y="2857496"/>
            <a:ext cx="1000132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286776" y="29289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5643570" y="3571876"/>
            <a:ext cx="1000132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072198" y="2857496"/>
            <a:ext cx="1000132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6500826" y="3286124"/>
            <a:ext cx="857256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143636" y="292893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Loan No.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715008" y="357187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357158" y="3214686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57158" y="32861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144" name="Oval 143"/>
          <p:cNvSpPr/>
          <p:nvPr/>
        </p:nvSpPr>
        <p:spPr>
          <a:xfrm>
            <a:off x="4000496" y="4572008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143372" y="46434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SSN</a:t>
            </a:r>
            <a:endParaRPr lang="en-US" dirty="0"/>
          </a:p>
        </p:txBody>
      </p:sp>
      <p:sp>
        <p:nvSpPr>
          <p:cNvPr id="146" name="Diamond 145"/>
          <p:cNvSpPr/>
          <p:nvPr/>
        </p:nvSpPr>
        <p:spPr>
          <a:xfrm>
            <a:off x="4500562" y="2071678"/>
            <a:ext cx="1071570" cy="857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7000892" y="2214554"/>
            <a:ext cx="1071570" cy="6429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6715140" y="4786322"/>
            <a:ext cx="1357322" cy="12858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iamond 148"/>
          <p:cNvSpPr/>
          <p:nvPr/>
        </p:nvSpPr>
        <p:spPr>
          <a:xfrm>
            <a:off x="2214546" y="3857628"/>
            <a:ext cx="1500198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4714876" y="22859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Accts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7215206" y="235743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Loans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072330" y="52149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L-C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2500298" y="407194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Account-Customer relationship</a:t>
            </a:r>
            <a:endParaRPr lang="en-US" sz="1200" dirty="0"/>
          </a:p>
        </p:txBody>
      </p:sp>
      <p:sp>
        <p:nvSpPr>
          <p:cNvPr id="154" name="Oval 153"/>
          <p:cNvSpPr/>
          <p:nvPr/>
        </p:nvSpPr>
        <p:spPr>
          <a:xfrm>
            <a:off x="2000232" y="2500306"/>
            <a:ext cx="1000132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2000232" y="250030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Acct. No.</a:t>
            </a: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6357950" y="214290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6357950" y="28572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Branch no.</a:t>
            </a:r>
            <a:endParaRPr lang="en-US" sz="12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6500826" y="642918"/>
            <a:ext cx="428628" cy="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Q1. List the (</a:t>
            </a:r>
            <a:r>
              <a:rPr lang="en-US" dirty="0" err="1" smtClean="0"/>
              <a:t>nonweak</a:t>
            </a:r>
            <a:r>
              <a:rPr lang="en-US" dirty="0" smtClean="0"/>
              <a:t>) entity type in the ER-diagram.</a:t>
            </a:r>
          </a:p>
          <a:p>
            <a:pPr>
              <a:buNone/>
            </a:pPr>
            <a:r>
              <a:rPr lang="en-US" dirty="0" smtClean="0"/>
              <a:t>Q2. Is there a weak entity type ? If so, give its name , partial key, and identifying relationship.</a:t>
            </a:r>
          </a:p>
          <a:p>
            <a:pPr>
              <a:buNone/>
            </a:pPr>
            <a:r>
              <a:rPr lang="en-US" dirty="0" smtClean="0"/>
              <a:t>Q3. What constraints do the partial key and the identifying relationship of the weak entity specify in the diagram</a:t>
            </a:r>
          </a:p>
          <a:p>
            <a:pPr>
              <a:buNone/>
            </a:pPr>
            <a:r>
              <a:rPr lang="en-US" dirty="0" smtClean="0"/>
              <a:t>Q4. List the name of all relationship types, and specify the (min, max) constraints on each participation of an entity type in a relationship type. Justify your choice.</a:t>
            </a:r>
          </a:p>
          <a:p>
            <a:pPr>
              <a:buNone/>
            </a:pPr>
            <a:r>
              <a:rPr lang="en-US" dirty="0" smtClean="0"/>
              <a:t>Q5. List concisely the user requirement that led to this ER schema design.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878684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8001056" cy="405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786873" cy="421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14810" y="642918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Q1.</a:t>
            </a:r>
            <a:endParaRPr lang="en-US" sz="3200" b="1" dirty="0"/>
          </a:p>
        </p:txBody>
      </p:sp>
      <p:sp>
        <p:nvSpPr>
          <p:cNvPr id="8" name="Oval 7"/>
          <p:cNvSpPr/>
          <p:nvPr/>
        </p:nvSpPr>
        <p:spPr>
          <a:xfrm>
            <a:off x="7286644" y="1928802"/>
            <a:ext cx="500066" cy="285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2" y="214290"/>
            <a:ext cx="1971660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358246" cy="30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608075"/>
            <a:ext cx="6072230" cy="32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Hexagon 5"/>
          <p:cNvSpPr/>
          <p:nvPr/>
        </p:nvSpPr>
        <p:spPr>
          <a:xfrm>
            <a:off x="7143768" y="6000768"/>
            <a:ext cx="285752" cy="857232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As per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statement solution is :-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65867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928802"/>
            <a:ext cx="5691834" cy="470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257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ER-Model of College student</vt:lpstr>
      <vt:lpstr>Symbols Used in ER Diagrams </vt:lpstr>
      <vt:lpstr>Exercise Based on ER-Model</vt:lpstr>
      <vt:lpstr>Slide 4</vt:lpstr>
      <vt:lpstr>Slide 5</vt:lpstr>
      <vt:lpstr>Exercise 2</vt:lpstr>
      <vt:lpstr>Slide 7</vt:lpstr>
      <vt:lpstr>Answer</vt:lpstr>
      <vt:lpstr>As per 2nd statement solution is :-</vt:lpstr>
      <vt:lpstr>Question 2. </vt:lpstr>
      <vt:lpstr>Answers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29</cp:revision>
  <dcterms:created xsi:type="dcterms:W3CDTF">2023-06-26T15:49:03Z</dcterms:created>
  <dcterms:modified xsi:type="dcterms:W3CDTF">2023-06-26T18:18:49Z</dcterms:modified>
</cp:coreProperties>
</file>