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71" r:id="rId16"/>
    <p:sldId id="269" r:id="rId17"/>
    <p:sldId id="270" r:id="rId18"/>
    <p:sldId id="279" r:id="rId19"/>
    <p:sldId id="280" r:id="rId20"/>
    <p:sldId id="274" r:id="rId21"/>
    <p:sldId id="275" r:id="rId22"/>
    <p:sldId id="277" r:id="rId23"/>
    <p:sldId id="276" r:id="rId24"/>
    <p:sldId id="281"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22F71E-636B-4120-8F00-2AB4D26C5373}" type="datetimeFigureOut">
              <a:rPr lang="en-US" smtClean="0"/>
              <a:pPr/>
              <a:t>6/26/2023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09A1E-92BC-489A-B0DB-9049B69361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D09A1E-92BC-489A-B0DB-9049B69361FA}"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5DA0337-CB37-4375-8845-428540BC1B0E}"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44D77-9391-4C72-93CD-5849DA55B31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DA0337-CB37-4375-8845-428540BC1B0E}"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44D77-9391-4C72-93CD-5849DA55B3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DA0337-CB37-4375-8845-428540BC1B0E}" type="datetimeFigureOut">
              <a:rPr lang="en-US" smtClean="0"/>
              <a:pPr/>
              <a:t>6/26/2023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AA344D77-9391-4C72-93CD-5849DA55B3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DA0337-CB37-4375-8845-428540BC1B0E}"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44D77-9391-4C72-93CD-5849DA55B3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DA0337-CB37-4375-8845-428540BC1B0E}"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44D77-9391-4C72-93CD-5849DA55B31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DA0337-CB37-4375-8845-428540BC1B0E}"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44D77-9391-4C72-93CD-5849DA55B3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5DA0337-CB37-4375-8845-428540BC1B0E}" type="datetimeFigureOut">
              <a:rPr lang="en-US" smtClean="0"/>
              <a:pPr/>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44D77-9391-4C72-93CD-5849DA55B3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DA0337-CB37-4375-8845-428540BC1B0E}" type="datetimeFigureOut">
              <a:rPr lang="en-US" smtClean="0"/>
              <a:pPr/>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44D77-9391-4C72-93CD-5849DA55B3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A0337-CB37-4375-8845-428540BC1B0E}" type="datetimeFigureOut">
              <a:rPr lang="en-US" smtClean="0"/>
              <a:pPr/>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44D77-9391-4C72-93CD-5849DA55B3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DA0337-CB37-4375-8845-428540BC1B0E}"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44D77-9391-4C72-93CD-5849DA55B31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5DA0337-CB37-4375-8845-428540BC1B0E}" type="datetimeFigureOut">
              <a:rPr lang="en-US" smtClean="0"/>
              <a:pPr/>
              <a:t>6/26/2023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AA344D77-9391-4C72-93CD-5849DA55B3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5DA0337-CB37-4375-8845-428540BC1B0E}" type="datetimeFigureOut">
              <a:rPr lang="en-US" smtClean="0"/>
              <a:pPr/>
              <a:t>6/26/2023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A344D77-9391-4C72-93CD-5849DA55B3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canva.com/" TargetMode="External"/><Relationship Id="rId3" Type="http://schemas.openxmlformats.org/officeDocument/2006/relationships/hyperlink" Target="https://www.ncs.gov.in/" TargetMode="External"/><Relationship Id="rId7" Type="http://schemas.openxmlformats.org/officeDocument/2006/relationships/hyperlink" Target="https://optimhire.com/" TargetMode="External"/><Relationship Id="rId12" Type="http://schemas.openxmlformats.org/officeDocument/2006/relationships/hyperlink" Target="https://www.placementindia.com/" TargetMode="External"/><Relationship Id="rId2" Type="http://schemas.openxmlformats.org/officeDocument/2006/relationships/hyperlink" Target="https://www.shine.com/" TargetMode="External"/><Relationship Id="rId1" Type="http://schemas.openxmlformats.org/officeDocument/2006/relationships/slideLayout" Target="../slideLayouts/slideLayout2.xml"/><Relationship Id="rId6" Type="http://schemas.openxmlformats.org/officeDocument/2006/relationships/hyperlink" Target="https://futurereadytalent.in/" TargetMode="External"/><Relationship Id="rId11" Type="http://schemas.openxmlformats.org/officeDocument/2006/relationships/hyperlink" Target="https://www.glassdoor.co.in/index.htm" TargetMode="External"/><Relationship Id="rId5" Type="http://schemas.openxmlformats.org/officeDocument/2006/relationships/hyperlink" Target="https://my.naukri.com/" TargetMode="External"/><Relationship Id="rId10" Type="http://schemas.openxmlformats.org/officeDocument/2006/relationships/hyperlink" Target="https://www.jobseeker.com/en" TargetMode="External"/><Relationship Id="rId4" Type="http://schemas.openxmlformats.org/officeDocument/2006/relationships/hyperlink" Target="https://in.linkedin.com/" TargetMode="External"/><Relationship Id="rId9" Type="http://schemas.openxmlformats.org/officeDocument/2006/relationships/hyperlink" Target="https://in.indeed.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ovoresume.com/" TargetMode="External"/><Relationship Id="rId2" Type="http://schemas.openxmlformats.org/officeDocument/2006/relationships/hyperlink" Target="https://www.overleaf.com/" TargetMode="External"/><Relationship Id="rId1" Type="http://schemas.openxmlformats.org/officeDocument/2006/relationships/slideLayout" Target="../slideLayouts/slideLayout2.xml"/><Relationship Id="rId6" Type="http://schemas.openxmlformats.org/officeDocument/2006/relationships/hyperlink" Target="https://www.canva.com/" TargetMode="External"/><Relationship Id="rId5" Type="http://schemas.openxmlformats.org/officeDocument/2006/relationships/hyperlink" Target="https://zety.com/" TargetMode="External"/><Relationship Id="rId4" Type="http://schemas.openxmlformats.org/officeDocument/2006/relationships/hyperlink" Target="https://resume.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85728"/>
            <a:ext cx="7772400" cy="1470025"/>
          </a:xfrm>
        </p:spPr>
        <p:txBody>
          <a:bodyPr>
            <a:normAutofit/>
          </a:bodyPr>
          <a:lstStyle/>
          <a:p>
            <a:r>
              <a:rPr lang="en-US" sz="7200" b="1" dirty="0" smtClean="0"/>
              <a:t>Business Analytics</a:t>
            </a:r>
            <a:endParaRPr lang="en-US" sz="7200" b="1" dirty="0"/>
          </a:p>
        </p:txBody>
      </p:sp>
      <p:sp>
        <p:nvSpPr>
          <p:cNvPr id="3" name="Subtitle 2"/>
          <p:cNvSpPr>
            <a:spLocks noGrp="1"/>
          </p:cNvSpPr>
          <p:nvPr>
            <p:ph type="subTitle" idx="1"/>
          </p:nvPr>
        </p:nvSpPr>
        <p:spPr>
          <a:xfrm>
            <a:off x="357158" y="5357826"/>
            <a:ext cx="8501122" cy="1714512"/>
          </a:xfrm>
        </p:spPr>
        <p:txBody>
          <a:bodyPr anchor="t">
            <a:normAutofit/>
          </a:bodyPr>
          <a:lstStyle/>
          <a:p>
            <a:pPr algn="ctr"/>
            <a:r>
              <a:rPr lang="en-US" sz="7200" dirty="0" smtClean="0">
                <a:solidFill>
                  <a:srgbClr val="FF0000"/>
                </a:solidFill>
              </a:rPr>
              <a:t>Block-1</a:t>
            </a:r>
          </a:p>
        </p:txBody>
      </p:sp>
      <p:sp>
        <p:nvSpPr>
          <p:cNvPr id="4" name="TextBox 3"/>
          <p:cNvSpPr txBox="1"/>
          <p:nvPr/>
        </p:nvSpPr>
        <p:spPr>
          <a:xfrm>
            <a:off x="357158" y="1571612"/>
            <a:ext cx="8501122" cy="3693319"/>
          </a:xfrm>
          <a:prstGeom prst="rect">
            <a:avLst/>
          </a:prstGeom>
          <a:noFill/>
        </p:spPr>
        <p:txBody>
          <a:bodyPr wrap="square" rtlCol="0">
            <a:spAutoFit/>
          </a:bodyPr>
          <a:lstStyle/>
          <a:p>
            <a:pPr algn="ctr"/>
            <a:r>
              <a:rPr lang="en-US" sz="5400" b="1" dirty="0" smtClean="0">
                <a:solidFill>
                  <a:schemeClr val="accent2">
                    <a:lumMod val="50000"/>
                  </a:schemeClr>
                </a:solidFill>
              </a:rPr>
              <a:t>Introduction to Database Management System </a:t>
            </a:r>
          </a:p>
          <a:p>
            <a:pPr algn="ctr"/>
            <a:r>
              <a:rPr lang="en-US" sz="5400" b="1" dirty="0" smtClean="0">
                <a:solidFill>
                  <a:schemeClr val="accent2">
                    <a:lumMod val="50000"/>
                  </a:schemeClr>
                </a:solidFill>
              </a:rPr>
              <a:t>&amp;</a:t>
            </a:r>
            <a:endParaRPr lang="en-US" sz="5400" dirty="0" smtClean="0">
              <a:solidFill>
                <a:schemeClr val="accent2">
                  <a:lumMod val="50000"/>
                </a:schemeClr>
              </a:solidFill>
            </a:endParaRPr>
          </a:p>
          <a:p>
            <a:pPr algn="ctr"/>
            <a:r>
              <a:rPr lang="en-US" sz="5400" b="1" dirty="0" smtClean="0">
                <a:solidFill>
                  <a:schemeClr val="accent2">
                    <a:lumMod val="50000"/>
                  </a:schemeClr>
                </a:solidFill>
              </a:rPr>
              <a:t>Basic SQL </a:t>
            </a:r>
            <a:endParaRPr lang="en-US" sz="5400" dirty="0" smtClean="0">
              <a:solidFill>
                <a:schemeClr val="accent2">
                  <a:lumMod val="50000"/>
                </a:schemeClr>
              </a:solidFill>
            </a:endParaRPr>
          </a:p>
          <a:p>
            <a:endParaRPr lang="en-US" dirty="0"/>
          </a:p>
        </p:txBody>
      </p:sp>
      <p:sp>
        <p:nvSpPr>
          <p:cNvPr id="5" name="Rectangle 4"/>
          <p:cNvSpPr/>
          <p:nvPr/>
        </p:nvSpPr>
        <p:spPr>
          <a:xfrm>
            <a:off x="3786182" y="6286520"/>
            <a:ext cx="1478290" cy="461665"/>
          </a:xfrm>
          <a:prstGeom prst="rect">
            <a:avLst/>
          </a:prstGeom>
        </p:spPr>
        <p:txBody>
          <a:bodyPr wrap="none">
            <a:spAutoFit/>
          </a:bodyPr>
          <a:lstStyle/>
          <a:p>
            <a:r>
              <a:rPr lang="en-US" sz="2400" b="1" dirty="0" smtClean="0"/>
              <a:t>Session </a:t>
            </a:r>
            <a:r>
              <a:rPr lang="en-US" sz="2400" b="1" dirty="0" smtClean="0"/>
              <a:t>1 </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836696"/>
          </a:xfrm>
        </p:spPr>
        <p:txBody>
          <a:bodyPr>
            <a:normAutofit fontScale="90000"/>
          </a:bodyPr>
          <a:lstStyle/>
          <a:p>
            <a:r>
              <a:rPr lang="en-US" dirty="0" smtClean="0"/>
              <a:t>Jobs Platform &amp; Salary-package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Job –Platform </a:t>
            </a:r>
          </a:p>
          <a:p>
            <a:pPr marL="633222" indent="-514350">
              <a:buFont typeface="+mj-lt"/>
              <a:buAutoNum type="alphaLcParenR"/>
            </a:pPr>
            <a:r>
              <a:rPr lang="en-US" dirty="0" smtClean="0">
                <a:hlinkClick r:id="rId2"/>
              </a:rPr>
              <a:t>Shine</a:t>
            </a:r>
            <a:endParaRPr lang="en-US" dirty="0" smtClean="0"/>
          </a:p>
          <a:p>
            <a:pPr marL="633222" indent="-514350">
              <a:buFont typeface="+mj-lt"/>
              <a:buAutoNum type="alphaLcParenR"/>
            </a:pPr>
            <a:r>
              <a:rPr lang="en-US" dirty="0" smtClean="0">
                <a:hlinkClick r:id="rId3"/>
              </a:rPr>
              <a:t>NCS</a:t>
            </a:r>
            <a:endParaRPr lang="en-US" dirty="0" smtClean="0"/>
          </a:p>
          <a:p>
            <a:pPr marL="633222" indent="-514350">
              <a:buFont typeface="+mj-lt"/>
              <a:buAutoNum type="alphaLcParenR"/>
            </a:pPr>
            <a:r>
              <a:rPr lang="en-US" dirty="0" smtClean="0">
                <a:hlinkClick r:id="rId4"/>
              </a:rPr>
              <a:t>LinkedIn</a:t>
            </a:r>
            <a:endParaRPr lang="en-US" dirty="0" smtClean="0"/>
          </a:p>
          <a:p>
            <a:pPr marL="633222" indent="-514350">
              <a:buFont typeface="+mj-lt"/>
              <a:buAutoNum type="alphaLcParenR"/>
            </a:pPr>
            <a:r>
              <a:rPr lang="en-US" dirty="0" err="1" smtClean="0">
                <a:hlinkClick r:id="rId5"/>
              </a:rPr>
              <a:t>Naukari</a:t>
            </a:r>
            <a:endParaRPr lang="en-US" dirty="0" smtClean="0"/>
          </a:p>
          <a:p>
            <a:pPr marL="633222" indent="-514350">
              <a:buFont typeface="+mj-lt"/>
              <a:buAutoNum type="alphaLcParenR"/>
            </a:pPr>
            <a:r>
              <a:rPr lang="en-US" dirty="0" smtClean="0">
                <a:hlinkClick r:id="rId6"/>
              </a:rPr>
              <a:t>Future Ready Talent</a:t>
            </a:r>
            <a:endParaRPr lang="en-US" dirty="0" smtClean="0"/>
          </a:p>
          <a:p>
            <a:pPr marL="633222" indent="-514350">
              <a:buFont typeface="+mj-lt"/>
              <a:buAutoNum type="alphaLcParenR"/>
            </a:pPr>
            <a:r>
              <a:rPr lang="en-US" dirty="0" err="1" smtClean="0">
                <a:hlinkClick r:id="rId7"/>
              </a:rPr>
              <a:t>Optime</a:t>
            </a:r>
            <a:r>
              <a:rPr lang="en-US" dirty="0" smtClean="0">
                <a:hlinkClick r:id="rId7"/>
              </a:rPr>
              <a:t> Hire</a:t>
            </a:r>
            <a:endParaRPr lang="en-US" dirty="0" smtClean="0"/>
          </a:p>
          <a:p>
            <a:pPr marL="633222" indent="-514350">
              <a:buFont typeface="+mj-lt"/>
              <a:buAutoNum type="alphaLcParenR"/>
            </a:pPr>
            <a:r>
              <a:rPr lang="en-US" dirty="0" err="1" smtClean="0">
                <a:hlinkClick r:id="rId8"/>
              </a:rPr>
              <a:t>Canva</a:t>
            </a:r>
            <a:endParaRPr lang="en-US" dirty="0" smtClean="0"/>
          </a:p>
          <a:p>
            <a:pPr marL="633222" indent="-514350">
              <a:buFont typeface="+mj-lt"/>
              <a:buAutoNum type="alphaLcParenR"/>
            </a:pPr>
            <a:r>
              <a:rPr lang="en-US" dirty="0" smtClean="0">
                <a:hlinkClick r:id="rId9"/>
              </a:rPr>
              <a:t>Indeed</a:t>
            </a:r>
            <a:endParaRPr lang="en-US" dirty="0" smtClean="0"/>
          </a:p>
          <a:p>
            <a:pPr marL="633222" indent="-514350">
              <a:buFont typeface="+mj-lt"/>
              <a:buAutoNum type="alphaLcParenR"/>
            </a:pPr>
            <a:r>
              <a:rPr lang="en-US" dirty="0" smtClean="0">
                <a:hlinkClick r:id="rId10"/>
              </a:rPr>
              <a:t>Jobseekers</a:t>
            </a:r>
            <a:endParaRPr lang="en-US" dirty="0" smtClean="0"/>
          </a:p>
          <a:p>
            <a:pPr marL="633222" indent="-514350">
              <a:buFont typeface="+mj-lt"/>
              <a:buAutoNum type="alphaLcParenR"/>
            </a:pPr>
            <a:r>
              <a:rPr lang="en-US" dirty="0" err="1" smtClean="0">
                <a:hlinkClick r:id="rId11"/>
              </a:rPr>
              <a:t>Glassdoor</a:t>
            </a:r>
            <a:endParaRPr lang="en-US" dirty="0" smtClean="0">
              <a:hlinkClick r:id="rId12"/>
            </a:endParaRPr>
          </a:p>
          <a:p>
            <a:pPr marL="633222" indent="-514350">
              <a:buFont typeface="+mj-lt"/>
              <a:buAutoNum type="alphaLcParenR"/>
            </a:pPr>
            <a:r>
              <a:rPr lang="en-US" dirty="0" smtClean="0">
                <a:hlinkClick r:id="rId12"/>
              </a:rPr>
              <a:t>placementindia.com</a:t>
            </a:r>
            <a:endParaRPr lang="en-US" dirty="0" smtClean="0"/>
          </a:p>
          <a:p>
            <a:pPr marL="633222" indent="-514350">
              <a:buFont typeface="+mj-lt"/>
              <a:buAutoNum type="alphaLcParenR"/>
            </a:pPr>
            <a:endParaRPr lang="en-US" dirty="0" smtClean="0"/>
          </a:p>
          <a:p>
            <a:r>
              <a:rPr lang="en-US" dirty="0" smtClean="0"/>
              <a:t>Salary-Package - 3 LPA – 12 LPA</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Skills</a:t>
            </a:r>
            <a:endParaRPr lang="en-US" dirty="0"/>
          </a:p>
        </p:txBody>
      </p:sp>
      <p:sp>
        <p:nvSpPr>
          <p:cNvPr id="3" name="Content Placeholder 2"/>
          <p:cNvSpPr>
            <a:spLocks noGrp="1"/>
          </p:cNvSpPr>
          <p:nvPr>
            <p:ph idx="1"/>
          </p:nvPr>
        </p:nvSpPr>
        <p:spPr/>
        <p:txBody>
          <a:bodyPr/>
          <a:lstStyle/>
          <a:p>
            <a:pPr algn="just"/>
            <a:r>
              <a:rPr lang="en-US" dirty="0" smtClean="0"/>
              <a:t>Listening</a:t>
            </a:r>
          </a:p>
          <a:p>
            <a:pPr algn="just"/>
            <a:r>
              <a:rPr lang="en-US" dirty="0" smtClean="0"/>
              <a:t>Communication</a:t>
            </a:r>
          </a:p>
          <a:p>
            <a:pPr algn="just"/>
            <a:r>
              <a:rPr lang="en-US" dirty="0" smtClean="0"/>
              <a:t>Problem Solving</a:t>
            </a:r>
          </a:p>
          <a:p>
            <a:pPr algn="just"/>
            <a:r>
              <a:rPr lang="en-US" dirty="0" smtClean="0"/>
              <a:t>Strategic Thinking</a:t>
            </a:r>
          </a:p>
          <a:p>
            <a:pPr algn="just"/>
            <a:r>
              <a:rPr lang="en-US" dirty="0" smtClean="0"/>
              <a:t>Presentation</a:t>
            </a:r>
          </a:p>
          <a:p>
            <a:pPr algn="just"/>
            <a:r>
              <a:rPr lang="en-US" dirty="0" smtClean="0"/>
              <a:t>Decision  making</a:t>
            </a:r>
          </a:p>
          <a:p>
            <a:pPr algn="just"/>
            <a:r>
              <a:rPr lang="en-US" dirty="0" smtClean="0"/>
              <a:t>Body Language</a:t>
            </a:r>
          </a:p>
          <a:p>
            <a:pPr algn="just"/>
            <a:r>
              <a:rPr lang="en-US" dirty="0" smtClean="0"/>
              <a:t>Approach  </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358214" cy="1252728"/>
          </a:xfrm>
        </p:spPr>
        <p:txBody>
          <a:bodyPr>
            <a:normAutofit/>
          </a:bodyPr>
          <a:lstStyle/>
          <a:p>
            <a:pPr algn="ctr"/>
            <a:r>
              <a:rPr lang="en-US" sz="3200" dirty="0" smtClean="0"/>
              <a:t>Session </a:t>
            </a:r>
            <a:r>
              <a:rPr lang="en-US" sz="3200" dirty="0" smtClean="0"/>
              <a:t>2 </a:t>
            </a:r>
            <a:r>
              <a:rPr lang="en-US" sz="3200" dirty="0" smtClean="0"/>
              <a:t>- Overview of DBMS |Database Environment | The evolution of data models  </a:t>
            </a:r>
            <a:endParaRPr lang="en-US" sz="3200" dirty="0"/>
          </a:p>
        </p:txBody>
      </p:sp>
      <p:sp>
        <p:nvSpPr>
          <p:cNvPr id="3" name="Content Placeholder 2"/>
          <p:cNvSpPr>
            <a:spLocks noGrp="1"/>
          </p:cNvSpPr>
          <p:nvPr>
            <p:ph idx="1"/>
          </p:nvPr>
        </p:nvSpPr>
        <p:spPr>
          <a:xfrm>
            <a:off x="428596" y="1571612"/>
            <a:ext cx="8229600" cy="4625609"/>
          </a:xfrm>
        </p:spPr>
        <p:txBody>
          <a:bodyPr>
            <a:normAutofit fontScale="25000" lnSpcReduction="20000"/>
          </a:bodyPr>
          <a:lstStyle/>
          <a:p>
            <a:pPr algn="just"/>
            <a:r>
              <a:rPr lang="en-US" sz="8000" dirty="0" smtClean="0">
                <a:solidFill>
                  <a:srgbClr val="FF0000"/>
                </a:solidFill>
                <a:latin typeface="Arial" pitchFamily="34" charset="0"/>
                <a:cs typeface="Arial" pitchFamily="34" charset="0"/>
              </a:rPr>
              <a:t>What is Data? </a:t>
            </a:r>
          </a:p>
          <a:p>
            <a:pPr algn="just">
              <a:buFont typeface="Wingdings" pitchFamily="2" charset="2"/>
              <a:buChar char="Ø"/>
            </a:pPr>
            <a:r>
              <a:rPr lang="en-US" sz="8000" dirty="0" smtClean="0">
                <a:latin typeface="Arial" pitchFamily="34" charset="0"/>
                <a:cs typeface="Arial" pitchFamily="34" charset="0"/>
              </a:rPr>
              <a:t>In simple words data can be facts related to any object in consideration. For example your name, age, height, weight, etc are some data related to you. A picture , image , file , </a:t>
            </a:r>
            <a:r>
              <a:rPr lang="en-US" sz="8000" dirty="0" err="1" smtClean="0">
                <a:latin typeface="Arial" pitchFamily="34" charset="0"/>
                <a:cs typeface="Arial" pitchFamily="34" charset="0"/>
              </a:rPr>
              <a:t>pdf</a:t>
            </a:r>
            <a:r>
              <a:rPr lang="en-US" sz="8000" dirty="0" smtClean="0">
                <a:latin typeface="Arial" pitchFamily="34" charset="0"/>
                <a:cs typeface="Arial" pitchFamily="34" charset="0"/>
              </a:rPr>
              <a:t> etc can also be considered data. </a:t>
            </a:r>
          </a:p>
          <a:p>
            <a:pPr algn="just">
              <a:buNone/>
            </a:pPr>
            <a:r>
              <a:rPr lang="en-US" sz="8000" dirty="0" smtClean="0">
                <a:latin typeface="Arial" pitchFamily="34" charset="0"/>
                <a:cs typeface="Arial" pitchFamily="34" charset="0"/>
              </a:rPr>
              <a:t> </a:t>
            </a:r>
          </a:p>
          <a:p>
            <a:pPr algn="just"/>
            <a:r>
              <a:rPr lang="en-US" sz="8000" dirty="0" smtClean="0">
                <a:solidFill>
                  <a:srgbClr val="FF0000"/>
                </a:solidFill>
                <a:latin typeface="Arial" pitchFamily="34" charset="0"/>
                <a:cs typeface="Arial" pitchFamily="34" charset="0"/>
              </a:rPr>
              <a:t>What is a Database? </a:t>
            </a:r>
          </a:p>
          <a:p>
            <a:pPr algn="just">
              <a:buFont typeface="Wingdings" pitchFamily="2" charset="2"/>
              <a:buChar char="Ø"/>
            </a:pPr>
            <a:r>
              <a:rPr lang="en-US" sz="8000" dirty="0" smtClean="0">
                <a:latin typeface="Arial" pitchFamily="34" charset="0"/>
                <a:cs typeface="Arial" pitchFamily="34" charset="0"/>
              </a:rPr>
              <a:t>Database is a systematic collection of data. Databases support storage and manipulation of data. Databases make data management easy. </a:t>
            </a:r>
          </a:p>
          <a:p>
            <a:pPr algn="just">
              <a:buNone/>
            </a:pPr>
            <a:r>
              <a:rPr lang="en-US" sz="8000" dirty="0" smtClean="0">
                <a:latin typeface="Arial" pitchFamily="34" charset="0"/>
                <a:cs typeface="Arial" pitchFamily="34" charset="0"/>
              </a:rPr>
              <a:t>	</a:t>
            </a:r>
            <a:r>
              <a:rPr lang="en-US" sz="8000" dirty="0" smtClean="0">
                <a:solidFill>
                  <a:schemeClr val="accent1">
                    <a:lumMod val="50000"/>
                  </a:schemeClr>
                </a:solidFill>
                <a:latin typeface="Arial" pitchFamily="34" charset="0"/>
                <a:cs typeface="Arial" pitchFamily="34" charset="0"/>
              </a:rPr>
              <a:t>Let's discuss few examples</a:t>
            </a:r>
            <a:r>
              <a:rPr lang="en-US" sz="8000" dirty="0" smtClean="0">
                <a:latin typeface="Arial" pitchFamily="34" charset="0"/>
                <a:cs typeface="Arial" pitchFamily="34" charset="0"/>
              </a:rPr>
              <a:t>. </a:t>
            </a:r>
          </a:p>
          <a:p>
            <a:pPr algn="just">
              <a:buNone/>
            </a:pPr>
            <a:r>
              <a:rPr lang="en-US" sz="8000" dirty="0" smtClean="0">
                <a:latin typeface="Arial" pitchFamily="34" charset="0"/>
                <a:cs typeface="Arial" pitchFamily="34" charset="0"/>
              </a:rPr>
              <a:t>	An online telephone directory would definitely use database to store data pertaining to people, phone numbers, other contact details, etc. </a:t>
            </a:r>
          </a:p>
          <a:p>
            <a:pPr algn="just">
              <a:buNone/>
            </a:pPr>
            <a:r>
              <a:rPr lang="en-US" sz="8000" dirty="0" smtClean="0">
                <a:latin typeface="Arial" pitchFamily="34" charset="0"/>
                <a:cs typeface="Arial" pitchFamily="34" charset="0"/>
              </a:rPr>
              <a:t>	Your electricity service provider is obviously using a database to manage billing , client related issues, to handle fault data, etc. Let's also consider the </a:t>
            </a:r>
            <a:r>
              <a:rPr lang="en-US" sz="8000" dirty="0" err="1" smtClean="0">
                <a:latin typeface="Arial" pitchFamily="34" charset="0"/>
                <a:cs typeface="Arial" pitchFamily="34" charset="0"/>
              </a:rPr>
              <a:t>facebook</a:t>
            </a:r>
            <a:r>
              <a:rPr lang="en-US" sz="8000" dirty="0" smtClean="0">
                <a:latin typeface="Arial" pitchFamily="34" charset="0"/>
                <a:cs typeface="Arial" pitchFamily="34" charset="0"/>
              </a:rPr>
              <a:t>. </a:t>
            </a:r>
          </a:p>
          <a:p>
            <a:pPr algn="just">
              <a:buNone/>
            </a:pPr>
            <a:r>
              <a:rPr lang="en-US" sz="8000" dirty="0" smtClean="0">
                <a:latin typeface="Arial" pitchFamily="34" charset="0"/>
                <a:cs typeface="Arial" pitchFamily="34" charset="0"/>
              </a:rPr>
              <a:t>	It needs to store, manipulate and present data related to members, their friends, member activities, messages, advertisements and lot more. </a:t>
            </a:r>
          </a:p>
          <a:p>
            <a:pPr algn="just">
              <a:buFont typeface="Wingdings" pitchFamily="2" charset="2"/>
              <a:buChar char="§"/>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a:t>
            </a:r>
            <a:r>
              <a:rPr lang="en-US" dirty="0" smtClean="0">
                <a:solidFill>
                  <a:srgbClr val="FF0000"/>
                </a:solidFill>
              </a:rPr>
              <a:t>ROADMAP</a:t>
            </a:r>
            <a:endParaRPr lang="en-US" dirty="0">
              <a:solidFill>
                <a:srgbClr val="FF0000"/>
              </a:solidFill>
            </a:endParaRPr>
          </a:p>
        </p:txBody>
      </p:sp>
      <p:sp>
        <p:nvSpPr>
          <p:cNvPr id="3" name="Content Placeholder 2"/>
          <p:cNvSpPr>
            <a:spLocks noGrp="1"/>
          </p:cNvSpPr>
          <p:nvPr>
            <p:ph idx="1"/>
          </p:nvPr>
        </p:nvSpPr>
        <p:spPr/>
        <p:txBody>
          <a:bodyPr/>
          <a:lstStyle/>
          <a:p>
            <a:pPr marL="633222" indent="-514350">
              <a:buFont typeface="+mj-lt"/>
              <a:buAutoNum type="arabicPeriod"/>
            </a:pPr>
            <a:r>
              <a:rPr lang="en-US" sz="4000" dirty="0" smtClean="0"/>
              <a:t>Basic Introduction</a:t>
            </a:r>
          </a:p>
          <a:p>
            <a:pPr marL="633222" indent="-514350">
              <a:buFont typeface="+mj-lt"/>
              <a:buAutoNum type="arabicPeriod"/>
            </a:pPr>
            <a:r>
              <a:rPr lang="en-US" sz="4000" dirty="0" smtClean="0"/>
              <a:t>E-R Model</a:t>
            </a:r>
          </a:p>
          <a:p>
            <a:pPr marL="633222" indent="-514350">
              <a:buFont typeface="+mj-lt"/>
              <a:buAutoNum type="arabicPeriod"/>
            </a:pPr>
            <a:r>
              <a:rPr lang="en-US" sz="4000" dirty="0" smtClean="0"/>
              <a:t>Basic of Keys</a:t>
            </a:r>
          </a:p>
          <a:p>
            <a:pPr marL="633222" indent="-514350">
              <a:buFont typeface="+mj-lt"/>
              <a:buAutoNum type="arabicPeriod"/>
            </a:pPr>
            <a:r>
              <a:rPr lang="en-US" sz="4000" dirty="0" smtClean="0"/>
              <a:t>Normalization</a:t>
            </a:r>
          </a:p>
          <a:p>
            <a:pPr marL="633222" indent="-514350">
              <a:buFont typeface="+mj-lt"/>
              <a:buAutoNum type="arabicPeriod"/>
            </a:pPr>
            <a:r>
              <a:rPr lang="en-US" sz="4000" dirty="0" smtClean="0"/>
              <a:t>Transaction Control &amp; Concurrency</a:t>
            </a:r>
          </a:p>
          <a:p>
            <a:pPr marL="633222" indent="-514350">
              <a:buFont typeface="+mj-lt"/>
              <a:buAutoNum type="arabicPeriod"/>
            </a:pPr>
            <a:r>
              <a:rPr lang="en-US" sz="4000" dirty="0" smtClean="0"/>
              <a:t>SQL &amp; Relational algebra.</a:t>
            </a:r>
          </a:p>
          <a:p>
            <a:pPr marL="633222" indent="-514350">
              <a:buFont typeface="+mj-lt"/>
              <a:buAutoNum type="arabicPeriod"/>
            </a:pPr>
            <a:r>
              <a:rPr lang="en-US" sz="4000" dirty="0" smtClean="0"/>
              <a:t>Indexing</a:t>
            </a:r>
          </a:p>
          <a:p>
            <a:pPr marL="633222" indent="-514350">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smtClean="0">
                <a:solidFill>
                  <a:srgbClr val="FF0000"/>
                </a:solidFill>
              </a:rPr>
              <a:t>What is Database System? </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800" dirty="0" smtClean="0">
                <a:latin typeface="Arial" pitchFamily="34" charset="0"/>
                <a:cs typeface="Arial" pitchFamily="34" charset="0"/>
              </a:rPr>
              <a:t>Database System in short refers to the technology of storing and retrieving users’ data with utmost efficiency along with appropriate security measures. </a:t>
            </a:r>
          </a:p>
          <a:p>
            <a:pPr algn="just">
              <a:buFont typeface="Wingdings" pitchFamily="2" charset="2"/>
              <a:buChar char="Ø"/>
            </a:pPr>
            <a:endParaRPr lang="en-US" sz="2800" dirty="0" smtClean="0">
              <a:latin typeface="Arial" pitchFamily="34" charset="0"/>
              <a:cs typeface="Arial" pitchFamily="34" charset="0"/>
            </a:endParaRPr>
          </a:p>
          <a:p>
            <a:r>
              <a:rPr lang="en-US" sz="2800" dirty="0" smtClean="0">
                <a:solidFill>
                  <a:srgbClr val="FF0000"/>
                </a:solidFill>
              </a:rPr>
              <a:t>Why Database? </a:t>
            </a:r>
          </a:p>
          <a:p>
            <a:pPr>
              <a:buFont typeface="Wingdings" pitchFamily="2" charset="2"/>
              <a:buChar char="Ø"/>
            </a:pPr>
            <a:r>
              <a:rPr lang="en-US" sz="2800" dirty="0" smtClean="0"/>
              <a:t> A database is an organized collection of various forms of data. It is also known as a structured set of data that is accessible in many ways through your computer. </a:t>
            </a:r>
            <a:endParaRPr lang="en-US" sz="2800" dirty="0" smtClean="0">
              <a:latin typeface="Arial" pitchFamily="34" charset="0"/>
              <a:cs typeface="Arial" pitchFamily="34" charset="0"/>
            </a:endParaRPr>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Characteristics of Database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b="1" dirty="0" smtClean="0"/>
              <a:t>Real-world entity</a:t>
            </a:r>
          </a:p>
          <a:p>
            <a:pPr>
              <a:buFont typeface="Wingdings" pitchFamily="2" charset="2"/>
              <a:buChar char="Ø"/>
            </a:pPr>
            <a:r>
              <a:rPr lang="en-US" b="1" dirty="0" smtClean="0"/>
              <a:t>Relation-based tables</a:t>
            </a:r>
          </a:p>
          <a:p>
            <a:pPr>
              <a:buFont typeface="Wingdings" pitchFamily="2" charset="2"/>
              <a:buChar char="Ø"/>
            </a:pPr>
            <a:r>
              <a:rPr lang="en-US" b="1" dirty="0" smtClean="0"/>
              <a:t>Isolation of data and application</a:t>
            </a:r>
          </a:p>
          <a:p>
            <a:pPr>
              <a:buFont typeface="Wingdings" pitchFamily="2" charset="2"/>
              <a:buChar char="Ø"/>
            </a:pPr>
            <a:r>
              <a:rPr lang="en-US" b="1" dirty="0" smtClean="0"/>
              <a:t>Less redundancy</a:t>
            </a:r>
          </a:p>
          <a:p>
            <a:pPr>
              <a:buFont typeface="Wingdings" pitchFamily="2" charset="2"/>
              <a:buChar char="Ø"/>
            </a:pPr>
            <a:r>
              <a:rPr lang="en-US" b="1" dirty="0" smtClean="0"/>
              <a:t>Consistency</a:t>
            </a:r>
          </a:p>
          <a:p>
            <a:pPr>
              <a:buFont typeface="Wingdings" pitchFamily="2" charset="2"/>
              <a:buChar char="Ø"/>
            </a:pPr>
            <a:r>
              <a:rPr lang="en-US" b="1" dirty="0" smtClean="0"/>
              <a:t>Query Language</a:t>
            </a:r>
          </a:p>
          <a:p>
            <a:pPr>
              <a:buFont typeface="Wingdings" pitchFamily="2" charset="2"/>
              <a:buChar char="Ø"/>
            </a:pPr>
            <a:r>
              <a:rPr lang="en-US" b="1" dirty="0" smtClean="0"/>
              <a:t>ACID Properties</a:t>
            </a:r>
            <a:r>
              <a:rPr lang="en-US" dirty="0" smtClean="0"/>
              <a:t> </a:t>
            </a:r>
          </a:p>
          <a:p>
            <a:pPr>
              <a:buFont typeface="Wingdings" pitchFamily="2" charset="2"/>
              <a:buChar char="Ø"/>
            </a:pPr>
            <a:r>
              <a:rPr lang="en-US" b="1" dirty="0" smtClean="0"/>
              <a:t>Multiuser and Concurrent Access</a:t>
            </a:r>
          </a:p>
          <a:p>
            <a:pPr>
              <a:buFont typeface="Wingdings" pitchFamily="2" charset="2"/>
              <a:buChar char="Ø"/>
            </a:pPr>
            <a:r>
              <a:rPr lang="en-US" b="1" dirty="0" smtClean="0"/>
              <a:t>Multiple views</a:t>
            </a:r>
          </a:p>
          <a:p>
            <a:pPr>
              <a:buFont typeface="Wingdings" pitchFamily="2" charset="2"/>
              <a:buChar char="Ø"/>
            </a:pPr>
            <a:r>
              <a:rPr lang="en-US" b="1" dirty="0" smtClean="0"/>
              <a:t>Security</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various reasons for which we require databases are:</a:t>
            </a:r>
            <a:endParaRPr lang="en-US" dirty="0">
              <a:solidFill>
                <a:srgbClr val="FF0000"/>
              </a:solidFill>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t>To manage large chunks of data</a:t>
            </a:r>
          </a:p>
          <a:p>
            <a:pPr>
              <a:buFont typeface="Wingdings" pitchFamily="2" charset="2"/>
              <a:buChar char="v"/>
            </a:pPr>
            <a:r>
              <a:rPr lang="en-US" dirty="0" smtClean="0"/>
              <a:t>For instance</a:t>
            </a:r>
          </a:p>
          <a:p>
            <a:pPr>
              <a:buFont typeface="Wingdings" pitchFamily="2" charset="2"/>
              <a:buChar char="v"/>
            </a:pPr>
            <a:r>
              <a:rPr lang="en-US" dirty="0" smtClean="0"/>
              <a:t>Accuracy</a:t>
            </a:r>
          </a:p>
          <a:p>
            <a:pPr>
              <a:buFont typeface="Wingdings" pitchFamily="2" charset="2"/>
              <a:buChar char="v"/>
            </a:pPr>
            <a:r>
              <a:rPr lang="en-US" dirty="0" smtClean="0"/>
              <a:t>Ease of updating data</a:t>
            </a:r>
          </a:p>
          <a:p>
            <a:pPr>
              <a:buFont typeface="Wingdings" pitchFamily="2" charset="2"/>
              <a:buChar char="v"/>
            </a:pPr>
            <a:r>
              <a:rPr lang="en-US" dirty="0" smtClean="0"/>
              <a:t>Security of data</a:t>
            </a:r>
          </a:p>
          <a:p>
            <a:pPr>
              <a:buFont typeface="Wingdings" pitchFamily="2" charset="2"/>
              <a:buChar char="v"/>
            </a:pPr>
            <a:r>
              <a:rPr lang="en-US" dirty="0" smtClean="0"/>
              <a:t>Data integrity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Independence </a:t>
            </a:r>
            <a:endParaRPr lang="en-US" dirty="0"/>
          </a:p>
        </p:txBody>
      </p:sp>
      <p:pic>
        <p:nvPicPr>
          <p:cNvPr id="4" name="Content Placeholder 3"/>
          <p:cNvPicPr>
            <a:picLocks noGrp="1"/>
          </p:cNvPicPr>
          <p:nvPr>
            <p:ph idx="1"/>
          </p:nvPr>
        </p:nvPicPr>
        <p:blipFill>
          <a:blip r:embed="rId2"/>
          <a:srcRect/>
          <a:stretch>
            <a:fillRect/>
          </a:stretch>
        </p:blipFill>
        <p:spPr bwMode="auto">
          <a:xfrm>
            <a:off x="1214414" y="1857364"/>
            <a:ext cx="7143800" cy="46434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Data </a:t>
            </a:r>
            <a:r>
              <a:rPr lang="en-US" dirty="0" smtClean="0"/>
              <a:t>Independence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Logical </a:t>
            </a:r>
            <a:r>
              <a:rPr lang="en-US" dirty="0" smtClean="0"/>
              <a:t>data independence refers characteristic of being able to change the conceptual schema without having to change the external schema.</a:t>
            </a:r>
          </a:p>
          <a:p>
            <a:r>
              <a:rPr lang="en-US" dirty="0" smtClean="0"/>
              <a:t>Logical data independence is used to separate the external level from the conceptual view.</a:t>
            </a:r>
          </a:p>
          <a:p>
            <a:r>
              <a:rPr lang="en-US" dirty="0" smtClean="0"/>
              <a:t>If we do any changes in the conceptual view of the data, then the user view of the data would not be affected.</a:t>
            </a:r>
          </a:p>
          <a:p>
            <a:r>
              <a:rPr lang="en-US" dirty="0" smtClean="0"/>
              <a:t>Logical data independence occurs at the user interface level.</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Physical Data </a:t>
            </a:r>
            <a:r>
              <a:rPr lang="en-US" dirty="0" smtClean="0"/>
              <a:t>Independence</a:t>
            </a:r>
            <a:endParaRPr lang="en-US" dirty="0"/>
          </a:p>
        </p:txBody>
      </p:sp>
      <p:sp>
        <p:nvSpPr>
          <p:cNvPr id="3" name="Content Placeholder 2"/>
          <p:cNvSpPr>
            <a:spLocks noGrp="1"/>
          </p:cNvSpPr>
          <p:nvPr>
            <p:ph idx="1"/>
          </p:nvPr>
        </p:nvSpPr>
        <p:spPr>
          <a:xfrm>
            <a:off x="500034" y="1643026"/>
            <a:ext cx="4614866" cy="5214974"/>
          </a:xfrm>
        </p:spPr>
        <p:txBody>
          <a:bodyPr>
            <a:normAutofit fontScale="77500" lnSpcReduction="20000"/>
          </a:bodyPr>
          <a:lstStyle/>
          <a:p>
            <a:pPr algn="just"/>
            <a:r>
              <a:rPr lang="en-US" dirty="0" smtClean="0"/>
              <a:t>Physical </a:t>
            </a:r>
            <a:r>
              <a:rPr lang="en-US" dirty="0" smtClean="0"/>
              <a:t>data independence can be defined as the capacity to change the internal schema without having to change the conceptual schema.</a:t>
            </a:r>
          </a:p>
          <a:p>
            <a:pPr algn="just"/>
            <a:r>
              <a:rPr lang="en-US" dirty="0" smtClean="0"/>
              <a:t>If we do any changes in the storage size of the database system server, then the Conceptual structure of the database will not be affected.</a:t>
            </a:r>
          </a:p>
          <a:p>
            <a:pPr algn="just"/>
            <a:r>
              <a:rPr lang="en-US" dirty="0" smtClean="0"/>
              <a:t>Physical data independence is used to separate conceptual levels from the internal levels.</a:t>
            </a:r>
          </a:p>
          <a:p>
            <a:pPr algn="just"/>
            <a:r>
              <a:rPr lang="en-US" dirty="0" smtClean="0"/>
              <a:t>Physical data independence occurs at the logical interface level.</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5286380" y="1785926"/>
            <a:ext cx="3857620" cy="421484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Responsibilities</a:t>
            </a:r>
          </a:p>
          <a:p>
            <a:r>
              <a:rPr lang="en-US" dirty="0" smtClean="0"/>
              <a:t>Pre-requisites</a:t>
            </a:r>
          </a:p>
          <a:p>
            <a:r>
              <a:rPr lang="en-US" dirty="0" smtClean="0"/>
              <a:t>Job Profiles</a:t>
            </a:r>
          </a:p>
          <a:p>
            <a:r>
              <a:rPr lang="en-US" dirty="0" smtClean="0"/>
              <a:t>Skills</a:t>
            </a:r>
          </a:p>
          <a:p>
            <a:r>
              <a:rPr lang="en-US" dirty="0" smtClean="0"/>
              <a:t>Placement Level</a:t>
            </a:r>
          </a:p>
          <a:p>
            <a:r>
              <a:rPr lang="en-US" dirty="0" smtClean="0"/>
              <a:t>Resume</a:t>
            </a:r>
          </a:p>
          <a:p>
            <a:r>
              <a:rPr lang="en-US" dirty="0" smtClean="0"/>
              <a:t>Jobs Platform</a:t>
            </a:r>
          </a:p>
          <a:p>
            <a:r>
              <a:rPr lang="en-US" dirty="0" smtClean="0"/>
              <a:t>Salary-package</a:t>
            </a:r>
          </a:p>
          <a:p>
            <a:r>
              <a:rPr lang="en-US" dirty="0" smtClean="0"/>
              <a:t>Soft Skills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Environment </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285852" y="1538548"/>
            <a:ext cx="6572296" cy="5319452"/>
          </a:xfrm>
          <a:prstGeom prst="rect">
            <a:avLst/>
          </a:prstGeom>
          <a:noFill/>
          <a:ln w="9525">
            <a:noFill/>
            <a:miter lim="800000"/>
            <a:headEnd/>
            <a:tailEnd/>
          </a:ln>
          <a:effectLst/>
        </p:spPr>
      </p:pic>
      <p:sp>
        <p:nvSpPr>
          <p:cNvPr id="5" name="TextBox 4"/>
          <p:cNvSpPr txBox="1"/>
          <p:nvPr/>
        </p:nvSpPr>
        <p:spPr>
          <a:xfrm>
            <a:off x="3571868" y="5000636"/>
            <a:ext cx="1928826"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1600" dirty="0" smtClean="0"/>
              <a:t/>
            </a:r>
            <a:br>
              <a:rPr lang="en-US" sz="1600" dirty="0" smtClean="0"/>
            </a:br>
            <a:endParaRPr lang="en-US" sz="1600" dirty="0"/>
          </a:p>
        </p:txBody>
      </p:sp>
      <p:sp>
        <p:nvSpPr>
          <p:cNvPr id="3" name="Content Placeholder 2"/>
          <p:cNvSpPr>
            <a:spLocks noGrp="1"/>
          </p:cNvSpPr>
          <p:nvPr>
            <p:ph idx="1"/>
          </p:nvPr>
        </p:nvSpPr>
        <p:spPr/>
        <p:txBody>
          <a:bodyPr>
            <a:normAutofit lnSpcReduction="10000"/>
          </a:bodyPr>
          <a:lstStyle/>
          <a:p>
            <a:r>
              <a:rPr lang="en-US" dirty="0" smtClean="0"/>
              <a:t>One of the primary aims of a database is to supply users with an abstract view of data, hiding a certain element of how data is stored and manipulated. Therefore, the starting point for the design of a database should be an abstract and general description of the information needs of the organization that is to be represented in the database. And hence you will require an environment to store data and make it work as a database. </a:t>
            </a:r>
            <a:endParaRPr lang="en-US" dirty="0"/>
          </a:p>
        </p:txBody>
      </p:sp>
      <p:sp>
        <p:nvSpPr>
          <p:cNvPr id="4" name="Rectangle 3"/>
          <p:cNvSpPr/>
          <p:nvPr/>
        </p:nvSpPr>
        <p:spPr>
          <a:xfrm>
            <a:off x="285720" y="214290"/>
            <a:ext cx="8103500" cy="769441"/>
          </a:xfrm>
          <a:prstGeom prst="rect">
            <a:avLst/>
          </a:prstGeom>
        </p:spPr>
        <p:txBody>
          <a:bodyPr wrap="none">
            <a:spAutoFit/>
          </a:bodyPr>
          <a:lstStyle/>
          <a:p>
            <a:r>
              <a:rPr lang="en-US" sz="4400" b="1" dirty="0" smtClean="0">
                <a:solidFill>
                  <a:schemeClr val="accent1">
                    <a:lumMod val="60000"/>
                    <a:lumOff val="40000"/>
                  </a:schemeClr>
                </a:solidFill>
              </a:rPr>
              <a:t>What is Database Environment ?</a:t>
            </a:r>
            <a:endParaRPr lang="en-US" sz="44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57158" y="285728"/>
            <a:ext cx="8572560" cy="5000636"/>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
                <a:schemeClr val="accent5">
                  <a:lumMod val="75000"/>
                </a:schemeClr>
              </a:buClr>
              <a:buSzTx/>
              <a:buFont typeface="Wingdings" pitchFamily="2" charset="2"/>
              <a:buChar char="§"/>
              <a:tabLst/>
              <a:defRPr/>
            </a:pPr>
            <a:r>
              <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rPr>
              <a:t> A </a:t>
            </a:r>
            <a:r>
              <a:rPr kumimoji="0" lang="en-US" sz="2400" b="1" i="0" u="none" strike="noStrike" kern="1200" cap="none" spc="0" normalizeH="0" baseline="0" noProof="0" dirty="0" smtClean="0">
                <a:ln>
                  <a:noFill/>
                </a:ln>
                <a:solidFill>
                  <a:schemeClr val="accent3">
                    <a:lumMod val="75000"/>
                  </a:schemeClr>
                </a:solidFill>
                <a:effectLst/>
                <a:uLnTx/>
                <a:uFillTx/>
                <a:latin typeface="Arial" pitchFamily="34" charset="0"/>
                <a:ea typeface="+mj-ea"/>
                <a:cs typeface="Arial" pitchFamily="34" charset="0"/>
              </a:rPr>
              <a:t>database environment </a:t>
            </a:r>
            <a:r>
              <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rPr>
              <a:t>is a collective system of components that comprise and regulates the group of data, management, and use of data, which consist of software, hardware, people, techniques of handling database, and the data also.</a:t>
            </a:r>
          </a:p>
          <a:p>
            <a:pPr marL="0" marR="0" lvl="0" indent="0" algn="l" defTabSz="914400" rtl="0" eaLnBrk="1" fontAlgn="auto" latinLnBrk="0" hangingPunct="1">
              <a:lnSpc>
                <a:spcPct val="100000"/>
              </a:lnSpc>
              <a:spcBef>
                <a:spcPct val="0"/>
              </a:spcBef>
              <a:spcAft>
                <a:spcPts val="0"/>
              </a:spcAft>
              <a:buClr>
                <a:schemeClr val="accent5">
                  <a:lumMod val="75000"/>
                </a:schemeClr>
              </a:buClr>
              <a:buSzTx/>
              <a:tabLst/>
              <a:defRPr/>
            </a:pPr>
            <a:endPar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100000"/>
              </a:lnSpc>
              <a:spcBef>
                <a:spcPct val="0"/>
              </a:spcBef>
              <a:spcAft>
                <a:spcPts val="0"/>
              </a:spcAft>
              <a:buClr>
                <a:schemeClr val="accent5">
                  <a:lumMod val="75000"/>
                </a:schemeClr>
              </a:buClr>
              <a:buSzTx/>
              <a:buFont typeface="Wingdings" pitchFamily="2" charset="2"/>
              <a:buChar char="§"/>
              <a:tabLst/>
              <a:defRPr/>
            </a:pPr>
            <a:r>
              <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rPr>
              <a:t>The </a:t>
            </a:r>
            <a:r>
              <a:rPr kumimoji="0" lang="en-US" sz="2400" b="1" i="0" u="none" strike="noStrike" kern="1200" cap="none" spc="0" normalizeH="0" baseline="0" noProof="0" dirty="0" smtClean="0">
                <a:ln>
                  <a:noFill/>
                </a:ln>
                <a:solidFill>
                  <a:schemeClr val="accent3">
                    <a:lumMod val="75000"/>
                  </a:schemeClr>
                </a:solidFill>
                <a:effectLst/>
                <a:uLnTx/>
                <a:uFillTx/>
                <a:latin typeface="Arial" pitchFamily="34" charset="0"/>
                <a:ea typeface="+mj-ea"/>
                <a:cs typeface="Arial" pitchFamily="34" charset="0"/>
              </a:rPr>
              <a:t>hardware in a database environment </a:t>
            </a:r>
            <a:r>
              <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rPr>
              <a:t>means the computers and computer peripherals that are being used to manage a database.</a:t>
            </a:r>
          </a:p>
          <a:p>
            <a:pPr marL="0" marR="0" lvl="0" indent="0" algn="l" defTabSz="914400" rtl="0" eaLnBrk="1" fontAlgn="auto" latinLnBrk="0" hangingPunct="1">
              <a:lnSpc>
                <a:spcPct val="100000"/>
              </a:lnSpc>
              <a:spcBef>
                <a:spcPct val="0"/>
              </a:spcBef>
              <a:spcAft>
                <a:spcPts val="0"/>
              </a:spcAft>
              <a:buClr>
                <a:schemeClr val="accent5">
                  <a:lumMod val="75000"/>
                </a:schemeClr>
              </a:buClr>
              <a:buSzTx/>
              <a:buFont typeface="Wingdings" pitchFamily="2" charset="2"/>
              <a:buChar char="§"/>
              <a:tabLst/>
              <a:defRPr/>
            </a:pPr>
            <a:endPar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100000"/>
              </a:lnSpc>
              <a:spcBef>
                <a:spcPct val="0"/>
              </a:spcBef>
              <a:spcAft>
                <a:spcPts val="0"/>
              </a:spcAft>
              <a:buClr>
                <a:schemeClr val="accent5">
                  <a:lumMod val="75000"/>
                </a:schemeClr>
              </a:buClr>
              <a:buSzTx/>
              <a:buFont typeface="Wingdings" pitchFamily="2" charset="2"/>
              <a:buChar char="§"/>
              <a:tabLst/>
              <a:defRPr/>
            </a:pPr>
            <a:r>
              <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rPr>
              <a:t>The </a:t>
            </a:r>
            <a:r>
              <a:rPr kumimoji="0" lang="en-US" sz="2400" b="1" i="0" u="none" strike="noStrike" kern="1200" cap="none" spc="0" normalizeH="0" baseline="0" noProof="0" dirty="0" smtClean="0">
                <a:ln>
                  <a:noFill/>
                </a:ln>
                <a:solidFill>
                  <a:schemeClr val="accent3">
                    <a:lumMod val="75000"/>
                  </a:schemeClr>
                </a:solidFill>
                <a:effectLst/>
                <a:uLnTx/>
                <a:uFillTx/>
                <a:latin typeface="Arial" pitchFamily="34" charset="0"/>
                <a:ea typeface="+mj-ea"/>
                <a:cs typeface="Arial" pitchFamily="34" charset="0"/>
              </a:rPr>
              <a:t>software means </a:t>
            </a:r>
            <a:r>
              <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rPr>
              <a:t>the whole thing right from the operating system (OS) to the application programs that include database management software like M.S. Access or SQL Server.</a:t>
            </a:r>
          </a:p>
          <a:p>
            <a:pPr marL="0" marR="0" lvl="0" indent="0" algn="l" defTabSz="914400" rtl="0" eaLnBrk="1" fontAlgn="auto" latinLnBrk="0" hangingPunct="1">
              <a:lnSpc>
                <a:spcPct val="100000"/>
              </a:lnSpc>
              <a:spcBef>
                <a:spcPct val="0"/>
              </a:spcBef>
              <a:spcAft>
                <a:spcPts val="0"/>
              </a:spcAft>
              <a:buClr>
                <a:schemeClr val="accent5">
                  <a:lumMod val="75000"/>
                </a:schemeClr>
              </a:buClr>
              <a:buSzTx/>
              <a:buFont typeface="Wingdings" pitchFamily="2" charset="2"/>
              <a:buChar char="§"/>
              <a:tabLst/>
              <a:defRPr/>
            </a:pPr>
            <a:endPar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100000"/>
              </a:lnSpc>
              <a:spcBef>
                <a:spcPct val="0"/>
              </a:spcBef>
              <a:spcAft>
                <a:spcPts val="0"/>
              </a:spcAft>
              <a:buClr>
                <a:schemeClr val="accent5">
                  <a:lumMod val="75000"/>
                </a:schemeClr>
              </a:buClr>
              <a:buSzTx/>
              <a:buFont typeface="Wingdings" pitchFamily="2" charset="2"/>
              <a:buChar char="§"/>
              <a:tabLst/>
              <a:defRPr/>
            </a:pPr>
            <a:r>
              <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rPr>
              <a:t>Again the people in a database environment include those people who administrate and use the system</a:t>
            </a:r>
            <a:br>
              <a:rPr kumimoji="0" lang="en-US" sz="2400" b="1" i="0" u="none" strike="noStrike" kern="1200" cap="none" spc="0" normalizeH="0" baseline="0" noProof="0" dirty="0" smtClean="0">
                <a:ln>
                  <a:noFill/>
                </a:ln>
                <a:solidFill>
                  <a:schemeClr val="bg2">
                    <a:lumMod val="10000"/>
                  </a:schemeClr>
                </a:solidFill>
                <a:effectLst/>
                <a:uLnTx/>
                <a:uFillTx/>
                <a:latin typeface="Arial" pitchFamily="34" charset="0"/>
                <a:ea typeface="+mj-ea"/>
                <a:cs typeface="Arial" pitchFamily="34" charset="0"/>
              </a:rPr>
            </a:br>
            <a:endParaRPr kumimoji="0" lang="en-US" sz="2400" b="1" i="0" u="none" strike="noStrike" kern="1200" cap="none" spc="0" normalizeH="0" baseline="0" noProof="0" dirty="0">
              <a:ln>
                <a:noFill/>
              </a:ln>
              <a:solidFill>
                <a:schemeClr val="bg2">
                  <a:lumMod val="10000"/>
                </a:schemeClr>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0" dirty="0" smtClean="0"/>
              <a:t>Evolution of Database</a:t>
            </a:r>
            <a:endParaRPr lang="en-US" dirty="0"/>
          </a:p>
        </p:txBody>
      </p:sp>
      <p:pic>
        <p:nvPicPr>
          <p:cNvPr id="1026" name="Picture 2"/>
          <p:cNvPicPr>
            <a:picLocks noChangeAspect="1" noChangeArrowheads="1"/>
          </p:cNvPicPr>
          <p:nvPr/>
        </p:nvPicPr>
        <p:blipFill>
          <a:blip r:embed="rId3"/>
          <a:srcRect/>
          <a:stretch>
            <a:fillRect/>
          </a:stretch>
        </p:blipFill>
        <p:spPr bwMode="auto">
          <a:xfrm>
            <a:off x="0" y="1403350"/>
            <a:ext cx="8955758" cy="5454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142984"/>
            <a:ext cx="8229600" cy="5357826"/>
          </a:xfrm>
        </p:spPr>
        <p:txBody>
          <a:bodyPr>
            <a:normAutofit fontScale="90000"/>
          </a:bodyPr>
          <a:lstStyle/>
          <a:p>
            <a:r>
              <a:rPr lang="en-US" sz="4400" dirty="0" err="1" smtClean="0">
                <a:solidFill>
                  <a:schemeClr val="accent1">
                    <a:lumMod val="75000"/>
                  </a:schemeClr>
                </a:solidFill>
              </a:rPr>
              <a:t>Codd</a:t>
            </a:r>
            <a:r>
              <a:rPr lang="en-US" sz="4400" dirty="0" smtClean="0">
                <a:solidFill>
                  <a:schemeClr val="accent1">
                    <a:lumMod val="75000"/>
                  </a:schemeClr>
                </a:solidFill>
              </a:rPr>
              <a:t>. Edgar Frank </a:t>
            </a:r>
            <a:r>
              <a:rPr lang="en-US" sz="4400" dirty="0" smtClean="0">
                <a:solidFill>
                  <a:schemeClr val="accent1">
                    <a:lumMod val="75000"/>
                  </a:schemeClr>
                </a:solidFill>
              </a:rPr>
              <a:t/>
            </a:r>
            <a:br>
              <a:rPr lang="en-US" sz="4400" dirty="0" smtClean="0">
                <a:solidFill>
                  <a:schemeClr val="accent1">
                    <a:lumMod val="75000"/>
                  </a:schemeClr>
                </a:solidFill>
              </a:rPr>
            </a:br>
            <a:r>
              <a:rPr lang="en-US" sz="4400" dirty="0" smtClean="0">
                <a:solidFill>
                  <a:schemeClr val="accent1">
                    <a:lumMod val="75000"/>
                  </a:schemeClr>
                </a:solidFill>
              </a:rPr>
              <a:t/>
            </a:r>
            <a:br>
              <a:rPr lang="en-US" sz="4400" dirty="0" smtClean="0">
                <a:solidFill>
                  <a:schemeClr val="accent1">
                    <a:lumMod val="75000"/>
                  </a:schemeClr>
                </a:solidFill>
              </a:rPr>
            </a:br>
            <a:r>
              <a:rPr lang="en-US" sz="4400" dirty="0" smtClean="0">
                <a:solidFill>
                  <a:schemeClr val="accent1">
                    <a:lumMod val="75000"/>
                  </a:schemeClr>
                </a:solidFill>
              </a:rPr>
              <a:t>"</a:t>
            </a:r>
            <a:r>
              <a:rPr lang="en-US" sz="4400" dirty="0" smtClean="0">
                <a:solidFill>
                  <a:schemeClr val="accent1">
                    <a:lumMod val="75000"/>
                  </a:schemeClr>
                </a:solidFill>
              </a:rPr>
              <a:t>Ted" </a:t>
            </a:r>
            <a:r>
              <a:rPr lang="en-US" sz="4400" dirty="0" err="1" smtClean="0">
                <a:solidFill>
                  <a:schemeClr val="accent1">
                    <a:lumMod val="75000"/>
                  </a:schemeClr>
                </a:solidFill>
              </a:rPr>
              <a:t>Codd</a:t>
            </a:r>
            <a:r>
              <a:rPr lang="en-US" sz="4400" dirty="0" smtClean="0">
                <a:solidFill>
                  <a:schemeClr val="accent1">
                    <a:lumMod val="75000"/>
                  </a:schemeClr>
                </a:solidFill>
              </a:rPr>
              <a:t> (19 August 1923 – 18 April 2003) was an English computer scientist who, while working for IBM, invented the relational model for database management, the theoretical basis for relational databases and relational database management systems.</a:t>
            </a:r>
            <a:r>
              <a:rPr lang="en-US" dirty="0" smtClean="0"/>
              <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0" dirty="0" smtClean="0"/>
              <a:t>Data modeling and databases evolved together, and their history dates back to the 1960’s.</a:t>
            </a:r>
            <a:r>
              <a:rPr lang="en-US" sz="2400" dirty="0" smtClean="0"/>
              <a:t/>
            </a:r>
            <a:br>
              <a:rPr lang="en-US" sz="2400" dirty="0" smtClean="0"/>
            </a:br>
            <a:r>
              <a:rPr lang="en-US" sz="2400" b="0" dirty="0" smtClean="0"/>
              <a:t>The database evolution happened in five “waves”:</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0" y="1643050"/>
            <a:ext cx="9144000" cy="521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&amp; Responsibilities</a:t>
            </a:r>
            <a:endParaRPr lang="en-US" dirty="0"/>
          </a:p>
        </p:txBody>
      </p:sp>
      <p:sp>
        <p:nvSpPr>
          <p:cNvPr id="3" name="Content Placeholder 2"/>
          <p:cNvSpPr>
            <a:spLocks noGrp="1"/>
          </p:cNvSpPr>
          <p:nvPr>
            <p:ph idx="1"/>
          </p:nvPr>
        </p:nvSpPr>
        <p:spPr>
          <a:xfrm>
            <a:off x="0" y="1643050"/>
            <a:ext cx="8929718" cy="5429264"/>
          </a:xfrm>
        </p:spPr>
        <p:txBody>
          <a:bodyPr>
            <a:noAutofit/>
          </a:bodyPr>
          <a:lstStyle/>
          <a:p>
            <a:pPr algn="just"/>
            <a:r>
              <a:rPr lang="en-US" sz="4000" dirty="0" smtClean="0"/>
              <a:t>The role of a Business analyst typically involves </a:t>
            </a:r>
            <a:r>
              <a:rPr lang="en-US" sz="4000" dirty="0" smtClean="0">
                <a:solidFill>
                  <a:srgbClr val="FF0000"/>
                </a:solidFill>
              </a:rPr>
              <a:t>understanding and analyzing </a:t>
            </a:r>
            <a:r>
              <a:rPr lang="en-US" sz="4000" dirty="0" smtClean="0"/>
              <a:t>business processes and </a:t>
            </a:r>
            <a:r>
              <a:rPr lang="en-US" sz="4000" dirty="0" smtClean="0">
                <a:solidFill>
                  <a:srgbClr val="FF0000"/>
                </a:solidFill>
              </a:rPr>
              <a:t>identifying</a:t>
            </a:r>
            <a:r>
              <a:rPr lang="en-US" sz="4000" dirty="0" smtClean="0"/>
              <a:t> </a:t>
            </a:r>
            <a:r>
              <a:rPr lang="en-US" sz="4000" dirty="0" smtClean="0">
                <a:solidFill>
                  <a:srgbClr val="FF0000"/>
                </a:solidFill>
              </a:rPr>
              <a:t>areas for improvement or optimization.</a:t>
            </a:r>
          </a:p>
          <a:p>
            <a:pPr algn="just"/>
            <a:r>
              <a:rPr lang="en-US" sz="4000" dirty="0" smtClean="0"/>
              <a:t>They may also be involved in </a:t>
            </a:r>
            <a:r>
              <a:rPr lang="en-US" sz="4000" dirty="0" smtClean="0">
                <a:solidFill>
                  <a:schemeClr val="accent6">
                    <a:lumMod val="75000"/>
                  </a:schemeClr>
                </a:solidFill>
              </a:rPr>
              <a:t>project management, requirements gathering, and stakeholder communication</a:t>
            </a:r>
            <a:r>
              <a:rPr lang="en-US" sz="40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252728"/>
          </a:xfrm>
        </p:spPr>
        <p:txBody>
          <a:bodyPr/>
          <a:lstStyle/>
          <a:p>
            <a:r>
              <a:rPr lang="en-US" dirty="0" smtClean="0"/>
              <a:t>Analyze Data</a:t>
            </a:r>
            <a:endParaRPr lang="en-US" dirty="0"/>
          </a:p>
        </p:txBody>
      </p:sp>
      <p:cxnSp>
        <p:nvCxnSpPr>
          <p:cNvPr id="7" name="Straight Connector 6"/>
          <p:cNvCxnSpPr/>
          <p:nvPr/>
        </p:nvCxnSpPr>
        <p:spPr>
          <a:xfrm rot="5400000">
            <a:off x="-463585" y="3535363"/>
            <a:ext cx="535785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214546" y="2214554"/>
            <a:ext cx="1571636"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2214546" y="3571876"/>
            <a:ext cx="157163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a:off x="2214546" y="4857760"/>
            <a:ext cx="1571636"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2214546" y="6215082"/>
            <a:ext cx="157163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857620" y="1785926"/>
            <a:ext cx="4643470" cy="923330"/>
          </a:xfrm>
          <a:prstGeom prst="rect">
            <a:avLst/>
          </a:prstGeom>
          <a:noFill/>
        </p:spPr>
        <p:txBody>
          <a:bodyPr wrap="square" rtlCol="0">
            <a:spAutoFit/>
          </a:bodyPr>
          <a:lstStyle/>
          <a:p>
            <a:r>
              <a:rPr lang="en-US" sz="5400" b="1" dirty="0" smtClean="0"/>
              <a:t>Classify</a:t>
            </a:r>
            <a:endParaRPr lang="en-US" sz="5400" b="1" dirty="0"/>
          </a:p>
        </p:txBody>
      </p:sp>
      <p:sp>
        <p:nvSpPr>
          <p:cNvPr id="17" name="TextBox 16"/>
          <p:cNvSpPr txBox="1"/>
          <p:nvPr/>
        </p:nvSpPr>
        <p:spPr>
          <a:xfrm>
            <a:off x="3929058" y="3214686"/>
            <a:ext cx="3500462" cy="830997"/>
          </a:xfrm>
          <a:prstGeom prst="rect">
            <a:avLst/>
          </a:prstGeom>
          <a:noFill/>
        </p:spPr>
        <p:txBody>
          <a:bodyPr wrap="square" rtlCol="0">
            <a:spAutoFit/>
          </a:bodyPr>
          <a:lstStyle/>
          <a:p>
            <a:r>
              <a:rPr lang="en-US" sz="4800" b="1" dirty="0" smtClean="0"/>
              <a:t>Assembler</a:t>
            </a:r>
            <a:endParaRPr lang="en-US" sz="4800" b="1" dirty="0"/>
          </a:p>
        </p:txBody>
      </p:sp>
      <p:sp>
        <p:nvSpPr>
          <p:cNvPr id="18" name="TextBox 17"/>
          <p:cNvSpPr txBox="1"/>
          <p:nvPr/>
        </p:nvSpPr>
        <p:spPr>
          <a:xfrm>
            <a:off x="4000496" y="4500570"/>
            <a:ext cx="2428892" cy="830997"/>
          </a:xfrm>
          <a:prstGeom prst="rect">
            <a:avLst/>
          </a:prstGeom>
          <a:noFill/>
        </p:spPr>
        <p:txBody>
          <a:bodyPr wrap="square" rtlCol="0">
            <a:spAutoFit/>
          </a:bodyPr>
          <a:lstStyle/>
          <a:p>
            <a:r>
              <a:rPr lang="en-US" sz="4800" b="1" dirty="0" smtClean="0"/>
              <a:t>Clean</a:t>
            </a:r>
            <a:endParaRPr lang="en-US" sz="4800" b="1" dirty="0"/>
          </a:p>
        </p:txBody>
      </p:sp>
      <p:sp>
        <p:nvSpPr>
          <p:cNvPr id="19" name="TextBox 18"/>
          <p:cNvSpPr txBox="1"/>
          <p:nvPr/>
        </p:nvSpPr>
        <p:spPr>
          <a:xfrm>
            <a:off x="4000496" y="5857892"/>
            <a:ext cx="5143504" cy="830997"/>
          </a:xfrm>
          <a:prstGeom prst="rect">
            <a:avLst/>
          </a:prstGeom>
          <a:noFill/>
        </p:spPr>
        <p:txBody>
          <a:bodyPr wrap="square" rtlCol="0">
            <a:spAutoFit/>
          </a:bodyPr>
          <a:lstStyle/>
          <a:p>
            <a:r>
              <a:rPr lang="en-US" sz="4800" b="1" dirty="0" smtClean="0"/>
              <a:t>Interpret</a:t>
            </a:r>
            <a:endParaRPr lang="en-US" sz="4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Pre-requisites</a:t>
            </a:r>
            <a:endParaRPr lang="en-US" dirty="0"/>
          </a:p>
        </p:txBody>
      </p:sp>
      <p:sp>
        <p:nvSpPr>
          <p:cNvPr id="3" name="Content Placeholder 2"/>
          <p:cNvSpPr>
            <a:spLocks noGrp="1"/>
          </p:cNvSpPr>
          <p:nvPr>
            <p:ph idx="1"/>
          </p:nvPr>
        </p:nvSpPr>
        <p:spPr>
          <a:xfrm>
            <a:off x="428596" y="2000241"/>
            <a:ext cx="8229600" cy="3000396"/>
          </a:xfrm>
        </p:spPr>
        <p:txBody>
          <a:bodyPr/>
          <a:lstStyle/>
          <a:p>
            <a:r>
              <a:rPr lang="en-US" sz="4400" b="1" dirty="0" smtClean="0"/>
              <a:t>Mathematics  &amp; Statistics</a:t>
            </a:r>
          </a:p>
          <a:p>
            <a:r>
              <a:rPr lang="en-US" sz="4400" b="1" dirty="0" smtClean="0"/>
              <a:t>Bachelor’s  Degree </a:t>
            </a:r>
          </a:p>
          <a:p>
            <a:r>
              <a:rPr lang="en-US" sz="4400" b="1" dirty="0" smtClean="0"/>
              <a:t>Formulas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Profiles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Data Analyst</a:t>
            </a:r>
          </a:p>
          <a:p>
            <a:r>
              <a:rPr lang="en-US" dirty="0" smtClean="0"/>
              <a:t>Data scientist</a:t>
            </a:r>
          </a:p>
          <a:p>
            <a:r>
              <a:rPr lang="en-US" dirty="0" smtClean="0"/>
              <a:t>Business analyst</a:t>
            </a:r>
          </a:p>
          <a:p>
            <a:r>
              <a:rPr lang="en-US" dirty="0" smtClean="0"/>
              <a:t>Data Engineer/ Specialist </a:t>
            </a:r>
          </a:p>
          <a:p>
            <a:r>
              <a:rPr lang="en-US" dirty="0" smtClean="0"/>
              <a:t>Data Architect</a:t>
            </a:r>
          </a:p>
          <a:p>
            <a:r>
              <a:rPr lang="en-US" dirty="0" smtClean="0"/>
              <a:t>Marketing Business</a:t>
            </a:r>
          </a:p>
          <a:p>
            <a:r>
              <a:rPr lang="en-US" dirty="0" smtClean="0"/>
              <a:t>Research Risk</a:t>
            </a:r>
          </a:p>
          <a:p>
            <a:r>
              <a:rPr lang="en-US" dirty="0" smtClean="0"/>
              <a:t>Operations Analyst</a:t>
            </a:r>
          </a:p>
          <a:p>
            <a:r>
              <a:rPr lang="en-US" dirty="0" smtClean="0"/>
              <a:t>Analysts / Specialist</a:t>
            </a:r>
          </a:p>
          <a:p>
            <a:r>
              <a:rPr lang="en-US" dirty="0" smtClean="0"/>
              <a:t>Project manager</a:t>
            </a:r>
          </a:p>
          <a:p>
            <a:r>
              <a:rPr lang="en-US" dirty="0" smtClean="0"/>
              <a:t>Associate Analyst / manager</a:t>
            </a:r>
          </a:p>
          <a:p>
            <a:r>
              <a:rPr lang="en-US" dirty="0" smtClean="0"/>
              <a:t>Management Executive</a:t>
            </a:r>
          </a:p>
          <a:p>
            <a:r>
              <a:rPr lang="en-US" dirty="0" smtClean="0"/>
              <a:t>Analytics Manager</a:t>
            </a:r>
          </a:p>
          <a:p>
            <a:r>
              <a:rPr lang="en-US" dirty="0" smtClean="0"/>
              <a:t>Report/Research/Quality  Specialist/Analyst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Skills</a:t>
            </a:r>
            <a:endParaRPr lang="en-US" sz="6000" dirty="0"/>
          </a:p>
        </p:txBody>
      </p:sp>
      <p:sp>
        <p:nvSpPr>
          <p:cNvPr id="3" name="Content Placeholder 2"/>
          <p:cNvSpPr>
            <a:spLocks noGrp="1"/>
          </p:cNvSpPr>
          <p:nvPr>
            <p:ph idx="1"/>
          </p:nvPr>
        </p:nvSpPr>
        <p:spPr/>
        <p:txBody>
          <a:bodyPr>
            <a:normAutofit fontScale="92500" lnSpcReduction="20000"/>
          </a:bodyPr>
          <a:lstStyle/>
          <a:p>
            <a:r>
              <a:rPr lang="en-US" dirty="0" smtClean="0"/>
              <a:t>MS EXCEL</a:t>
            </a:r>
          </a:p>
          <a:p>
            <a:pPr marL="633222" indent="-514350">
              <a:buFont typeface="Wingdings" pitchFamily="2" charset="2"/>
              <a:buChar char="Ø"/>
            </a:pPr>
            <a:r>
              <a:rPr lang="en-US" dirty="0" smtClean="0"/>
              <a:t>Advance MS-Excel ( Function, VLOOKUP, Macros &amp; VBA, Charts, Pivot Table)</a:t>
            </a:r>
          </a:p>
          <a:p>
            <a:r>
              <a:rPr lang="en-US" dirty="0" smtClean="0"/>
              <a:t>SQL </a:t>
            </a:r>
          </a:p>
          <a:p>
            <a:pPr>
              <a:buFont typeface="Wingdings" pitchFamily="2" charset="2"/>
              <a:buChar char="Ø"/>
            </a:pPr>
            <a:r>
              <a:rPr lang="en-US" dirty="0" smtClean="0"/>
              <a:t>Aggregate Function, Joins, Views, Query Optimizations, Triggers, Transactions</a:t>
            </a:r>
          </a:p>
          <a:p>
            <a:r>
              <a:rPr lang="en-US" dirty="0" smtClean="0"/>
              <a:t>Data Visualization</a:t>
            </a:r>
          </a:p>
          <a:p>
            <a:pPr>
              <a:buFont typeface="Wingdings" pitchFamily="2" charset="2"/>
              <a:buChar char="Ø"/>
            </a:pPr>
            <a:r>
              <a:rPr lang="en-US" dirty="0" smtClean="0"/>
              <a:t>Tableau, Power BI, LOOKER</a:t>
            </a:r>
          </a:p>
          <a:p>
            <a:r>
              <a:rPr lang="en-US" dirty="0" smtClean="0"/>
              <a:t>Programming Language </a:t>
            </a:r>
          </a:p>
          <a:p>
            <a:pPr>
              <a:buFont typeface="Wingdings" pitchFamily="2" charset="2"/>
              <a:buChar char="Ø"/>
            </a:pPr>
            <a:r>
              <a:rPr lang="en-US" dirty="0" smtClean="0"/>
              <a:t>Python, R, SAS</a:t>
            </a:r>
          </a:p>
          <a:p>
            <a:r>
              <a:rPr lang="en-US" dirty="0" smtClean="0"/>
              <a:t>Soft skills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Level</a:t>
            </a:r>
            <a:endParaRPr lang="en-US" dirty="0"/>
          </a:p>
        </p:txBody>
      </p:sp>
      <p:sp>
        <p:nvSpPr>
          <p:cNvPr id="3" name="Content Placeholder 2"/>
          <p:cNvSpPr>
            <a:spLocks noGrp="1"/>
          </p:cNvSpPr>
          <p:nvPr>
            <p:ph idx="1"/>
          </p:nvPr>
        </p:nvSpPr>
        <p:spPr/>
        <p:txBody>
          <a:bodyPr/>
          <a:lstStyle/>
          <a:p>
            <a:r>
              <a:rPr lang="en-US" sz="4800" dirty="0" smtClean="0"/>
              <a:t>Logical  &amp; Aptitude</a:t>
            </a:r>
          </a:p>
          <a:p>
            <a:r>
              <a:rPr lang="en-US" sz="4800" dirty="0" smtClean="0"/>
              <a:t>Technical</a:t>
            </a:r>
          </a:p>
          <a:p>
            <a:r>
              <a:rPr lang="en-US" sz="4800" dirty="0" smtClean="0"/>
              <a:t>HR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Resume</a:t>
            </a:r>
            <a:endParaRPr lang="en-US" dirty="0"/>
          </a:p>
        </p:txBody>
      </p:sp>
      <p:sp>
        <p:nvSpPr>
          <p:cNvPr id="3" name="Content Placeholder 2"/>
          <p:cNvSpPr>
            <a:spLocks noGrp="1"/>
          </p:cNvSpPr>
          <p:nvPr>
            <p:ph idx="1"/>
          </p:nvPr>
        </p:nvSpPr>
        <p:spPr/>
        <p:txBody>
          <a:bodyPr/>
          <a:lstStyle/>
          <a:p>
            <a:r>
              <a:rPr lang="en-US" dirty="0" smtClean="0">
                <a:hlinkClick r:id="rId2"/>
              </a:rPr>
              <a:t>Overleaf.com</a:t>
            </a:r>
            <a:endParaRPr lang="en-US" dirty="0" smtClean="0"/>
          </a:p>
          <a:p>
            <a:r>
              <a:rPr lang="en-US" dirty="0" smtClean="0">
                <a:hlinkClick r:id="rId3"/>
              </a:rPr>
              <a:t>Novoresume.com</a:t>
            </a:r>
            <a:endParaRPr lang="en-US" dirty="0" smtClean="0"/>
          </a:p>
          <a:p>
            <a:r>
              <a:rPr lang="en-US" dirty="0" smtClean="0">
                <a:hlinkClick r:id="rId4"/>
              </a:rPr>
              <a:t>resume.io</a:t>
            </a:r>
            <a:endParaRPr lang="en-US" dirty="0" smtClean="0"/>
          </a:p>
          <a:p>
            <a:r>
              <a:rPr lang="en-US" dirty="0" smtClean="0">
                <a:hlinkClick r:id="rId5"/>
              </a:rPr>
              <a:t>zety.com</a:t>
            </a:r>
            <a:endParaRPr lang="en-US" dirty="0" smtClean="0"/>
          </a:p>
          <a:p>
            <a:r>
              <a:rPr lang="en-US" dirty="0" smtClean="0">
                <a:hlinkClick r:id="rId6"/>
              </a:rPr>
              <a:t>canva.com</a:t>
            </a:r>
            <a:endParaRPr lang="en-US" dirty="0" smtClean="0"/>
          </a:p>
          <a:p>
            <a:pPr>
              <a:buNone/>
            </a:pPr>
            <a:endParaRPr lang="en-US" dirty="0" smtClean="0"/>
          </a:p>
          <a:p>
            <a:pPr>
              <a:buNone/>
            </a:pPr>
            <a:r>
              <a:rPr lang="en-US" dirty="0" smtClean="0"/>
              <a:t>Note- JD &amp; Keywords, Projects,  Certificate, work-experience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922</TotalTime>
  <Words>775</Words>
  <Application>Microsoft Office PowerPoint</Application>
  <PresentationFormat>On-screen Show (4:3)</PresentationFormat>
  <Paragraphs>156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Module</vt:lpstr>
      <vt:lpstr>Business Analytics</vt:lpstr>
      <vt:lpstr>Roadmap</vt:lpstr>
      <vt:lpstr>Role &amp; Responsibilities</vt:lpstr>
      <vt:lpstr>Analyze Data</vt:lpstr>
      <vt:lpstr>Pre-requisites</vt:lpstr>
      <vt:lpstr>Job Profiles</vt:lpstr>
      <vt:lpstr>Skills</vt:lpstr>
      <vt:lpstr>Placement Level</vt:lpstr>
      <vt:lpstr>Resume</vt:lpstr>
      <vt:lpstr>Jobs Platform &amp; Salary-package  </vt:lpstr>
      <vt:lpstr>Soft Skills</vt:lpstr>
      <vt:lpstr>Session 2 - Overview of DBMS |Database Environment | The evolution of data models  </vt:lpstr>
      <vt:lpstr>DBMS ROADMAP</vt:lpstr>
      <vt:lpstr>What is Database System? </vt:lpstr>
      <vt:lpstr>Characteristics of Database</vt:lpstr>
      <vt:lpstr>The various reasons for which we require databases are:</vt:lpstr>
      <vt:lpstr>Data Independence </vt:lpstr>
      <vt:lpstr>Logical Data Independence</vt:lpstr>
      <vt:lpstr>Physical Data Independence</vt:lpstr>
      <vt:lpstr>Database Environment </vt:lpstr>
      <vt:lpstr> </vt:lpstr>
      <vt:lpstr>Slide 22</vt:lpstr>
      <vt:lpstr>Evolution of Database</vt:lpstr>
      <vt:lpstr>Codd. Edgar Frank   "Ted" Codd (19 August 1923 – 18 April 2003) was an English computer scientist who, while working for IBM, invented the relational model for database management, the theoretical basis for relational databases and relational database management systems. </vt:lpstr>
      <vt:lpstr>Data modeling and databases evolved together, and their history dates back to the 1960’s. The database evolution happened in five “waves”: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dell</dc:creator>
  <cp:lastModifiedBy>dell</cp:lastModifiedBy>
  <cp:revision>99</cp:revision>
  <dcterms:created xsi:type="dcterms:W3CDTF">2023-06-22T05:33:33Z</dcterms:created>
  <dcterms:modified xsi:type="dcterms:W3CDTF">2023-06-26T10:12:08Z</dcterms:modified>
</cp:coreProperties>
</file>