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4" r:id="rId1"/>
  </p:sldMasterIdLst>
  <p:notesMasterIdLst>
    <p:notesMasterId r:id="rId16"/>
  </p:notesMasterIdLst>
  <p:sldIdLst>
    <p:sldId id="256" r:id="rId2"/>
    <p:sldId id="257" r:id="rId3"/>
    <p:sldId id="347" r:id="rId4"/>
    <p:sldId id="258" r:id="rId5"/>
    <p:sldId id="348" r:id="rId6"/>
    <p:sldId id="349" r:id="rId7"/>
    <p:sldId id="352" r:id="rId8"/>
    <p:sldId id="350" r:id="rId9"/>
    <p:sldId id="354" r:id="rId10"/>
    <p:sldId id="355" r:id="rId11"/>
    <p:sldId id="356" r:id="rId12"/>
    <p:sldId id="357" r:id="rId13"/>
    <p:sldId id="353" r:id="rId14"/>
    <p:sldId id="351" r:id="rId15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7"/>
      <p:bold r:id="rId18"/>
      <p:italic r:id="rId19"/>
      <p:boldItalic r:id="rId20"/>
    </p:embeddedFont>
    <p:embeddedFont>
      <p:font typeface="Lato" panose="020F0502020204030203" pitchFamily="34" charset="0"/>
      <p:regular r:id="rId21"/>
      <p:bold r:id="rId22"/>
      <p:italic r:id="rId23"/>
      <p:boldItalic r:id="rId24"/>
    </p:embeddedFont>
    <p:embeddedFont>
      <p:font typeface="Montserrat" panose="00000500000000000000" pitchFamily="2" charset="0"/>
      <p:regular r:id="rId25"/>
      <p:bold r:id="rId26"/>
      <p:italic r:id="rId27"/>
      <p:boldItalic r:id="rId28"/>
    </p:embeddedFont>
    <p:embeddedFont>
      <p:font typeface="Montserrat Medium" panose="00000600000000000000" pitchFamily="2" charset="0"/>
      <p:regular r:id="rId29"/>
      <p:italic r:id="rId30"/>
    </p:embeddedFont>
    <p:embeddedFont>
      <p:font typeface="Vidaloka" panose="020B0604020202020204" charset="0"/>
      <p:regular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22EAA34-0388-43CE-9258-9398545AF5FF}">
  <a:tblStyle styleId="{822EAA34-0388-43CE-9258-9398545AF5F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>
          <a:extLst>
            <a:ext uri="{FF2B5EF4-FFF2-40B4-BE49-F238E27FC236}">
              <a16:creationId xmlns:a16="http://schemas.microsoft.com/office/drawing/2014/main" id="{70B48D4A-18D1-4175-46E4-2409F89704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cc7554a049_0_358:notes">
            <a:extLst>
              <a:ext uri="{FF2B5EF4-FFF2-40B4-BE49-F238E27FC236}">
                <a16:creationId xmlns:a16="http://schemas.microsoft.com/office/drawing/2014/main" id="{6379828B-6AAF-F365-7D9F-EA0C9934041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cc7554a049_0_358:notes">
            <a:extLst>
              <a:ext uri="{FF2B5EF4-FFF2-40B4-BE49-F238E27FC236}">
                <a16:creationId xmlns:a16="http://schemas.microsoft.com/office/drawing/2014/main" id="{60898121-E711-F284-A5A3-F157E05D08A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70017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>
          <a:extLst>
            <a:ext uri="{FF2B5EF4-FFF2-40B4-BE49-F238E27FC236}">
              <a16:creationId xmlns:a16="http://schemas.microsoft.com/office/drawing/2014/main" id="{9F77BB24-5B0E-D511-DB29-7702504495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cc7554a049_0_358:notes">
            <a:extLst>
              <a:ext uri="{FF2B5EF4-FFF2-40B4-BE49-F238E27FC236}">
                <a16:creationId xmlns:a16="http://schemas.microsoft.com/office/drawing/2014/main" id="{589D1FAB-39AA-75DE-18C8-7229C0118E3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cc7554a049_0_358:notes">
            <a:extLst>
              <a:ext uri="{FF2B5EF4-FFF2-40B4-BE49-F238E27FC236}">
                <a16:creationId xmlns:a16="http://schemas.microsoft.com/office/drawing/2014/main" id="{85EACF19-B783-D663-154C-4E6D9FF7402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6389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>
          <a:extLst>
            <a:ext uri="{FF2B5EF4-FFF2-40B4-BE49-F238E27FC236}">
              <a16:creationId xmlns:a16="http://schemas.microsoft.com/office/drawing/2014/main" id="{5A5BB683-7E51-B391-94FA-64D7DAB544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cc7554a049_0_358:notes">
            <a:extLst>
              <a:ext uri="{FF2B5EF4-FFF2-40B4-BE49-F238E27FC236}">
                <a16:creationId xmlns:a16="http://schemas.microsoft.com/office/drawing/2014/main" id="{33159C1F-172A-C6B6-05A4-9F711780101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cc7554a049_0_358:notes">
            <a:extLst>
              <a:ext uri="{FF2B5EF4-FFF2-40B4-BE49-F238E27FC236}">
                <a16:creationId xmlns:a16="http://schemas.microsoft.com/office/drawing/2014/main" id="{7A43931F-A9E4-2302-EF51-EC10604A18C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41016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>
          <a:extLst>
            <a:ext uri="{FF2B5EF4-FFF2-40B4-BE49-F238E27FC236}">
              <a16:creationId xmlns:a16="http://schemas.microsoft.com/office/drawing/2014/main" id="{BD272FE3-897F-9AA2-EDFF-DF946DB7D7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cc7554a049_0_358:notes">
            <a:extLst>
              <a:ext uri="{FF2B5EF4-FFF2-40B4-BE49-F238E27FC236}">
                <a16:creationId xmlns:a16="http://schemas.microsoft.com/office/drawing/2014/main" id="{C3FE69D1-5642-3DF1-560B-3F784E0BD89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cc7554a049_0_358:notes">
            <a:extLst>
              <a:ext uri="{FF2B5EF4-FFF2-40B4-BE49-F238E27FC236}">
                <a16:creationId xmlns:a16="http://schemas.microsoft.com/office/drawing/2014/main" id="{8699733B-94D1-0094-625D-147F1212F52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61890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>
          <a:extLst>
            <a:ext uri="{FF2B5EF4-FFF2-40B4-BE49-F238E27FC236}">
              <a16:creationId xmlns:a16="http://schemas.microsoft.com/office/drawing/2014/main" id="{2D609C0F-486D-0E76-3630-822D132D41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cc7554a049_0_358:notes">
            <a:extLst>
              <a:ext uri="{FF2B5EF4-FFF2-40B4-BE49-F238E27FC236}">
                <a16:creationId xmlns:a16="http://schemas.microsoft.com/office/drawing/2014/main" id="{BDF63BEE-73F9-57B7-9502-FAA5F001915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cc7554a049_0_358:notes">
            <a:extLst>
              <a:ext uri="{FF2B5EF4-FFF2-40B4-BE49-F238E27FC236}">
                <a16:creationId xmlns:a16="http://schemas.microsoft.com/office/drawing/2014/main" id="{673CFFA7-7B48-E67C-D420-7FDD084F424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7258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>
          <a:extLst>
            <a:ext uri="{FF2B5EF4-FFF2-40B4-BE49-F238E27FC236}">
              <a16:creationId xmlns:a16="http://schemas.microsoft.com/office/drawing/2014/main" id="{3B27402E-F525-7F57-3F40-3DD0508CE0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cc7554a049_0_358:notes">
            <a:extLst>
              <a:ext uri="{FF2B5EF4-FFF2-40B4-BE49-F238E27FC236}">
                <a16:creationId xmlns:a16="http://schemas.microsoft.com/office/drawing/2014/main" id="{3D28729F-90C4-B9BD-6911-00F4A6C949B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cc7554a049_0_358:notes">
            <a:extLst>
              <a:ext uri="{FF2B5EF4-FFF2-40B4-BE49-F238E27FC236}">
                <a16:creationId xmlns:a16="http://schemas.microsoft.com/office/drawing/2014/main" id="{0F6EC4D4-5DF9-C50E-A222-F91382C8EE3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81363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cf7a3c50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cf7a3c50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>
          <a:extLst>
            <a:ext uri="{FF2B5EF4-FFF2-40B4-BE49-F238E27FC236}">
              <a16:creationId xmlns:a16="http://schemas.microsoft.com/office/drawing/2014/main" id="{70F5BAEC-04EF-9E5C-6DC3-2025AA8BAD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cc7554a049_0_358:notes">
            <a:extLst>
              <a:ext uri="{FF2B5EF4-FFF2-40B4-BE49-F238E27FC236}">
                <a16:creationId xmlns:a16="http://schemas.microsoft.com/office/drawing/2014/main" id="{D2DC2922-59B6-AACF-ED1A-1EA17AD833F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cc7554a049_0_358:notes">
            <a:extLst>
              <a:ext uri="{FF2B5EF4-FFF2-40B4-BE49-F238E27FC236}">
                <a16:creationId xmlns:a16="http://schemas.microsoft.com/office/drawing/2014/main" id="{50114489-3585-9F38-A827-3040DC47028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61290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>
          <a:extLst>
            <a:ext uri="{FF2B5EF4-FFF2-40B4-BE49-F238E27FC236}">
              <a16:creationId xmlns:a16="http://schemas.microsoft.com/office/drawing/2014/main" id="{2F280022-8C91-6A81-644D-62C214EC9D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cc7554a049_0_358:notes">
            <a:extLst>
              <a:ext uri="{FF2B5EF4-FFF2-40B4-BE49-F238E27FC236}">
                <a16:creationId xmlns:a16="http://schemas.microsoft.com/office/drawing/2014/main" id="{6BC0A97B-8394-0168-72A7-E70CC53528A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cc7554a049_0_358:notes">
            <a:extLst>
              <a:ext uri="{FF2B5EF4-FFF2-40B4-BE49-F238E27FC236}">
                <a16:creationId xmlns:a16="http://schemas.microsoft.com/office/drawing/2014/main" id="{EC5D9929-FC64-AA12-2C7C-B9D2EE659D5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89029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>
          <a:extLst>
            <a:ext uri="{FF2B5EF4-FFF2-40B4-BE49-F238E27FC236}">
              <a16:creationId xmlns:a16="http://schemas.microsoft.com/office/drawing/2014/main" id="{7158D2BF-1F05-D908-B2E6-254D1B40A5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cc7554a049_0_358:notes">
            <a:extLst>
              <a:ext uri="{FF2B5EF4-FFF2-40B4-BE49-F238E27FC236}">
                <a16:creationId xmlns:a16="http://schemas.microsoft.com/office/drawing/2014/main" id="{95BABBD5-FEFA-F15E-2335-0F140548AF8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cc7554a049_0_358:notes">
            <a:extLst>
              <a:ext uri="{FF2B5EF4-FFF2-40B4-BE49-F238E27FC236}">
                <a16:creationId xmlns:a16="http://schemas.microsoft.com/office/drawing/2014/main" id="{C96AF853-D33B-596A-417D-A49C9B1285C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44358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>
          <a:extLst>
            <a:ext uri="{FF2B5EF4-FFF2-40B4-BE49-F238E27FC236}">
              <a16:creationId xmlns:a16="http://schemas.microsoft.com/office/drawing/2014/main" id="{9807BD1D-3F7D-6F7B-671B-AD43787C9E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cc7554a049_0_358:notes">
            <a:extLst>
              <a:ext uri="{FF2B5EF4-FFF2-40B4-BE49-F238E27FC236}">
                <a16:creationId xmlns:a16="http://schemas.microsoft.com/office/drawing/2014/main" id="{8C228813-36BD-F2E4-5E52-00BE3BFF814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cc7554a049_0_358:notes">
            <a:extLst>
              <a:ext uri="{FF2B5EF4-FFF2-40B4-BE49-F238E27FC236}">
                <a16:creationId xmlns:a16="http://schemas.microsoft.com/office/drawing/2014/main" id="{01A728AA-1306-30C5-2365-53730DB941F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57839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>
          <a:extLst>
            <a:ext uri="{FF2B5EF4-FFF2-40B4-BE49-F238E27FC236}">
              <a16:creationId xmlns:a16="http://schemas.microsoft.com/office/drawing/2014/main" id="{04ED9D1A-07EB-2EAA-A3F8-8677A087CB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cc7554a049_0_358:notes">
            <a:extLst>
              <a:ext uri="{FF2B5EF4-FFF2-40B4-BE49-F238E27FC236}">
                <a16:creationId xmlns:a16="http://schemas.microsoft.com/office/drawing/2014/main" id="{D23491BE-A222-3F02-775A-69566D3D912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cc7554a049_0_358:notes">
            <a:extLst>
              <a:ext uri="{FF2B5EF4-FFF2-40B4-BE49-F238E27FC236}">
                <a16:creationId xmlns:a16="http://schemas.microsoft.com/office/drawing/2014/main" id="{FC08EBE7-B5B2-8F9B-9D7F-45D49D276C0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9595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3;p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  <p:cxnSp>
        <p:nvCxnSpPr>
          <p:cNvPr id="26" name="Google Shape;26;p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Google Shape;27;p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28;p4"/>
          <p:cNvCxnSpPr/>
          <p:nvPr/>
        </p:nvCxnSpPr>
        <p:spPr>
          <a:xfrm>
            <a:off x="6884900" y="-113600"/>
            <a:ext cx="2565600" cy="1306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subTitle" idx="1"/>
          </p:nvPr>
        </p:nvSpPr>
        <p:spPr>
          <a:xfrm>
            <a:off x="895950" y="1682000"/>
            <a:ext cx="3847200" cy="23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57" name="Google Shape;57;p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" name="Google Shape;58;p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Google Shape;59;p9"/>
          <p:cNvCxnSpPr/>
          <p:nvPr/>
        </p:nvCxnSpPr>
        <p:spPr>
          <a:xfrm flipH="1">
            <a:off x="5925450" y="2797500"/>
            <a:ext cx="3378000" cy="24669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358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1"/>
          </p:nvPr>
        </p:nvSpPr>
        <p:spPr>
          <a:xfrm>
            <a:off x="5001000" y="194292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2"/>
          </p:nvPr>
        </p:nvSpPr>
        <p:spPr>
          <a:xfrm>
            <a:off x="5001000" y="2255100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3"/>
          </p:nvPr>
        </p:nvSpPr>
        <p:spPr>
          <a:xfrm>
            <a:off x="1655200" y="194292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4"/>
          </p:nvPr>
        </p:nvSpPr>
        <p:spPr>
          <a:xfrm>
            <a:off x="1655200" y="2255100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5"/>
          </p:nvPr>
        </p:nvSpPr>
        <p:spPr>
          <a:xfrm>
            <a:off x="5001000" y="372395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6"/>
          </p:nvPr>
        </p:nvSpPr>
        <p:spPr>
          <a:xfrm>
            <a:off x="5001000" y="403612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7"/>
          </p:nvPr>
        </p:nvSpPr>
        <p:spPr>
          <a:xfrm>
            <a:off x="1655200" y="372395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8"/>
          </p:nvPr>
        </p:nvSpPr>
        <p:spPr>
          <a:xfrm>
            <a:off x="1655250" y="403612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9" hasCustomPrompt="1"/>
          </p:nvPr>
        </p:nvSpPr>
        <p:spPr>
          <a:xfrm>
            <a:off x="2378650" y="130358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13" hasCustomPrompt="1"/>
          </p:nvPr>
        </p:nvSpPr>
        <p:spPr>
          <a:xfrm>
            <a:off x="5724450" y="130358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14" hasCustomPrompt="1"/>
          </p:nvPr>
        </p:nvSpPr>
        <p:spPr>
          <a:xfrm>
            <a:off x="2378700" y="308273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15" hasCustomPrompt="1"/>
          </p:nvPr>
        </p:nvSpPr>
        <p:spPr>
          <a:xfrm>
            <a:off x="5724450" y="308273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87" name="Google Shape;87;p1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" name="Google Shape;88;p1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6" name="Google Shape;456;p5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7" name="Google Shape;457;p5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9" name="Google Shape;459;p5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0" name="Google Shape;460;p5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1" name="Google Shape;461;p52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2" name="Google Shape;462;p52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_1_1"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4" name="Google Shape;464;p5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5" name="Google Shape;465;p5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6" name="Google Shape;466;p53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30"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8" name="Google Shape;468;p5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9" name="Google Shape;469;p5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0" name="Google Shape;470;p5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1" name="Google Shape;471;p5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2" name="Google Shape;472;p54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3" name="Google Shape;473;p54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5" r:id="rId3"/>
    <p:sldLayoutId id="2147483658" r:id="rId4"/>
    <p:sldLayoutId id="2147483659" r:id="rId5"/>
    <p:sldLayoutId id="2147483697" r:id="rId6"/>
    <p:sldLayoutId id="2147483698" r:id="rId7"/>
    <p:sldLayoutId id="2147483699" r:id="rId8"/>
    <p:sldLayoutId id="2147483700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0"/>
          <p:cNvSpPr txBox="1">
            <a:spLocks noGrp="1"/>
          </p:cNvSpPr>
          <p:nvPr>
            <p:ph type="ctrTitle"/>
          </p:nvPr>
        </p:nvSpPr>
        <p:spPr>
          <a:xfrm>
            <a:off x="1039950" y="929267"/>
            <a:ext cx="7064100" cy="196261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CampusBuzz</a:t>
            </a:r>
            <a:br>
              <a:rPr lang="en" sz="3600" dirty="0"/>
            </a:br>
            <a:r>
              <a:rPr lang="en" sz="2800" dirty="0"/>
              <a:t>AI-Driven Campus Information Assistant</a:t>
            </a:r>
            <a:endParaRPr sz="3600" dirty="0"/>
          </a:p>
        </p:txBody>
      </p:sp>
      <p:sp>
        <p:nvSpPr>
          <p:cNvPr id="489" name="Google Shape;489;p60"/>
          <p:cNvSpPr txBox="1">
            <a:spLocks noGrp="1"/>
          </p:cNvSpPr>
          <p:nvPr>
            <p:ph type="subTitle" idx="1"/>
          </p:nvPr>
        </p:nvSpPr>
        <p:spPr>
          <a:xfrm>
            <a:off x="1039950" y="2975657"/>
            <a:ext cx="7064100" cy="11213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Team Members: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Tejas Bahadur (RA2311003011820)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Ashmita Chakraborty (RA2311003011848)</a:t>
            </a:r>
          </a:p>
          <a:p>
            <a:pPr marL="0" indent="0">
              <a:buClr>
                <a:schemeClr val="dk1"/>
              </a:buClr>
              <a:buSzPts val="1100"/>
            </a:pPr>
            <a:r>
              <a:rPr lang="en" dirty="0">
                <a:solidFill>
                  <a:schemeClr val="dk1"/>
                </a:solidFill>
              </a:rPr>
              <a:t>Vansh Srivastava (RA2311003011846)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4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>
          <a:extLst>
            <a:ext uri="{FF2B5EF4-FFF2-40B4-BE49-F238E27FC236}">
              <a16:creationId xmlns:a16="http://schemas.microsoft.com/office/drawing/2014/main" id="{13B48AA1-3687-ECD5-4AA8-D5AE3E82F4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1">
            <a:extLst>
              <a:ext uri="{FF2B5EF4-FFF2-40B4-BE49-F238E27FC236}">
                <a16:creationId xmlns:a16="http://schemas.microsoft.com/office/drawing/2014/main" id="{7E6E5692-5397-65AC-8F01-31A4718ADB6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B88605-8889-80D5-5BE1-CEF32AA054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245" y="1753689"/>
            <a:ext cx="7901510" cy="1636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321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>
          <a:extLst>
            <a:ext uri="{FF2B5EF4-FFF2-40B4-BE49-F238E27FC236}">
              <a16:creationId xmlns:a16="http://schemas.microsoft.com/office/drawing/2014/main" id="{BB27AE88-7267-7601-CBAE-1DB83D0244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1">
            <a:extLst>
              <a:ext uri="{FF2B5EF4-FFF2-40B4-BE49-F238E27FC236}">
                <a16:creationId xmlns:a16="http://schemas.microsoft.com/office/drawing/2014/main" id="{855B9B70-79A8-E9FA-6111-E935AA2A708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6AFB8A-FFCF-F680-30F5-157728BDE5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0540" y="1191594"/>
            <a:ext cx="5586896" cy="3365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122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>
          <a:extLst>
            <a:ext uri="{FF2B5EF4-FFF2-40B4-BE49-F238E27FC236}">
              <a16:creationId xmlns:a16="http://schemas.microsoft.com/office/drawing/2014/main" id="{291C675C-2A7F-9084-A5DB-C49B2B4362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1">
            <a:extLst>
              <a:ext uri="{FF2B5EF4-FFF2-40B4-BE49-F238E27FC236}">
                <a16:creationId xmlns:a16="http://schemas.microsoft.com/office/drawing/2014/main" id="{A285D988-40EC-B099-0152-DC2BF456DC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BE5A78-1584-975F-B003-1C61F25CBC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776" y="1094771"/>
            <a:ext cx="6024447" cy="3471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7121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>
          <a:extLst>
            <a:ext uri="{FF2B5EF4-FFF2-40B4-BE49-F238E27FC236}">
              <a16:creationId xmlns:a16="http://schemas.microsoft.com/office/drawing/2014/main" id="{7ECDA250-40B9-3D6F-CF91-D4F136259B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1">
            <a:extLst>
              <a:ext uri="{FF2B5EF4-FFF2-40B4-BE49-F238E27FC236}">
                <a16:creationId xmlns:a16="http://schemas.microsoft.com/office/drawing/2014/main" id="{9CCA7135-655A-37A3-9066-20CB6D5ECB5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Key Features</a:t>
            </a:r>
            <a:endParaRPr dirty="0"/>
          </a:p>
        </p:txBody>
      </p:sp>
      <p:sp>
        <p:nvSpPr>
          <p:cNvPr id="495" name="Google Shape;495;p61">
            <a:extLst>
              <a:ext uri="{FF2B5EF4-FFF2-40B4-BE49-F238E27FC236}">
                <a16:creationId xmlns:a16="http://schemas.microsoft.com/office/drawing/2014/main" id="{EB657BB5-3BA7-3238-DDB9-B228B38560F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SzPts val="1100"/>
              <a:buFont typeface="Montserrat Medium"/>
              <a:buChar char="●"/>
            </a:pPr>
            <a:r>
              <a:rPr lang="en-GB" sz="1400" dirty="0"/>
              <a:t>Club and society details retrieval.</a:t>
            </a: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SzPts val="1100"/>
              <a:buFont typeface="Montserrat Medium"/>
              <a:buChar char="●"/>
            </a:pPr>
            <a:r>
              <a:rPr lang="en-IN" sz="1400" dirty="0"/>
              <a:t>Answering frequently asked questions.</a:t>
            </a: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SzPts val="1100"/>
              <a:buFont typeface="Montserrat Medium"/>
              <a:buChar char="●"/>
            </a:pPr>
            <a:r>
              <a:rPr lang="en-GB" sz="1400" dirty="0"/>
              <a:t>Gemini-powered responses with </a:t>
            </a:r>
            <a:r>
              <a:rPr lang="en-GB" sz="1400" dirty="0" err="1"/>
              <a:t>LangChain</a:t>
            </a:r>
            <a:r>
              <a:rPr lang="en-GB" sz="1400" dirty="0"/>
              <a:t> context management.</a:t>
            </a:r>
            <a:endParaRPr lang="en-IN" sz="1400" dirty="0"/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SzPts val="1100"/>
              <a:buFont typeface="Montserrat Medium"/>
              <a:buChar char="●"/>
            </a:pPr>
            <a:r>
              <a:rPr lang="en-IN" sz="1400" dirty="0"/>
              <a:t>Expandable database support (clubs, queries, about, etc.)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4201150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>
          <a:extLst>
            <a:ext uri="{FF2B5EF4-FFF2-40B4-BE49-F238E27FC236}">
              <a16:creationId xmlns:a16="http://schemas.microsoft.com/office/drawing/2014/main" id="{D3A6C02A-33EB-3E87-810D-A5DEB1372D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1">
            <a:extLst>
              <a:ext uri="{FF2B5EF4-FFF2-40B4-BE49-F238E27FC236}">
                <a16:creationId xmlns:a16="http://schemas.microsoft.com/office/drawing/2014/main" id="{C3CA6332-8C22-3435-3345-DC9B6C843D6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495" name="Google Shape;495;p61">
            <a:extLst>
              <a:ext uri="{FF2B5EF4-FFF2-40B4-BE49-F238E27FC236}">
                <a16:creationId xmlns:a16="http://schemas.microsoft.com/office/drawing/2014/main" id="{95A25E1E-4D54-C71F-297F-862FD9BF7A8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SzPts val="1100"/>
              <a:buFont typeface="Montserrat Medium"/>
              <a:buChar char="●"/>
            </a:pPr>
            <a:r>
              <a:rPr lang="en-GB" sz="1400" dirty="0" err="1"/>
              <a:t>CampusBuzz</a:t>
            </a:r>
            <a:r>
              <a:rPr lang="en-GB" sz="1400" dirty="0"/>
              <a:t> helps reduce confusion and offers 24/7 virtual information desk.</a:t>
            </a: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SzPts val="1100"/>
              <a:buFont typeface="Montserrat Medium"/>
              <a:buChar char="●"/>
            </a:pPr>
            <a:r>
              <a:rPr lang="en-GB" sz="1400" dirty="0"/>
              <a:t>Can grow with the campus – scalable and modular.</a:t>
            </a: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SzPts val="1100"/>
              <a:buFont typeface="Montserrat Medium"/>
              <a:buChar char="●"/>
            </a:pPr>
            <a:r>
              <a:rPr lang="en-GB" sz="1400" dirty="0"/>
              <a:t>A step toward smarter campus support using AI.</a:t>
            </a:r>
          </a:p>
        </p:txBody>
      </p:sp>
    </p:spTree>
    <p:extLst>
      <p:ext uri="{BB962C8B-B14F-4D97-AF65-F5344CB8AC3E}">
        <p14:creationId xmlns:p14="http://schemas.microsoft.com/office/powerpoint/2010/main" val="2751620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495" name="Google Shape;495;p61"/>
          <p:cNvSpPr txBox="1">
            <a:spLocks noGrp="1"/>
          </p:cNvSpPr>
          <p:nvPr>
            <p:ph type="body" idx="1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SzPts val="1100"/>
              <a:buFont typeface="Montserrat Medium"/>
              <a:buChar char="●"/>
            </a:pPr>
            <a:r>
              <a:rPr lang="en-GB" sz="1600" dirty="0" err="1"/>
              <a:t>CampusBuzz</a:t>
            </a:r>
            <a:r>
              <a:rPr lang="en-GB" sz="1600" dirty="0"/>
              <a:t> is an AI-driven chatbot designed to help students explore college clubs, events, and FAQs.	</a:t>
            </a:r>
            <a:endParaRPr lang="en-GB" sz="1600" dirty="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600" dirty="0"/>
              <a:t>Provides instant answers to common queries using a friendly chat interface.</a:t>
            </a: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600" dirty="0"/>
              <a:t>Built with a combination of </a:t>
            </a:r>
            <a:r>
              <a:rPr lang="en-GB" sz="1600" b="1" dirty="0"/>
              <a:t>Flask, MongoDB, </a:t>
            </a:r>
            <a:r>
              <a:rPr lang="en-GB" sz="1600" b="1" dirty="0" err="1"/>
              <a:t>LangChain</a:t>
            </a:r>
            <a:r>
              <a:rPr lang="en-GB" sz="1600" dirty="0"/>
              <a:t>, and </a:t>
            </a:r>
            <a:r>
              <a:rPr lang="en-GB" sz="1600" b="1" dirty="0"/>
              <a:t>Google's Gemini API</a:t>
            </a:r>
            <a:r>
              <a:rPr lang="en-GB" sz="1600"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>
          <a:extLst>
            <a:ext uri="{FF2B5EF4-FFF2-40B4-BE49-F238E27FC236}">
              <a16:creationId xmlns:a16="http://schemas.microsoft.com/office/drawing/2014/main" id="{900402C3-F773-06B5-794B-EF8F3FC14D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1">
            <a:extLst>
              <a:ext uri="{FF2B5EF4-FFF2-40B4-BE49-F238E27FC236}">
                <a16:creationId xmlns:a16="http://schemas.microsoft.com/office/drawing/2014/main" id="{4D89E0D6-25F1-0DEC-1D52-E7D02292B2A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Statement</a:t>
            </a:r>
            <a:endParaRPr dirty="0"/>
          </a:p>
        </p:txBody>
      </p:sp>
      <p:sp>
        <p:nvSpPr>
          <p:cNvPr id="495" name="Google Shape;495;p61">
            <a:extLst>
              <a:ext uri="{FF2B5EF4-FFF2-40B4-BE49-F238E27FC236}">
                <a16:creationId xmlns:a16="http://schemas.microsoft.com/office/drawing/2014/main" id="{C5260EA9-811A-C4A1-3BD5-28A169AA308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SzPts val="1100"/>
              <a:buFont typeface="Montserrat Medium"/>
              <a:buChar char="●"/>
            </a:pPr>
            <a:r>
              <a:rPr lang="en-GB" sz="1600" dirty="0"/>
              <a:t>Students often struggle to find updated and structured information about college clubs, societies, and events.</a:t>
            </a:r>
            <a:endParaRPr sz="1600" dirty="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600" dirty="0"/>
              <a:t>There’s no centralized, interactive platform for resolving campus-related queries.</a:t>
            </a: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600" dirty="0"/>
              <a:t>Static notice boards and web pages lack engagement and accessibility.</a:t>
            </a:r>
          </a:p>
        </p:txBody>
      </p:sp>
    </p:spTree>
    <p:extLst>
      <p:ext uri="{BB962C8B-B14F-4D97-AF65-F5344CB8AC3E}">
        <p14:creationId xmlns:p14="http://schemas.microsoft.com/office/powerpoint/2010/main" val="3791319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62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358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Objective</a:t>
            </a:r>
            <a:endParaRPr dirty="0"/>
          </a:p>
        </p:txBody>
      </p:sp>
      <p:sp>
        <p:nvSpPr>
          <p:cNvPr id="503" name="Google Shape;503;p62"/>
          <p:cNvSpPr txBox="1">
            <a:spLocks noGrp="1"/>
          </p:cNvSpPr>
          <p:nvPr>
            <p:ph type="subTitle" idx="2"/>
          </p:nvPr>
        </p:nvSpPr>
        <p:spPr>
          <a:xfrm>
            <a:off x="1797118" y="2869283"/>
            <a:ext cx="5629594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/>
              <a:t>Can be </a:t>
            </a:r>
            <a:r>
              <a:rPr lang="en-GB" sz="1600" b="1" dirty="0"/>
              <a:t>easily expanded</a:t>
            </a:r>
            <a:r>
              <a:rPr lang="en-GB" sz="1600" dirty="0"/>
              <a:t> to handle more queries.</a:t>
            </a:r>
            <a:endParaRPr sz="1600" dirty="0"/>
          </a:p>
        </p:txBody>
      </p:sp>
      <p:sp>
        <p:nvSpPr>
          <p:cNvPr id="504" name="Google Shape;504;p62"/>
          <p:cNvSpPr txBox="1">
            <a:spLocks noGrp="1"/>
          </p:cNvSpPr>
          <p:nvPr>
            <p:ph type="subTitle" idx="4"/>
          </p:nvPr>
        </p:nvSpPr>
        <p:spPr>
          <a:xfrm>
            <a:off x="1797118" y="1979067"/>
            <a:ext cx="6654682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/>
              <a:t>Provides </a:t>
            </a:r>
            <a:r>
              <a:rPr lang="en-GB" sz="1600" b="1" dirty="0"/>
              <a:t>instant information</a:t>
            </a:r>
            <a:r>
              <a:rPr lang="en-GB" sz="1600" dirty="0"/>
              <a:t> about college clubs and FAQs.</a:t>
            </a:r>
            <a:endParaRPr sz="1600" dirty="0"/>
          </a:p>
        </p:txBody>
      </p:sp>
      <p:sp>
        <p:nvSpPr>
          <p:cNvPr id="508" name="Google Shape;508;p62"/>
          <p:cNvSpPr txBox="1">
            <a:spLocks noGrp="1"/>
          </p:cNvSpPr>
          <p:nvPr>
            <p:ph type="subTitle" idx="8"/>
          </p:nvPr>
        </p:nvSpPr>
        <p:spPr>
          <a:xfrm>
            <a:off x="1797117" y="3685876"/>
            <a:ext cx="6053341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/>
              <a:t>Acts as a </a:t>
            </a:r>
            <a:r>
              <a:rPr lang="en-GB" sz="1600" b="1" dirty="0"/>
              <a:t>24x7 virtual information desk</a:t>
            </a:r>
            <a:r>
              <a:rPr lang="en-GB" sz="1600" dirty="0"/>
              <a:t> for the campus.</a:t>
            </a:r>
            <a:endParaRPr sz="1600" dirty="0"/>
          </a:p>
        </p:txBody>
      </p:sp>
      <p:sp>
        <p:nvSpPr>
          <p:cNvPr id="509" name="Google Shape;509;p62"/>
          <p:cNvSpPr txBox="1">
            <a:spLocks noGrp="1"/>
          </p:cNvSpPr>
          <p:nvPr>
            <p:ph type="title" idx="9"/>
          </p:nvPr>
        </p:nvSpPr>
        <p:spPr>
          <a:xfrm>
            <a:off x="692200" y="1846400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510" name="Google Shape;510;p62"/>
          <p:cNvSpPr txBox="1">
            <a:spLocks noGrp="1"/>
          </p:cNvSpPr>
          <p:nvPr>
            <p:ph type="title" idx="13"/>
          </p:nvPr>
        </p:nvSpPr>
        <p:spPr>
          <a:xfrm>
            <a:off x="740521" y="2713200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511" name="Google Shape;511;p62"/>
          <p:cNvSpPr txBox="1">
            <a:spLocks noGrp="1"/>
          </p:cNvSpPr>
          <p:nvPr>
            <p:ph type="title" idx="14"/>
          </p:nvPr>
        </p:nvSpPr>
        <p:spPr>
          <a:xfrm>
            <a:off x="740521" y="3580000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1" name="Google Shape;504;p62">
            <a:extLst>
              <a:ext uri="{FF2B5EF4-FFF2-40B4-BE49-F238E27FC236}">
                <a16:creationId xmlns:a16="http://schemas.microsoft.com/office/drawing/2014/main" id="{585F524E-77C6-1DAD-4A53-D2C5CFFA7388}"/>
              </a:ext>
            </a:extLst>
          </p:cNvPr>
          <p:cNvSpPr txBox="1">
            <a:spLocks/>
          </p:cNvSpPr>
          <p:nvPr/>
        </p:nvSpPr>
        <p:spPr>
          <a:xfrm>
            <a:off x="854926" y="1088851"/>
            <a:ext cx="4616605" cy="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l"/>
            <a:r>
              <a:rPr lang="en-GB" sz="1600" dirty="0"/>
              <a:t>To build a </a:t>
            </a:r>
            <a:r>
              <a:rPr lang="en-GB" sz="1600" b="1" dirty="0"/>
              <a:t>user-friendly chatbot</a:t>
            </a:r>
            <a:r>
              <a:rPr lang="en-GB" sz="1600" dirty="0"/>
              <a:t> that</a:t>
            </a:r>
            <a:r>
              <a:rPr lang="en-GB" dirty="0"/>
              <a:t>: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>
          <a:extLst>
            <a:ext uri="{FF2B5EF4-FFF2-40B4-BE49-F238E27FC236}">
              <a16:creationId xmlns:a16="http://schemas.microsoft.com/office/drawing/2014/main" id="{110E18ED-241F-1555-9624-2249436F3E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1">
            <a:extLst>
              <a:ext uri="{FF2B5EF4-FFF2-40B4-BE49-F238E27FC236}">
                <a16:creationId xmlns:a16="http://schemas.microsoft.com/office/drawing/2014/main" id="{72A1E0B7-136A-FE95-752A-679E81EFF6C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Tech Stack</a:t>
            </a:r>
            <a:endParaRPr dirty="0"/>
          </a:p>
        </p:txBody>
      </p:sp>
      <p:sp>
        <p:nvSpPr>
          <p:cNvPr id="495" name="Google Shape;495;p61">
            <a:extLst>
              <a:ext uri="{FF2B5EF4-FFF2-40B4-BE49-F238E27FC236}">
                <a16:creationId xmlns:a16="http://schemas.microsoft.com/office/drawing/2014/main" id="{C8B92B33-0864-9AEB-1580-602FCF5C41E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SzPts val="1100"/>
              <a:buFont typeface="Montserrat Medium"/>
              <a:buChar char="●"/>
            </a:pPr>
            <a:r>
              <a:rPr lang="en-IN" sz="1600" b="1" dirty="0"/>
              <a:t>Frontend:</a:t>
            </a:r>
            <a:r>
              <a:rPr lang="en-IN" sz="1600" dirty="0"/>
              <a:t> HTML, CSS, JavaScript</a:t>
            </a: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SzPts val="1100"/>
              <a:buFont typeface="Montserrat Medium"/>
              <a:buChar char="●"/>
            </a:pPr>
            <a:r>
              <a:rPr lang="en-IN" sz="1600" b="1" dirty="0"/>
              <a:t>Backend:</a:t>
            </a:r>
            <a:r>
              <a:rPr lang="en-IN" sz="1600" dirty="0"/>
              <a:t> Python Flask</a:t>
            </a: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SzPts val="1100"/>
              <a:buFont typeface="Montserrat Medium"/>
              <a:buChar char="●"/>
            </a:pPr>
            <a:r>
              <a:rPr lang="en-IN" sz="1600" b="1" dirty="0"/>
              <a:t>Database:</a:t>
            </a:r>
            <a:r>
              <a:rPr lang="en-IN" sz="1600" dirty="0"/>
              <a:t> MongoDB</a:t>
            </a: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SzPts val="1100"/>
              <a:buFont typeface="Montserrat Medium"/>
              <a:buChar char="●"/>
            </a:pPr>
            <a:r>
              <a:rPr lang="en-IN" sz="1600" b="1" dirty="0"/>
              <a:t>AI Integration:</a:t>
            </a:r>
            <a:r>
              <a:rPr lang="en-IN" sz="1600" dirty="0"/>
              <a:t> </a:t>
            </a:r>
            <a:r>
              <a:rPr lang="en-IN" sz="1600" dirty="0" err="1"/>
              <a:t>LangChain</a:t>
            </a:r>
            <a:r>
              <a:rPr lang="en-IN" sz="1600" dirty="0"/>
              <a:t> + Gemini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375410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>
          <a:extLst>
            <a:ext uri="{FF2B5EF4-FFF2-40B4-BE49-F238E27FC236}">
              <a16:creationId xmlns:a16="http://schemas.microsoft.com/office/drawing/2014/main" id="{7FECAA37-F3EB-567D-34AF-DCC31C78D8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1">
            <a:extLst>
              <a:ext uri="{FF2B5EF4-FFF2-40B4-BE49-F238E27FC236}">
                <a16:creationId xmlns:a16="http://schemas.microsoft.com/office/drawing/2014/main" id="{15A13899-706C-B2C9-18B8-96BB02AB7A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Architecture Diagram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E2CC2E-9FBB-BD82-FE00-88F399665D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156" y="1161922"/>
            <a:ext cx="7203688" cy="3536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492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>
          <a:extLst>
            <a:ext uri="{FF2B5EF4-FFF2-40B4-BE49-F238E27FC236}">
              <a16:creationId xmlns:a16="http://schemas.microsoft.com/office/drawing/2014/main" id="{A86EAFF2-A409-FE97-C4F8-09CAA16E85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1">
            <a:extLst>
              <a:ext uri="{FF2B5EF4-FFF2-40B4-BE49-F238E27FC236}">
                <a16:creationId xmlns:a16="http://schemas.microsoft.com/office/drawing/2014/main" id="{A5C03EC3-50CF-67A9-6E69-C5270581692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820352-26D0-6E0B-8D7B-10F9762437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4468" y="1143987"/>
            <a:ext cx="5835600" cy="355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183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>
          <a:extLst>
            <a:ext uri="{FF2B5EF4-FFF2-40B4-BE49-F238E27FC236}">
              <a16:creationId xmlns:a16="http://schemas.microsoft.com/office/drawing/2014/main" id="{3D6E83DA-85F1-EFC0-C654-D79ED93097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1">
            <a:extLst>
              <a:ext uri="{FF2B5EF4-FFF2-40B4-BE49-F238E27FC236}">
                <a16:creationId xmlns:a16="http://schemas.microsoft.com/office/drawing/2014/main" id="{073BD323-FDA9-EE38-AFF0-D32D785E67B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659" y="184925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Source Code</a:t>
            </a:r>
            <a:endParaRPr dirty="0"/>
          </a:p>
        </p:txBody>
      </p:sp>
      <p:sp>
        <p:nvSpPr>
          <p:cNvPr id="495" name="Google Shape;495;p61">
            <a:extLst>
              <a:ext uri="{FF2B5EF4-FFF2-40B4-BE49-F238E27FC236}">
                <a16:creationId xmlns:a16="http://schemas.microsoft.com/office/drawing/2014/main" id="{051F8581-8398-5ADA-209F-8CF3BDB9920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79649" y="639336"/>
            <a:ext cx="7984701" cy="42151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ts val="1425"/>
              </a:lnSpc>
              <a:buNone/>
            </a:pPr>
            <a:r>
              <a:rPr lang="en-IN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from flask import Flask, request, </a:t>
            </a:r>
            <a:r>
              <a:rPr lang="en-IN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jsonify</a:t>
            </a:r>
            <a:endParaRPr lang="en-IN" sz="8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from </a:t>
            </a:r>
            <a:r>
              <a:rPr lang="en-IN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flask_cors</a:t>
            </a:r>
            <a:r>
              <a:rPr lang="en-IN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import CORS</a:t>
            </a:r>
          </a:p>
          <a:p>
            <a:pPr>
              <a:lnSpc>
                <a:spcPts val="1425"/>
              </a:lnSpc>
              <a:buNone/>
            </a:pPr>
            <a:r>
              <a:rPr lang="en-IN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lang="en-IN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os</a:t>
            </a:r>
            <a:endParaRPr lang="en-IN" sz="8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from </a:t>
            </a:r>
            <a:r>
              <a:rPr lang="en-IN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dotenv</a:t>
            </a:r>
            <a:r>
              <a:rPr lang="en-IN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import </a:t>
            </a:r>
            <a:r>
              <a:rPr lang="en-IN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load_dotenv</a:t>
            </a:r>
            <a:endParaRPr lang="en-IN" sz="8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from </a:t>
            </a:r>
            <a:r>
              <a:rPr lang="en-IN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IN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import </a:t>
            </a:r>
            <a:r>
              <a:rPr lang="en-IN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IN" sz="8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from </a:t>
            </a:r>
            <a:r>
              <a:rPr lang="en-IN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langchain_google_genai</a:t>
            </a:r>
            <a:r>
              <a:rPr lang="en-IN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import </a:t>
            </a:r>
            <a:r>
              <a:rPr lang="en-IN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ChatGoogleGenerativeAI</a:t>
            </a:r>
            <a:endParaRPr lang="en-IN" sz="8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lang="en-IN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google.generativeai</a:t>
            </a:r>
            <a:r>
              <a:rPr lang="en-IN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as </a:t>
            </a:r>
            <a:r>
              <a:rPr lang="en-IN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genai</a:t>
            </a:r>
            <a:br>
              <a:rPr lang="en-IN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IN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load_dotenv</a:t>
            </a:r>
            <a:r>
              <a:rPr lang="en-IN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425"/>
              </a:lnSpc>
              <a:buNone/>
            </a:pPr>
            <a:r>
              <a:rPr lang="en-IN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app = Flask(__name__)</a:t>
            </a:r>
          </a:p>
          <a:p>
            <a:pPr>
              <a:lnSpc>
                <a:spcPts val="1425"/>
              </a:lnSpc>
              <a:buNone/>
            </a:pPr>
            <a:r>
              <a:rPr lang="en-IN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CORS(app)</a:t>
            </a:r>
          </a:p>
          <a:p>
            <a:pPr>
              <a:lnSpc>
                <a:spcPts val="1425"/>
              </a:lnSpc>
              <a:buNone/>
            </a:pPr>
            <a:r>
              <a:rPr lang="en-IN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GEMINI_API_KEY = </a:t>
            </a:r>
            <a:r>
              <a:rPr lang="en-IN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os.getenv</a:t>
            </a:r>
            <a:r>
              <a:rPr lang="en-IN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("GEMINI_API_KEY")</a:t>
            </a:r>
          </a:p>
          <a:p>
            <a:pPr>
              <a:lnSpc>
                <a:spcPts val="1425"/>
              </a:lnSpc>
              <a:buNone/>
            </a:pPr>
            <a:r>
              <a:rPr lang="en-IN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genai.configure</a:t>
            </a:r>
            <a:r>
              <a:rPr lang="en-IN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api_key</a:t>
            </a:r>
            <a:r>
              <a:rPr lang="en-IN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=GEMINI_API_KEY)</a:t>
            </a:r>
          </a:p>
          <a:p>
            <a:pPr>
              <a:lnSpc>
                <a:spcPts val="1425"/>
              </a:lnSpc>
              <a:buNone/>
            </a:pPr>
            <a:r>
              <a:rPr lang="en-IN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llm</a:t>
            </a:r>
            <a:r>
              <a:rPr lang="en-IN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ChatGoogleGenerativeAI</a:t>
            </a:r>
            <a:r>
              <a:rPr lang="en-IN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(model="gemini-1.5-flash", </a:t>
            </a:r>
            <a:r>
              <a:rPr lang="en-IN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google_api_key</a:t>
            </a:r>
            <a:r>
              <a:rPr lang="en-IN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=GEMINI_API_KEY)</a:t>
            </a:r>
          </a:p>
          <a:p>
            <a:pPr>
              <a:lnSpc>
                <a:spcPts val="1425"/>
              </a:lnSpc>
              <a:buNone/>
            </a:pPr>
            <a:r>
              <a:rPr lang="en-IN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mongo_client</a:t>
            </a:r>
            <a:r>
              <a:rPr lang="en-IN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IN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IN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IN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://localhost:27017")</a:t>
            </a:r>
          </a:p>
          <a:p>
            <a:pPr>
              <a:lnSpc>
                <a:spcPts val="1425"/>
              </a:lnSpc>
              <a:buNone/>
            </a:pPr>
            <a:r>
              <a:rPr lang="en-IN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IN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mongo_client</a:t>
            </a:r>
            <a:r>
              <a:rPr lang="en-IN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["</a:t>
            </a:r>
            <a:r>
              <a:rPr lang="en-IN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CampusBuzz</a:t>
            </a:r>
            <a:r>
              <a:rPr lang="en-IN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"]</a:t>
            </a:r>
          </a:p>
          <a:p>
            <a:pPr>
              <a:lnSpc>
                <a:spcPts val="1425"/>
              </a:lnSpc>
              <a:buNone/>
            </a:pPr>
            <a:r>
              <a:rPr lang="en-IN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clubs_collection</a:t>
            </a:r>
            <a:r>
              <a:rPr lang="en-IN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IN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["clubs"]</a:t>
            </a:r>
          </a:p>
          <a:p>
            <a:pPr>
              <a:lnSpc>
                <a:spcPts val="1425"/>
              </a:lnSpc>
              <a:buNone/>
            </a:pPr>
            <a:r>
              <a:rPr lang="en-IN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queries_collection</a:t>
            </a:r>
            <a:r>
              <a:rPr lang="en-IN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IN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["queries"]</a:t>
            </a:r>
            <a:br>
              <a:rPr lang="en-IN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IN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lang="en-IN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get_all_clubs</a:t>
            </a:r>
            <a:r>
              <a:rPr lang="en-IN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>
              <a:lnSpc>
                <a:spcPts val="1425"/>
              </a:lnSpc>
              <a:buNone/>
            </a:pPr>
            <a:r>
              <a:rPr lang="en-IN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return [f"{club['</a:t>
            </a:r>
            <a:r>
              <a:rPr lang="en-IN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club_name</a:t>
            </a:r>
            <a:r>
              <a:rPr lang="en-IN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']}: {club['description']}" for club in </a:t>
            </a:r>
            <a:r>
              <a:rPr lang="en-IN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clubs_collection.find</a:t>
            </a:r>
            <a:r>
              <a:rPr lang="en-IN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()]</a:t>
            </a:r>
            <a:br>
              <a:rPr lang="en-IN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IN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lang="en-IN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get_all_queries</a:t>
            </a:r>
            <a:r>
              <a:rPr lang="en-IN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>
              <a:lnSpc>
                <a:spcPts val="1425"/>
              </a:lnSpc>
              <a:buNone/>
            </a:pPr>
            <a:r>
              <a:rPr lang="en-IN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return [f"{q['question']}:{q['keywords']}: {q['answer']}" for q in </a:t>
            </a:r>
            <a:r>
              <a:rPr lang="en-IN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queries_collection.find</a:t>
            </a:r>
            <a:r>
              <a:rPr lang="en-IN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()]</a:t>
            </a:r>
            <a:br>
              <a:rPr lang="en-IN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IN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@app.route('/chat', methods=['POST'])</a:t>
            </a:r>
          </a:p>
          <a:p>
            <a:pPr>
              <a:lnSpc>
                <a:spcPts val="1425"/>
              </a:lnSpc>
              <a:buNone/>
            </a:pPr>
            <a:r>
              <a:rPr lang="en-IN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def chat():</a:t>
            </a:r>
            <a:endParaRPr lang="en-GB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7732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>
          <a:extLst>
            <a:ext uri="{FF2B5EF4-FFF2-40B4-BE49-F238E27FC236}">
              <a16:creationId xmlns:a16="http://schemas.microsoft.com/office/drawing/2014/main" id="{5F4DAAED-C6EE-ED4D-72DB-331D1E813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1">
            <a:extLst>
              <a:ext uri="{FF2B5EF4-FFF2-40B4-BE49-F238E27FC236}">
                <a16:creationId xmlns:a16="http://schemas.microsoft.com/office/drawing/2014/main" id="{18D857A2-F246-1B2E-433B-3861CACF145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5528" y="207132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Source Code</a:t>
            </a:r>
            <a:endParaRPr dirty="0"/>
          </a:p>
        </p:txBody>
      </p:sp>
      <p:sp>
        <p:nvSpPr>
          <p:cNvPr id="495" name="Google Shape;495;p61">
            <a:extLst>
              <a:ext uri="{FF2B5EF4-FFF2-40B4-BE49-F238E27FC236}">
                <a16:creationId xmlns:a16="http://schemas.microsoft.com/office/drawing/2014/main" id="{7694EEC0-EFAB-CEEC-1F4B-90BFA74AF70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79649" y="631438"/>
            <a:ext cx="7984701" cy="45120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ts val="1425"/>
              </a:lnSpc>
              <a:buNone/>
            </a:pPr>
            <a:r>
              <a:rPr lang="en-IN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data = </a:t>
            </a:r>
            <a:r>
              <a:rPr lang="en-IN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request.get_json</a:t>
            </a:r>
            <a:r>
              <a:rPr lang="en-IN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()    </a:t>
            </a:r>
          </a:p>
          <a:p>
            <a:pPr>
              <a:lnSpc>
                <a:spcPts val="1425"/>
              </a:lnSpc>
              <a:buNone/>
            </a:pPr>
            <a:r>
              <a:rPr lang="en-IN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query = </a:t>
            </a:r>
            <a:r>
              <a:rPr lang="en-IN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data.get</a:t>
            </a:r>
            <a:r>
              <a:rPr lang="en-IN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("message", "")</a:t>
            </a:r>
            <a:br>
              <a:rPr lang="en-IN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IN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if not query:</a:t>
            </a:r>
          </a:p>
          <a:p>
            <a:pPr>
              <a:lnSpc>
                <a:spcPts val="1425"/>
              </a:lnSpc>
              <a:buNone/>
            </a:pPr>
            <a:r>
              <a:rPr lang="en-IN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return </a:t>
            </a:r>
            <a:r>
              <a:rPr lang="en-IN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jsonify</a:t>
            </a:r>
            <a:r>
              <a:rPr lang="en-IN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({"response": "No message received."})</a:t>
            </a:r>
            <a:br>
              <a:rPr lang="en-IN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IN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club_context</a:t>
            </a:r>
            <a:r>
              <a:rPr lang="en-IN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get_all_clubs</a:t>
            </a:r>
            <a:r>
              <a:rPr lang="en-IN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425"/>
              </a:lnSpc>
              <a:buNone/>
            </a:pPr>
            <a:r>
              <a:rPr lang="en-IN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faq_context</a:t>
            </a:r>
            <a:r>
              <a:rPr lang="en-IN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get_all_queries</a:t>
            </a:r>
            <a:r>
              <a:rPr lang="en-IN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lang="en-IN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IN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if not </a:t>
            </a:r>
            <a:r>
              <a:rPr lang="en-IN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club_context</a:t>
            </a:r>
            <a:r>
              <a:rPr lang="en-IN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and not </a:t>
            </a:r>
            <a:r>
              <a:rPr lang="en-IN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faq_context</a:t>
            </a:r>
            <a:r>
              <a:rPr lang="en-IN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  <a:buNone/>
            </a:pPr>
            <a:r>
              <a:rPr lang="en-IN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return </a:t>
            </a:r>
            <a:r>
              <a:rPr lang="en-IN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jsonify</a:t>
            </a:r>
            <a:r>
              <a:rPr lang="en-IN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({"response": "No data found in the system."})</a:t>
            </a:r>
          </a:p>
          <a:p>
            <a:pPr>
              <a:lnSpc>
                <a:spcPts val="1425"/>
              </a:lnSpc>
              <a:buNone/>
            </a:pPr>
            <a:r>
              <a:rPr lang="en-IN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context = </a:t>
            </a:r>
            <a:r>
              <a:rPr lang="en-IN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f"""CLUB</a:t>
            </a:r>
            <a:r>
              <a:rPr lang="en-IN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INFORMATION:\n{chr(10).join(</a:t>
            </a:r>
            <a:r>
              <a:rPr lang="en-IN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club_context</a:t>
            </a:r>
            <a:r>
              <a:rPr lang="en-IN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)}\n\</a:t>
            </a:r>
            <a:r>
              <a:rPr lang="en-IN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nFREQUENTLY</a:t>
            </a:r>
            <a:r>
              <a:rPr lang="en-IN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ASKED QUESTIONS:\n{chr(10).join(</a:t>
            </a:r>
            <a:r>
              <a:rPr lang="en-IN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faq_context</a:t>
            </a:r>
            <a:r>
              <a:rPr lang="en-IN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)}"""</a:t>
            </a:r>
          </a:p>
          <a:p>
            <a:pPr>
              <a:lnSpc>
                <a:spcPts val="1425"/>
              </a:lnSpc>
              <a:buNone/>
            </a:pPr>
            <a:r>
              <a:rPr lang="en-IN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prompt = f"""</a:t>
            </a:r>
          </a:p>
          <a:p>
            <a:pPr>
              <a:lnSpc>
                <a:spcPts val="1425"/>
              </a:lnSpc>
              <a:buNone/>
            </a:pPr>
            <a:r>
              <a:rPr lang="en-IN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You are a helpful campus assistant chatbot named </a:t>
            </a:r>
            <a:r>
              <a:rPr lang="en-IN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CampusBuzz</a:t>
            </a:r>
            <a:r>
              <a:rPr lang="en-IN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. Use the provided context to answer the user's query in a clear and concise way.</a:t>
            </a:r>
          </a:p>
          <a:p>
            <a:pPr>
              <a:lnSpc>
                <a:spcPts val="1425"/>
              </a:lnSpc>
              <a:buNone/>
            </a:pPr>
            <a:r>
              <a:rPr lang="en-IN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{context}</a:t>
            </a:r>
          </a:p>
          <a:p>
            <a:pPr>
              <a:lnSpc>
                <a:spcPts val="1425"/>
              </a:lnSpc>
              <a:buNone/>
            </a:pPr>
            <a:r>
              <a:rPr lang="en-IN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User Query: {query}</a:t>
            </a:r>
            <a:br>
              <a:rPr lang="en-IN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IN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Do not repeat the user question. Only respond with the helpful information from context.</a:t>
            </a:r>
          </a:p>
          <a:p>
            <a:pPr>
              <a:lnSpc>
                <a:spcPts val="1425"/>
              </a:lnSpc>
              <a:buNone/>
            </a:pPr>
            <a:r>
              <a:rPr lang="en-IN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"""</a:t>
            </a:r>
          </a:p>
          <a:p>
            <a:pPr>
              <a:lnSpc>
                <a:spcPts val="1425"/>
              </a:lnSpc>
              <a:buNone/>
            </a:pPr>
            <a:r>
              <a:rPr lang="en-IN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try:</a:t>
            </a:r>
          </a:p>
          <a:p>
            <a:pPr>
              <a:lnSpc>
                <a:spcPts val="1425"/>
              </a:lnSpc>
              <a:buNone/>
            </a:pPr>
            <a:r>
              <a:rPr lang="en-IN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response = </a:t>
            </a:r>
            <a:r>
              <a:rPr lang="en-IN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llm.invoke</a:t>
            </a:r>
            <a:r>
              <a:rPr lang="en-IN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(prompt)</a:t>
            </a:r>
          </a:p>
          <a:p>
            <a:pPr>
              <a:lnSpc>
                <a:spcPts val="1425"/>
              </a:lnSpc>
              <a:buNone/>
            </a:pPr>
            <a:r>
              <a:rPr lang="en-IN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return </a:t>
            </a:r>
            <a:r>
              <a:rPr lang="en-IN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jsonify</a:t>
            </a:r>
            <a:r>
              <a:rPr lang="en-IN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({"response": </a:t>
            </a:r>
            <a:r>
              <a:rPr lang="en-IN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response.content</a:t>
            </a:r>
            <a:r>
              <a:rPr lang="en-IN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if </a:t>
            </a:r>
            <a:r>
              <a:rPr lang="en-IN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hasattr</a:t>
            </a:r>
            <a:r>
              <a:rPr lang="en-IN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(response, "content") else str(response)})</a:t>
            </a:r>
          </a:p>
          <a:p>
            <a:pPr>
              <a:lnSpc>
                <a:spcPts val="1425"/>
              </a:lnSpc>
              <a:buNone/>
            </a:pPr>
            <a:r>
              <a:rPr lang="en-IN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except Exception as e:</a:t>
            </a:r>
          </a:p>
          <a:p>
            <a:pPr>
              <a:lnSpc>
                <a:spcPts val="1425"/>
              </a:lnSpc>
              <a:buNone/>
            </a:pPr>
            <a:r>
              <a:rPr lang="en-IN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  return </a:t>
            </a:r>
            <a:r>
              <a:rPr lang="en-IN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jsonify</a:t>
            </a:r>
            <a:r>
              <a:rPr lang="en-IN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({"response": </a:t>
            </a:r>
            <a:r>
              <a:rPr lang="en-IN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f"Error</a:t>
            </a:r>
            <a:r>
              <a:rPr lang="en-IN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 {e}"}), 500</a:t>
            </a:r>
          </a:p>
          <a:p>
            <a:pPr>
              <a:lnSpc>
                <a:spcPts val="1425"/>
              </a:lnSpc>
              <a:buNone/>
            </a:pPr>
            <a:r>
              <a:rPr lang="en-IN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if __name__ == '__main__':</a:t>
            </a:r>
          </a:p>
          <a:p>
            <a:pPr marL="114300" indent="0">
              <a:lnSpc>
                <a:spcPts val="1425"/>
              </a:lnSpc>
              <a:buNone/>
            </a:pPr>
            <a:r>
              <a:rPr lang="en-IN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app.run</a:t>
            </a:r>
            <a:r>
              <a:rPr lang="en-IN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(debug=True)</a:t>
            </a:r>
          </a:p>
          <a:p>
            <a:pPr marL="158750" lvl="0" indent="0" algn="l" rtl="0">
              <a:spcBef>
                <a:spcPts val="1200"/>
              </a:spcBef>
              <a:spcAft>
                <a:spcPts val="0"/>
              </a:spcAft>
              <a:buSzPts val="1100"/>
              <a:buNone/>
            </a:pPr>
            <a:endParaRPr lang="en-GB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67092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Business Slides XL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726</Words>
  <Application>Microsoft Office PowerPoint</Application>
  <PresentationFormat>On-screen Show (16:9)</PresentationFormat>
  <Paragraphs>79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Montserrat Medium</vt:lpstr>
      <vt:lpstr>Arial</vt:lpstr>
      <vt:lpstr>Montserrat</vt:lpstr>
      <vt:lpstr>Vidaloka</vt:lpstr>
      <vt:lpstr>Consolas</vt:lpstr>
      <vt:lpstr>Lato</vt:lpstr>
      <vt:lpstr>Minimalist Business Slides XL by Slidesgo</vt:lpstr>
      <vt:lpstr>CampusBuzz AI-Driven Campus Information Assistant</vt:lpstr>
      <vt:lpstr>Introduction</vt:lpstr>
      <vt:lpstr>Problem Statement</vt:lpstr>
      <vt:lpstr>Objective</vt:lpstr>
      <vt:lpstr>Tech Stack</vt:lpstr>
      <vt:lpstr>Architecture Diagram</vt:lpstr>
      <vt:lpstr>Demo</vt:lpstr>
      <vt:lpstr>Source Code</vt:lpstr>
      <vt:lpstr>Source Code</vt:lpstr>
      <vt:lpstr>Dataset</vt:lpstr>
      <vt:lpstr>Dataset</vt:lpstr>
      <vt:lpstr>Dataset</vt:lpstr>
      <vt:lpstr>Key Features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Vansh Srivastava</cp:lastModifiedBy>
  <cp:revision>61</cp:revision>
  <dcterms:modified xsi:type="dcterms:W3CDTF">2025-04-23T13:09:25Z</dcterms:modified>
</cp:coreProperties>
</file>