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C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DF60D1-55B4-2E22-2EA7-A6CFDE585864}" v="262" dt="2024-03-17T22:08:11.034"/>
    <p1510:client id="{9B4D09BB-7E96-5E9E-E0E7-DA0062976194}" v="609" dt="2024-03-17T21:36:59.010"/>
    <p1510:client id="{DED37E48-E6AA-8E9B-3834-25BE89772D79}" v="4" dt="2024-03-17T22:01:10.5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0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0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3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1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8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6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2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2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7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8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4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B4082-6FC8-63C0-0D9E-3CA77774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4352" y="-1062320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Analysis &amp;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F998B-32F4-E884-874A-77B7E73580B4}"/>
              </a:ext>
            </a:extLst>
          </p:cNvPr>
          <p:cNvSpPr>
            <a:spLocks/>
          </p:cNvSpPr>
          <p:nvPr/>
        </p:nvSpPr>
        <p:spPr>
          <a:xfrm>
            <a:off x="4943958" y="4168227"/>
            <a:ext cx="3683618" cy="1890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694944">
              <a:spcAft>
                <a:spcPts val="600"/>
              </a:spcAft>
            </a:pPr>
            <a:endParaRPr lang="en-US" sz="1520"/>
          </a:p>
          <a:p>
            <a:pPr defTabSz="694944">
              <a:spcAft>
                <a:spcPts val="600"/>
              </a:spcAft>
            </a:pPr>
            <a:endParaRPr lang="en-US" sz="1368"/>
          </a:p>
          <a:p>
            <a:pPr defTabSz="694944">
              <a:spcAft>
                <a:spcPts val="600"/>
              </a:spcAft>
            </a:pPr>
            <a:endParaRPr lang="en-US" sz="1368"/>
          </a:p>
          <a:p>
            <a:pPr defTabSz="694944">
              <a:spcAft>
                <a:spcPts val="600"/>
              </a:spcAft>
            </a:pPr>
            <a:endParaRPr lang="en-US" sz="1368"/>
          </a:p>
          <a:p>
            <a:pPr defTabSz="694944">
              <a:spcAft>
                <a:spcPts val="600"/>
              </a:spcAft>
            </a:pPr>
            <a:endParaRPr lang="en-US" sz="1368"/>
          </a:p>
          <a:p>
            <a:pPr defTabSz="694944">
              <a:spcAft>
                <a:spcPts val="600"/>
              </a:spcAft>
            </a:pPr>
            <a:endParaRPr lang="en-US" sz="1368"/>
          </a:p>
          <a:p>
            <a:pPr defTabSz="694944">
              <a:spcAft>
                <a:spcPts val="600"/>
              </a:spcAft>
            </a:pPr>
            <a:endParaRPr lang="en-US" sz="1368"/>
          </a:p>
          <a:p>
            <a:pPr defTabSz="694944">
              <a:spcAft>
                <a:spcPts val="600"/>
              </a:spcAft>
            </a:pPr>
            <a:endParaRPr lang="en-US" sz="1368"/>
          </a:p>
          <a:p>
            <a:pPr>
              <a:spcAft>
                <a:spcPts val="600"/>
              </a:spcAft>
            </a:pPr>
            <a:endParaRPr lang="en-US"/>
          </a:p>
        </p:txBody>
      </p:sp>
      <p:pic>
        <p:nvPicPr>
          <p:cNvPr id="6" name="Picture 5" descr="British Airways (@British_Airways) / X">
            <a:extLst>
              <a:ext uri="{FF2B5EF4-FFF2-40B4-BE49-F238E27FC236}">
                <a16:creationId xmlns:a16="http://schemas.microsoft.com/office/drawing/2014/main" id="{65563FA3-1C30-A5C4-90F6-8232C5E8B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014" t="30201" r="-4027" b="32215"/>
          <a:stretch/>
        </p:blipFill>
        <p:spPr>
          <a:xfrm>
            <a:off x="10526599" y="134102"/>
            <a:ext cx="1741490" cy="617236"/>
          </a:xfrm>
          <a:prstGeom prst="rect">
            <a:avLst/>
          </a:prstGeom>
        </p:spPr>
      </p:pic>
      <p:pic>
        <p:nvPicPr>
          <p:cNvPr id="14" name="Picture 1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80991A5-6C64-E8E3-14AA-9959C296A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719" y="1257394"/>
            <a:ext cx="4080626" cy="2893924"/>
          </a:xfrm>
          <a:prstGeom prst="rect">
            <a:avLst/>
          </a:prstGeom>
        </p:spPr>
      </p:pic>
      <p:pic>
        <p:nvPicPr>
          <p:cNvPr id="15" name="Picture 14" descr="A graph with blue bars&#10;&#10;Description automatically generated">
            <a:extLst>
              <a:ext uri="{FF2B5EF4-FFF2-40B4-BE49-F238E27FC236}">
                <a16:creationId xmlns:a16="http://schemas.microsoft.com/office/drawing/2014/main" id="{CF1D37B0-B1D8-E405-EAFA-3D83DF59B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113" y="4113361"/>
            <a:ext cx="4071130" cy="27575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802CBE3-3617-AF91-5DA1-CDB8B4AB1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198557" y="1494230"/>
            <a:ext cx="7844284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 dirty="0">
              <a:latin typeface="system-ui"/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sz="1600" dirty="0">
                <a:latin typeface="system-ui"/>
                <a:cs typeface="Calibri"/>
              </a:rPr>
              <a:t>Overall, the model shows </a:t>
            </a:r>
            <a:r>
              <a:rPr lang="en-US" sz="1600" b="1" dirty="0">
                <a:latin typeface="system-ui"/>
                <a:cs typeface="Calibri"/>
              </a:rPr>
              <a:t>high accuracy</a:t>
            </a:r>
            <a:r>
              <a:rPr lang="en-US" sz="1600" dirty="0">
                <a:latin typeface="system-ui"/>
                <a:cs typeface="Calibri"/>
              </a:rPr>
              <a:t> of</a:t>
            </a:r>
            <a:r>
              <a:rPr lang="en-US" sz="1600" b="1" dirty="0">
                <a:latin typeface="system-ui"/>
                <a:cs typeface="Calibri"/>
              </a:rPr>
              <a:t> 85%</a:t>
            </a:r>
            <a:r>
              <a:rPr lang="en-US" sz="1600" dirty="0">
                <a:latin typeface="system-ui"/>
                <a:cs typeface="Calibri"/>
              </a:rPr>
              <a:t> in predicting instances of class 0 (booking not completed), but it struggles with instances of class 1 (booking completed), as indicated by the low precision, recall, and F1-score for class 1.</a:t>
            </a:r>
          </a:p>
          <a:p>
            <a:endParaRPr lang="en-US" sz="1600" dirty="0">
              <a:latin typeface="system-ui"/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sz="1600" dirty="0">
                <a:latin typeface="system-ui"/>
                <a:cs typeface="Calibri"/>
              </a:rPr>
              <a:t>Analysis reveal, it's </a:t>
            </a:r>
            <a:r>
              <a:rPr lang="en-US" sz="1600" b="1" dirty="0">
                <a:latin typeface="system-ui"/>
                <a:cs typeface="Calibri"/>
              </a:rPr>
              <a:t>not directly predicting whether customers are buying holidays</a:t>
            </a:r>
            <a:r>
              <a:rPr lang="en-US" sz="1600" dirty="0">
                <a:latin typeface="system-ui"/>
                <a:cs typeface="Calibri"/>
              </a:rPr>
              <a:t>. Instead, it predicts whether the booking process is completed or not based on the given features. However, it's possible to infer whether a customer is buying holidays indirectly from the prediction of booking completion. If the model predicts that the booking process is completed, it suggests that there's a higher likelihood that the customer is indeed buying holidays.</a:t>
            </a:r>
          </a:p>
          <a:p>
            <a:endParaRPr lang="en-US" sz="1600" dirty="0">
              <a:solidFill>
                <a:srgbClr val="000000"/>
              </a:solidFill>
              <a:latin typeface="system-ui"/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1600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To well predict customers buying holidays more accurately, </a:t>
            </a:r>
            <a:r>
              <a:rPr lang="en-US" sz="1600" b="1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additional features required</a:t>
            </a:r>
            <a:r>
              <a:rPr lang="en-US" sz="1600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 that directly reflects customers' travel behavior and intentions may be necessary. This could include variables such as </a:t>
            </a:r>
            <a:r>
              <a:rPr lang="en-US" sz="1600" b="1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actual travel dates</a:t>
            </a:r>
            <a:r>
              <a:rPr lang="en-US" sz="1600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, </a:t>
            </a:r>
            <a:r>
              <a:rPr lang="en-US" sz="1600" b="1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flight check-ins</a:t>
            </a:r>
            <a:r>
              <a:rPr lang="en-US" sz="1600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, or </a:t>
            </a:r>
            <a:r>
              <a:rPr lang="en-US" sz="1600" b="1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post-travel feedback, browsing history on travel websites, income levels, package tours, booking destination etc.</a:t>
            </a:r>
            <a:r>
              <a:rPr lang="en-US" sz="1600" dirty="0">
                <a:solidFill>
                  <a:srgbClr val="0D0D0D"/>
                </a:solidFill>
                <a:latin typeface="system-ui"/>
                <a:ea typeface="+mn-lt"/>
                <a:cs typeface="+mn-lt"/>
              </a:rPr>
              <a:t> Integrating such data could provide a more accurate basis for predicting customers' holiday purchases and travel intentions.</a:t>
            </a:r>
            <a:endParaRPr lang="en-US" sz="1600" dirty="0">
              <a:latin typeface="system-ui"/>
              <a:cs typeface="Calibri"/>
            </a:endParaRPr>
          </a:p>
          <a:p>
            <a:endParaRPr lang="en-US" sz="1600" dirty="0">
              <a:latin typeface="system-ui"/>
              <a:cs typeface="Calibri"/>
            </a:endParaRPr>
          </a:p>
          <a:p>
            <a:endParaRPr lang="en-US" sz="1600" dirty="0">
              <a:latin typeface="system-u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77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Analysis &amp;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84</cp:revision>
  <dcterms:created xsi:type="dcterms:W3CDTF">2024-03-15T11:29:54Z</dcterms:created>
  <dcterms:modified xsi:type="dcterms:W3CDTF">2024-03-17T22:08:21Z</dcterms:modified>
</cp:coreProperties>
</file>